
<file path=[Content_Types].xml><?xml version="1.0" encoding="utf-8"?>
<Types xmlns="http://schemas.openxmlformats.org/package/2006/content-types">
  <Override PartName="/ppt/slides/slide17.xml" ContentType="application/vnd.openxmlformats-officedocument.presentationml.slide+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s/slide22.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docProps/app.xml" ContentType="application/vnd.openxmlformats-officedocument.extended-properties+xml"/>
  <Override PartName="/ppt/slides/slide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slideLayouts/slideLayout3.xml" ContentType="application/vnd.openxmlformats-officedocument.presentationml.slideLayout+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Default Extension="png" ContentType="image/png"/>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s/slide15.xml" ContentType="application/vnd.openxmlformats-officedocument.presentationml.slide+xml"/>
  <Override PartName="/ppt/viewProps.xml" ContentType="application/vnd.openxmlformats-officedocument.presentationml.viewProps+xml"/>
  <Default Extension="bin" ContentType="application/vnd.openxmlformats-officedocument.presentationml.printerSettings"/>
  <Override PartName="/docProps/core.xml" ContentType="application/vnd.openxmlformats-package.core-properties+xml"/>
  <Default Extension="rels" ContentType="application/vnd.openxmlformats-package.relationships+xml"/>
  <Override PartName="/ppt/slides/slide9.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70" r:id="rId14"/>
    <p:sldId id="269" r:id="rId15"/>
    <p:sldId id="271" r:id="rId16"/>
    <p:sldId id="272" r:id="rId17"/>
    <p:sldId id="273" r:id="rId18"/>
    <p:sldId id="274" r:id="rId19"/>
    <p:sldId id="275" r:id="rId20"/>
    <p:sldId id="276" r:id="rId21"/>
    <p:sldId id="277" r:id="rId22"/>
    <p:sldId id="264"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showGuides="1">
      <p:cViewPr varScale="1">
        <p:scale>
          <a:sx n="84" d="100"/>
          <a:sy n="84" d="100"/>
        </p:scale>
        <p:origin x="-94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theme" Target="theme/theme1.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tableStyles" Target="tableStyles.xml"/><Relationship Id="rId26" Type="http://schemas.openxmlformats.org/officeDocument/2006/relationships/viewProps" Target="viewProps.xml"/><Relationship Id="rId11" Type="http://schemas.openxmlformats.org/officeDocument/2006/relationships/slide" Target="slides/slide10.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B26B16-6CE2-1F4E-8E65-F2BA33B547B2}" type="datetimeFigureOut">
              <a:rPr lang="en-US" smtClean="0"/>
              <a:pPr/>
              <a:t>8/21/12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8C600-FD25-D34D-8CEA-458F732FFB6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B26B16-6CE2-1F4E-8E65-F2BA33B547B2}" type="datetimeFigureOut">
              <a:rPr lang="en-US" smtClean="0"/>
              <a:pPr/>
              <a:t>8/21/12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8C600-FD25-D34D-8CEA-458F732FFB6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B26B16-6CE2-1F4E-8E65-F2BA33B547B2}" type="datetimeFigureOut">
              <a:rPr lang="en-US" smtClean="0"/>
              <a:pPr/>
              <a:t>8/21/12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8C600-FD25-D34D-8CEA-458F732FFB6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B26B16-6CE2-1F4E-8E65-F2BA33B547B2}" type="datetimeFigureOut">
              <a:rPr lang="en-US" smtClean="0"/>
              <a:pPr/>
              <a:t>8/21/12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8C600-FD25-D34D-8CEA-458F732FFB6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B26B16-6CE2-1F4E-8E65-F2BA33B547B2}" type="datetimeFigureOut">
              <a:rPr lang="en-US" smtClean="0"/>
              <a:pPr/>
              <a:t>8/21/12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8C600-FD25-D34D-8CEA-458F732FFB6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B26B16-6CE2-1F4E-8E65-F2BA33B547B2}" type="datetimeFigureOut">
              <a:rPr lang="en-US" smtClean="0"/>
              <a:pPr/>
              <a:t>8/21/12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88C600-FD25-D34D-8CEA-458F732FFB6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B26B16-6CE2-1F4E-8E65-F2BA33B547B2}" type="datetimeFigureOut">
              <a:rPr lang="en-US" smtClean="0"/>
              <a:pPr/>
              <a:t>8/21/12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88C600-FD25-D34D-8CEA-458F732FFB6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B26B16-6CE2-1F4E-8E65-F2BA33B547B2}" type="datetimeFigureOut">
              <a:rPr lang="en-US" smtClean="0"/>
              <a:pPr/>
              <a:t>8/21/12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88C600-FD25-D34D-8CEA-458F732FFB6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B26B16-6CE2-1F4E-8E65-F2BA33B547B2}" type="datetimeFigureOut">
              <a:rPr lang="en-US" smtClean="0"/>
              <a:pPr/>
              <a:t>8/21/12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88C600-FD25-D34D-8CEA-458F732FFB6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B26B16-6CE2-1F4E-8E65-F2BA33B547B2}" type="datetimeFigureOut">
              <a:rPr lang="en-US" smtClean="0"/>
              <a:pPr/>
              <a:t>8/21/12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88C600-FD25-D34D-8CEA-458F732FFB6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B26B16-6CE2-1F4E-8E65-F2BA33B547B2}" type="datetimeFigureOut">
              <a:rPr lang="en-US" smtClean="0"/>
              <a:pPr/>
              <a:t>8/21/12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88C600-FD25-D34D-8CEA-458F732FFB6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B26B16-6CE2-1F4E-8E65-F2BA33B547B2}" type="datetimeFigureOut">
              <a:rPr lang="en-US" smtClean="0"/>
              <a:pPr/>
              <a:t>8/21/12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88C600-FD25-D34D-8CEA-458F732FFB6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1553874" y="305068"/>
            <a:ext cx="6036253" cy="6247864"/>
          </a:xfrm>
          <a:prstGeom prst="rect">
            <a:avLst/>
          </a:prstGeom>
          <a:noFill/>
        </p:spPr>
        <p:txBody>
          <a:bodyPr wrap="none" lIns="91440" tIns="45720" rIns="91440" bIns="45720">
            <a:spAutoFit/>
          </a:bodyPr>
          <a:lstStyle/>
          <a:p>
            <a:pPr algn="ctr"/>
            <a:r>
              <a:rPr lang="en-US" sz="10000" b="1" cap="none" spc="0" dirty="0" smtClean="0">
                <a:ln w="17780" cmpd="sng">
                  <a:solidFill>
                    <a:srgbClr val="FFFFFF"/>
                  </a:solidFill>
                  <a:prstDash val="solid"/>
                  <a:miter lim="800000"/>
                </a:ln>
                <a:solidFill>
                  <a:srgbClr val="FF0000"/>
                </a:solidFill>
                <a:effectLst>
                  <a:outerShdw blurRad="50800" algn="tl" rotWithShape="0">
                    <a:srgbClr val="000000"/>
                  </a:outerShdw>
                </a:effectLst>
              </a:rPr>
              <a:t>Origins of</a:t>
            </a:r>
          </a:p>
          <a:p>
            <a:pPr algn="ctr"/>
            <a:r>
              <a:rPr lang="en-US" sz="10000" b="1" dirty="0" smtClean="0">
                <a:ln w="17780" cmpd="sng">
                  <a:solidFill>
                    <a:srgbClr val="FFFFFF"/>
                  </a:solidFill>
                  <a:prstDash val="solid"/>
                  <a:miter lim="800000"/>
                </a:ln>
                <a:solidFill>
                  <a:srgbClr val="FF0000"/>
                </a:solidFill>
                <a:effectLst>
                  <a:outerShdw blurRad="50800" algn="tl" rotWithShape="0">
                    <a:srgbClr val="000000"/>
                  </a:outerShdw>
                </a:effectLst>
              </a:rPr>
              <a:t>American</a:t>
            </a:r>
          </a:p>
          <a:p>
            <a:pPr algn="ctr"/>
            <a:r>
              <a:rPr lang="en-US" sz="10000" b="1" dirty="0" smtClean="0">
                <a:ln w="17780" cmpd="sng">
                  <a:solidFill>
                    <a:srgbClr val="FFFFFF"/>
                  </a:solidFill>
                  <a:prstDash val="solid"/>
                  <a:miter lim="800000"/>
                </a:ln>
                <a:solidFill>
                  <a:srgbClr val="FF0000"/>
                </a:solidFill>
                <a:effectLst>
                  <a:outerShdw blurRad="50800" algn="tl" rotWithShape="0">
                    <a:srgbClr val="000000"/>
                  </a:outerShdw>
                </a:effectLst>
              </a:rPr>
              <a:t>Political</a:t>
            </a:r>
          </a:p>
          <a:p>
            <a:pPr algn="ctr"/>
            <a:r>
              <a:rPr lang="en-US" sz="10000" b="1" cap="none" spc="0" dirty="0" smtClean="0">
                <a:ln w="17780" cmpd="sng">
                  <a:solidFill>
                    <a:srgbClr val="FFFFFF"/>
                  </a:solidFill>
                  <a:prstDash val="solid"/>
                  <a:miter lim="800000"/>
                </a:ln>
                <a:solidFill>
                  <a:srgbClr val="FF0000"/>
                </a:solidFill>
                <a:effectLst>
                  <a:outerShdw blurRad="50800" algn="tl" rotWithShape="0">
                    <a:srgbClr val="000000"/>
                  </a:outerShdw>
                </a:effectLst>
              </a:rPr>
              <a:t>Philosophy</a:t>
            </a:r>
            <a:endParaRPr lang="en-US" sz="10000" b="1" cap="none" spc="0" dirty="0">
              <a:ln w="17780" cmpd="sng">
                <a:solidFill>
                  <a:srgbClr val="FFFFFF"/>
                </a:solidFill>
                <a:prstDash val="solid"/>
                <a:miter lim="800000"/>
              </a:ln>
              <a:solidFill>
                <a:srgbClr val="FF0000"/>
              </a:soli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0" y="920621"/>
            <a:ext cx="4354646" cy="5016758"/>
          </a:xfrm>
          <a:prstGeom prst="rect">
            <a:avLst/>
          </a:prstGeom>
          <a:noFill/>
        </p:spPr>
        <p:txBody>
          <a:bodyPr wrap="square" rtlCol="0">
            <a:spAutoFit/>
          </a:bodyPr>
          <a:lstStyle/>
          <a:p>
            <a:pPr algn="ctr"/>
            <a:r>
              <a:rPr lang="en-US" sz="4000" dirty="0" smtClean="0"/>
              <a:t>To that end, they appointed Thomas Jefferson to write a formal explanation as to why the American colonies were splitting from Great Britain.</a:t>
            </a:r>
            <a:endParaRPr lang="en-US" sz="4000" dirty="0"/>
          </a:p>
        </p:txBody>
      </p:sp>
      <p:pic>
        <p:nvPicPr>
          <p:cNvPr id="5" name="Picture 4"/>
          <p:cNvPicPr>
            <a:picLocks noChangeAspect="1"/>
          </p:cNvPicPr>
          <p:nvPr/>
        </p:nvPicPr>
        <p:blipFill>
          <a:blip r:embed="rId2"/>
          <a:stretch>
            <a:fillRect/>
          </a:stretch>
        </p:blipFill>
        <p:spPr>
          <a:xfrm>
            <a:off x="4354646" y="0"/>
            <a:ext cx="4789354" cy="7016404"/>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5775954" y="628233"/>
            <a:ext cx="3368046" cy="2800767"/>
          </a:xfrm>
          <a:prstGeom prst="rect">
            <a:avLst/>
          </a:prstGeom>
          <a:noFill/>
        </p:spPr>
        <p:txBody>
          <a:bodyPr wrap="square" rtlCol="0">
            <a:spAutoFit/>
          </a:bodyPr>
          <a:lstStyle/>
          <a:p>
            <a:pPr algn="ctr"/>
            <a:r>
              <a:rPr lang="en-US" sz="4400" dirty="0" smtClean="0"/>
              <a:t>The name of the document he wrote?</a:t>
            </a:r>
            <a:endParaRPr lang="en-US" sz="4400" dirty="0"/>
          </a:p>
        </p:txBody>
      </p:sp>
      <p:sp>
        <p:nvSpPr>
          <p:cNvPr id="5" name="TextBox 4"/>
          <p:cNvSpPr txBox="1"/>
          <p:nvPr/>
        </p:nvSpPr>
        <p:spPr>
          <a:xfrm>
            <a:off x="5760834" y="3770263"/>
            <a:ext cx="3368046" cy="1938992"/>
          </a:xfrm>
          <a:prstGeom prst="rect">
            <a:avLst/>
          </a:prstGeom>
          <a:noFill/>
        </p:spPr>
        <p:txBody>
          <a:bodyPr wrap="square" rtlCol="0">
            <a:spAutoFit/>
          </a:bodyPr>
          <a:lstStyle/>
          <a:p>
            <a:pPr algn="ctr"/>
            <a:r>
              <a:rPr lang="en-US" sz="4000" dirty="0" smtClean="0"/>
              <a:t>The Declaration of Independence</a:t>
            </a:r>
            <a:endParaRPr lang="en-US" sz="4000" dirty="0"/>
          </a:p>
        </p:txBody>
      </p:sp>
      <p:pic>
        <p:nvPicPr>
          <p:cNvPr id="6" name="Picture 5"/>
          <p:cNvPicPr>
            <a:picLocks noChangeAspect="1"/>
          </p:cNvPicPr>
          <p:nvPr/>
        </p:nvPicPr>
        <p:blipFill>
          <a:blip r:embed="rId2"/>
          <a:stretch>
            <a:fillRect/>
          </a:stretch>
        </p:blipFill>
        <p:spPr>
          <a:xfrm>
            <a:off x="0" y="-1"/>
            <a:ext cx="5775954" cy="68528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0" y="0"/>
            <a:ext cx="4572000" cy="1569660"/>
          </a:xfrm>
          <a:prstGeom prst="rect">
            <a:avLst/>
          </a:prstGeom>
          <a:noFill/>
        </p:spPr>
        <p:txBody>
          <a:bodyPr wrap="square" rtlCol="0">
            <a:spAutoFit/>
          </a:bodyPr>
          <a:lstStyle/>
          <a:p>
            <a:r>
              <a:rPr lang="en-US" sz="3200" dirty="0" smtClean="0"/>
              <a:t>In the Dec. of Independence, Jefferson did two things:</a:t>
            </a:r>
            <a:endParaRPr lang="en-US" sz="3200" dirty="0"/>
          </a:p>
        </p:txBody>
      </p:sp>
      <p:sp>
        <p:nvSpPr>
          <p:cNvPr id="5" name="TextBox 4"/>
          <p:cNvSpPr txBox="1"/>
          <p:nvPr/>
        </p:nvSpPr>
        <p:spPr>
          <a:xfrm>
            <a:off x="0" y="1674673"/>
            <a:ext cx="4572000" cy="5078314"/>
          </a:xfrm>
          <a:prstGeom prst="rect">
            <a:avLst/>
          </a:prstGeom>
          <a:noFill/>
        </p:spPr>
        <p:txBody>
          <a:bodyPr wrap="square" rtlCol="0">
            <a:spAutoFit/>
          </a:bodyPr>
          <a:lstStyle/>
          <a:p>
            <a:r>
              <a:rPr lang="en-US" sz="3600" dirty="0" smtClean="0"/>
              <a:t>1.  Listed the reasons why the American colonists were upset with the British government.</a:t>
            </a:r>
          </a:p>
          <a:p>
            <a:endParaRPr lang="en-US" sz="3600" dirty="0" smtClean="0"/>
          </a:p>
          <a:p>
            <a:r>
              <a:rPr lang="en-US" sz="3600" dirty="0" smtClean="0"/>
              <a:t>2.  Began to explain what the new nation of America stood for.</a:t>
            </a:r>
            <a:endParaRPr lang="en-US" sz="3600" dirty="0"/>
          </a:p>
        </p:txBody>
      </p:sp>
      <p:pic>
        <p:nvPicPr>
          <p:cNvPr id="6" name="Picture 5"/>
          <p:cNvPicPr>
            <a:picLocks noChangeAspect="1"/>
          </p:cNvPicPr>
          <p:nvPr/>
        </p:nvPicPr>
        <p:blipFill>
          <a:blip r:embed="rId2"/>
          <a:stretch>
            <a:fillRect/>
          </a:stretch>
        </p:blipFill>
        <p:spPr>
          <a:xfrm>
            <a:off x="4572000" y="-1"/>
            <a:ext cx="4572000" cy="68461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0" y="178171"/>
            <a:ext cx="9144000" cy="523220"/>
          </a:xfrm>
          <a:prstGeom prst="rect">
            <a:avLst/>
          </a:prstGeom>
          <a:noFill/>
        </p:spPr>
        <p:txBody>
          <a:bodyPr wrap="square" rtlCol="0">
            <a:spAutoFit/>
          </a:bodyPr>
          <a:lstStyle/>
          <a:p>
            <a:r>
              <a:rPr lang="en-US" sz="2800" dirty="0" smtClean="0"/>
              <a:t>Here’s exactly what he said (don’t write this down!):</a:t>
            </a:r>
            <a:endParaRPr lang="en-US" sz="2800" dirty="0"/>
          </a:p>
        </p:txBody>
      </p:sp>
      <p:sp>
        <p:nvSpPr>
          <p:cNvPr id="5" name="TextBox 4"/>
          <p:cNvSpPr txBox="1"/>
          <p:nvPr/>
        </p:nvSpPr>
        <p:spPr>
          <a:xfrm>
            <a:off x="0" y="1166842"/>
            <a:ext cx="9144000" cy="5632311"/>
          </a:xfrm>
          <a:prstGeom prst="rect">
            <a:avLst/>
          </a:prstGeom>
          <a:noFill/>
        </p:spPr>
        <p:txBody>
          <a:bodyPr wrap="square" rtlCol="0">
            <a:spAutoFit/>
          </a:bodyPr>
          <a:lstStyle/>
          <a:p>
            <a:r>
              <a:rPr lang="en-US" sz="4000" dirty="0" smtClean="0"/>
              <a:t>“  We hold these truths to be self evident:  that all men are created equal; that they are endowed by their Creator with certain unalienable rights; that among these are life, liberty, and the pursuit of happiness.  That to secure these rights, governments are instituted among men, deriving their just powers from the consent of the governed.”</a:t>
            </a:r>
            <a:endParaRPr lang="en-US" sz="4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4324404" y="0"/>
            <a:ext cx="4819596" cy="1815882"/>
          </a:xfrm>
          <a:prstGeom prst="rect">
            <a:avLst/>
          </a:prstGeom>
          <a:noFill/>
        </p:spPr>
        <p:txBody>
          <a:bodyPr wrap="square" rtlCol="0">
            <a:spAutoFit/>
          </a:bodyPr>
          <a:lstStyle/>
          <a:p>
            <a:r>
              <a:rPr lang="en-US" sz="2800" dirty="0" smtClean="0"/>
              <a:t>Thus, according to Jefferson, in the Dec. of Independence, the new nation of America would stand for:</a:t>
            </a:r>
            <a:endParaRPr lang="en-US" sz="2800" dirty="0"/>
          </a:p>
        </p:txBody>
      </p:sp>
      <p:sp>
        <p:nvSpPr>
          <p:cNvPr id="5" name="TextBox 4"/>
          <p:cNvSpPr txBox="1"/>
          <p:nvPr/>
        </p:nvSpPr>
        <p:spPr>
          <a:xfrm>
            <a:off x="4324404" y="2237496"/>
            <a:ext cx="4819596" cy="4401205"/>
          </a:xfrm>
          <a:prstGeom prst="rect">
            <a:avLst/>
          </a:prstGeom>
          <a:noFill/>
        </p:spPr>
        <p:txBody>
          <a:bodyPr wrap="square" rtlCol="0">
            <a:spAutoFit/>
          </a:bodyPr>
          <a:lstStyle/>
          <a:p>
            <a:r>
              <a:rPr lang="en-US" sz="2800" dirty="0" smtClean="0"/>
              <a:t>-  life</a:t>
            </a:r>
          </a:p>
          <a:p>
            <a:endParaRPr lang="en-US" sz="2800" dirty="0" smtClean="0"/>
          </a:p>
          <a:p>
            <a:r>
              <a:rPr lang="en-US" sz="2800" dirty="0" smtClean="0"/>
              <a:t>-  liberty</a:t>
            </a:r>
          </a:p>
          <a:p>
            <a:endParaRPr lang="en-US" sz="2800" dirty="0" smtClean="0"/>
          </a:p>
          <a:p>
            <a:r>
              <a:rPr lang="en-US" sz="2800" dirty="0" smtClean="0"/>
              <a:t>-  the pursuit of happiness</a:t>
            </a:r>
          </a:p>
          <a:p>
            <a:endParaRPr lang="en-US" sz="2800" dirty="0" smtClean="0"/>
          </a:p>
          <a:p>
            <a:r>
              <a:rPr lang="en-US" sz="2800" dirty="0" smtClean="0"/>
              <a:t>-  equality for all (men?)</a:t>
            </a:r>
          </a:p>
          <a:p>
            <a:endParaRPr lang="en-US" sz="2800" dirty="0" smtClean="0"/>
          </a:p>
          <a:p>
            <a:r>
              <a:rPr lang="en-US" sz="2800" dirty="0" smtClean="0"/>
              <a:t>-  protection of these things by the government.</a:t>
            </a:r>
            <a:endParaRPr lang="en-US" sz="2800" dirty="0"/>
          </a:p>
        </p:txBody>
      </p:sp>
      <p:pic>
        <p:nvPicPr>
          <p:cNvPr id="6" name="Picture 5"/>
          <p:cNvPicPr>
            <a:picLocks noChangeAspect="1"/>
          </p:cNvPicPr>
          <p:nvPr/>
        </p:nvPicPr>
        <p:blipFill>
          <a:blip r:embed="rId2"/>
          <a:stretch>
            <a:fillRect/>
          </a:stretch>
        </p:blipFill>
        <p:spPr>
          <a:xfrm rot="5400000">
            <a:off x="-1287324" y="1287322"/>
            <a:ext cx="6899051" cy="43244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accel="50000" decel="5000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accel="50000" decel="5000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accel="50000" decel="50000" fill="hold" grpId="0"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accel="50000" decel="50000" fill="hold" grpId="0"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 calcmode="lin" valueType="num">
                                      <p:cBhvr additive="base">
                                        <p:cTn id="31" dur="500" fill="hold"/>
                                        <p:tgtEl>
                                          <p:spTgt spid="5">
                                            <p:txEl>
                                              <p:pRg st="8" end="8"/>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5">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4838495" y="1451761"/>
            <a:ext cx="4026369" cy="5073225"/>
          </a:xfrm>
          <a:prstGeom prst="rect">
            <a:avLst/>
          </a:prstGeom>
        </p:spPr>
      </p:pic>
      <p:sp>
        <p:nvSpPr>
          <p:cNvPr id="4" name="TextBox 3"/>
          <p:cNvSpPr txBox="1"/>
          <p:nvPr/>
        </p:nvSpPr>
        <p:spPr>
          <a:xfrm>
            <a:off x="0" y="0"/>
            <a:ext cx="9144000" cy="584776"/>
          </a:xfrm>
          <a:prstGeom prst="rect">
            <a:avLst/>
          </a:prstGeom>
          <a:noFill/>
        </p:spPr>
        <p:txBody>
          <a:bodyPr wrap="square" rtlCol="0">
            <a:spAutoFit/>
          </a:bodyPr>
          <a:lstStyle/>
          <a:p>
            <a:r>
              <a:rPr lang="en-US" sz="3200" dirty="0" smtClean="0"/>
              <a:t>The question that we need to address is this:</a:t>
            </a:r>
            <a:endParaRPr lang="en-US" sz="3200" dirty="0"/>
          </a:p>
        </p:txBody>
      </p:sp>
      <p:sp>
        <p:nvSpPr>
          <p:cNvPr id="6" name="TextBox 5"/>
          <p:cNvSpPr txBox="1"/>
          <p:nvPr/>
        </p:nvSpPr>
        <p:spPr>
          <a:xfrm>
            <a:off x="-1" y="584897"/>
            <a:ext cx="5791075" cy="5940089"/>
          </a:xfrm>
          <a:prstGeom prst="rect">
            <a:avLst/>
          </a:prstGeom>
          <a:noFill/>
        </p:spPr>
        <p:txBody>
          <a:bodyPr wrap="square" rtlCol="0">
            <a:spAutoFit/>
          </a:bodyPr>
          <a:lstStyle/>
          <a:p>
            <a:r>
              <a:rPr lang="en-US" sz="2800" dirty="0" smtClean="0"/>
              <a:t>-  life</a:t>
            </a:r>
          </a:p>
          <a:p>
            <a:endParaRPr lang="en-US" sz="2800" dirty="0" smtClean="0"/>
          </a:p>
          <a:p>
            <a:r>
              <a:rPr lang="en-US" sz="2800" dirty="0" smtClean="0"/>
              <a:t>-  liberty</a:t>
            </a:r>
          </a:p>
          <a:p>
            <a:endParaRPr lang="en-US" sz="2800" dirty="0" smtClean="0"/>
          </a:p>
          <a:p>
            <a:r>
              <a:rPr lang="en-US" sz="2800" dirty="0" smtClean="0"/>
              <a:t>-  the pursuit of happiness</a:t>
            </a:r>
          </a:p>
          <a:p>
            <a:endParaRPr lang="en-US" sz="2800" dirty="0" smtClean="0"/>
          </a:p>
          <a:p>
            <a:r>
              <a:rPr lang="en-US" sz="2800" dirty="0" smtClean="0"/>
              <a:t>-  equality for all (men?)</a:t>
            </a:r>
          </a:p>
          <a:p>
            <a:endParaRPr lang="en-US" sz="2800" dirty="0" smtClean="0"/>
          </a:p>
          <a:p>
            <a:r>
              <a:rPr lang="en-US" sz="2800" dirty="0" smtClean="0"/>
              <a:t>-  these things would be protected by the government.</a:t>
            </a:r>
          </a:p>
          <a:p>
            <a:endParaRPr lang="en-US" sz="2800" dirty="0" smtClean="0"/>
          </a:p>
          <a:p>
            <a:pPr algn="ctr"/>
            <a:r>
              <a:rPr lang="en-US" sz="3600" dirty="0" smtClean="0"/>
              <a:t>What exactly are these things?</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0" y="0"/>
            <a:ext cx="3368046" cy="2554545"/>
          </a:xfrm>
          <a:prstGeom prst="rect">
            <a:avLst/>
          </a:prstGeom>
          <a:noFill/>
        </p:spPr>
        <p:txBody>
          <a:bodyPr wrap="square" rtlCol="0">
            <a:spAutoFit/>
          </a:bodyPr>
          <a:lstStyle/>
          <a:p>
            <a:r>
              <a:rPr lang="en-US" sz="3200" dirty="0" smtClean="0"/>
              <a:t>Take 5 minutes to chat with each other and come up with a definition for the following:</a:t>
            </a:r>
            <a:endParaRPr lang="en-US" sz="3200" dirty="0"/>
          </a:p>
        </p:txBody>
      </p:sp>
      <p:sp>
        <p:nvSpPr>
          <p:cNvPr id="5" name="TextBox 4"/>
          <p:cNvSpPr txBox="1"/>
          <p:nvPr/>
        </p:nvSpPr>
        <p:spPr>
          <a:xfrm>
            <a:off x="0" y="3175258"/>
            <a:ext cx="3368046" cy="2554545"/>
          </a:xfrm>
          <a:prstGeom prst="rect">
            <a:avLst/>
          </a:prstGeom>
          <a:noFill/>
        </p:spPr>
        <p:txBody>
          <a:bodyPr wrap="square" rtlCol="0">
            <a:spAutoFit/>
          </a:bodyPr>
          <a:lstStyle/>
          <a:p>
            <a:r>
              <a:rPr lang="en-US" sz="3200" dirty="0" smtClean="0"/>
              <a:t>-  life</a:t>
            </a:r>
          </a:p>
          <a:p>
            <a:endParaRPr lang="en-US" sz="3200" dirty="0" smtClean="0"/>
          </a:p>
          <a:p>
            <a:r>
              <a:rPr lang="en-US" sz="3200" dirty="0" smtClean="0"/>
              <a:t>-  liberty</a:t>
            </a:r>
          </a:p>
          <a:p>
            <a:endParaRPr lang="en-US" sz="3200" dirty="0" smtClean="0"/>
          </a:p>
          <a:p>
            <a:r>
              <a:rPr lang="en-US" sz="3200" dirty="0" smtClean="0"/>
              <a:t>-  equality</a:t>
            </a:r>
            <a:endParaRPr lang="en-US" sz="3200" dirty="0"/>
          </a:p>
        </p:txBody>
      </p:sp>
      <p:pic>
        <p:nvPicPr>
          <p:cNvPr id="6" name="Picture 5"/>
          <p:cNvPicPr>
            <a:picLocks noChangeAspect="1"/>
          </p:cNvPicPr>
          <p:nvPr/>
        </p:nvPicPr>
        <p:blipFill>
          <a:blip r:embed="rId2"/>
          <a:stretch>
            <a:fillRect/>
          </a:stretch>
        </p:blipFill>
        <p:spPr>
          <a:xfrm>
            <a:off x="3368046" y="-1"/>
            <a:ext cx="5775954" cy="6852827"/>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25257" y="1569659"/>
            <a:ext cx="8293486" cy="5351247"/>
          </a:xfrm>
          <a:prstGeom prst="rect">
            <a:avLst/>
          </a:prstGeom>
        </p:spPr>
      </p:pic>
      <p:sp>
        <p:nvSpPr>
          <p:cNvPr id="5" name="TextBox 4"/>
          <p:cNvSpPr txBox="1"/>
          <p:nvPr/>
        </p:nvSpPr>
        <p:spPr>
          <a:xfrm>
            <a:off x="0" y="0"/>
            <a:ext cx="9144000" cy="1569660"/>
          </a:xfrm>
          <a:prstGeom prst="rect">
            <a:avLst/>
          </a:prstGeom>
          <a:noFill/>
        </p:spPr>
        <p:txBody>
          <a:bodyPr wrap="square" rtlCol="0">
            <a:spAutoFit/>
          </a:bodyPr>
          <a:lstStyle/>
          <a:p>
            <a:pPr algn="ctr"/>
            <a:r>
              <a:rPr lang="en-US" sz="3200" dirty="0" smtClean="0"/>
              <a:t>Following </a:t>
            </a:r>
            <a:r>
              <a:rPr lang="en-US" sz="3200" dirty="0" smtClean="0"/>
              <a:t>America’s </a:t>
            </a:r>
            <a:r>
              <a:rPr lang="en-US" sz="3200" dirty="0" smtClean="0"/>
              <a:t>move to revolution, the Founding Fathers next had to set up a government that would protect life, liberty, and equality.</a:t>
            </a:r>
            <a:endParaRPr lang="en-US" sz="3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0" y="-5683"/>
            <a:ext cx="9144000" cy="523220"/>
          </a:xfrm>
          <a:prstGeom prst="rect">
            <a:avLst/>
          </a:prstGeom>
          <a:noFill/>
        </p:spPr>
        <p:txBody>
          <a:bodyPr wrap="square" rtlCol="0">
            <a:spAutoFit/>
          </a:bodyPr>
          <a:lstStyle/>
          <a:p>
            <a:r>
              <a:rPr lang="en-US" sz="2800" dirty="0" smtClean="0"/>
              <a:t>After some trial and error they came up with the following:</a:t>
            </a:r>
            <a:endParaRPr lang="en-US" sz="2800" dirty="0"/>
          </a:p>
        </p:txBody>
      </p:sp>
      <p:sp>
        <p:nvSpPr>
          <p:cNvPr id="5" name="TextBox 4"/>
          <p:cNvSpPr txBox="1"/>
          <p:nvPr/>
        </p:nvSpPr>
        <p:spPr>
          <a:xfrm>
            <a:off x="0" y="710556"/>
            <a:ext cx="4572000" cy="6124754"/>
          </a:xfrm>
          <a:prstGeom prst="rect">
            <a:avLst/>
          </a:prstGeom>
          <a:noFill/>
        </p:spPr>
        <p:txBody>
          <a:bodyPr wrap="square" rtlCol="0">
            <a:spAutoFit/>
          </a:bodyPr>
          <a:lstStyle/>
          <a:p>
            <a:r>
              <a:rPr lang="en-US" sz="2800" dirty="0" smtClean="0"/>
              <a:t>-  a representational democracy</a:t>
            </a:r>
          </a:p>
          <a:p>
            <a:endParaRPr lang="en-US" sz="2800" dirty="0" smtClean="0"/>
          </a:p>
          <a:p>
            <a:r>
              <a:rPr lang="en-US" sz="2800" dirty="0" smtClean="0"/>
              <a:t>-  three branches in a powerful national government</a:t>
            </a:r>
          </a:p>
          <a:p>
            <a:r>
              <a:rPr lang="en-US" sz="2800" dirty="0" smtClean="0"/>
              <a:t>	Legislative (Congress)</a:t>
            </a:r>
          </a:p>
          <a:p>
            <a:r>
              <a:rPr lang="en-US" sz="2800" dirty="0" smtClean="0"/>
              <a:t>	Executive (President)</a:t>
            </a:r>
          </a:p>
          <a:p>
            <a:r>
              <a:rPr lang="en-US" sz="2800" dirty="0" smtClean="0"/>
              <a:t>	Judicial (Supreme Court)</a:t>
            </a:r>
          </a:p>
          <a:p>
            <a:endParaRPr lang="en-US" sz="2800" dirty="0" smtClean="0"/>
          </a:p>
          <a:p>
            <a:r>
              <a:rPr lang="en-US" sz="2800" dirty="0" smtClean="0"/>
              <a:t>-  representative state governments that have less power than the national government</a:t>
            </a:r>
          </a:p>
        </p:txBody>
      </p:sp>
      <p:pic>
        <p:nvPicPr>
          <p:cNvPr id="6" name="Picture 5"/>
          <p:cNvPicPr>
            <a:picLocks noChangeAspect="1"/>
          </p:cNvPicPr>
          <p:nvPr/>
        </p:nvPicPr>
        <p:blipFill>
          <a:blip r:embed="rId2"/>
          <a:stretch>
            <a:fillRect/>
          </a:stretch>
        </p:blipFill>
        <p:spPr>
          <a:xfrm>
            <a:off x="4233683" y="517536"/>
            <a:ext cx="4910317" cy="63404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accel="50000" decel="50000" fill="hold" grpId="0"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 calcmode="lin" valueType="num">
                                      <p:cBhvr additive="base">
                                        <p:cTn id="3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4572000" y="283882"/>
            <a:ext cx="4572000" cy="5909309"/>
          </a:xfrm>
          <a:prstGeom prst="rect">
            <a:avLst/>
          </a:prstGeom>
          <a:noFill/>
        </p:spPr>
        <p:txBody>
          <a:bodyPr wrap="square" rtlCol="0">
            <a:spAutoFit/>
          </a:bodyPr>
          <a:lstStyle/>
          <a:p>
            <a:pPr algn="ctr"/>
            <a:r>
              <a:rPr lang="en-US" sz="5400" dirty="0" smtClean="0"/>
              <a:t>Descended </a:t>
            </a:r>
            <a:r>
              <a:rPr lang="en-US" sz="5400" dirty="0"/>
              <a:t>from the philosophy of the Enlightenment (mid 1600’s – mid 1700’s</a:t>
            </a:r>
            <a:r>
              <a:rPr lang="en-US" sz="5400" dirty="0" smtClean="0"/>
              <a:t>)</a:t>
            </a:r>
            <a:endParaRPr lang="en-US" sz="5400" dirty="0"/>
          </a:p>
        </p:txBody>
      </p:sp>
      <p:pic>
        <p:nvPicPr>
          <p:cNvPr id="5" name="Picture 4"/>
          <p:cNvPicPr>
            <a:picLocks noChangeAspect="1"/>
          </p:cNvPicPr>
          <p:nvPr/>
        </p:nvPicPr>
        <p:blipFill>
          <a:blip r:embed="rId2"/>
          <a:stretch>
            <a:fillRect/>
          </a:stretch>
        </p:blipFill>
        <p:spPr>
          <a:xfrm>
            <a:off x="0" y="0"/>
            <a:ext cx="4572000" cy="7008019"/>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0" y="117698"/>
            <a:ext cx="9144000" cy="523220"/>
          </a:xfrm>
          <a:prstGeom prst="rect">
            <a:avLst/>
          </a:prstGeom>
          <a:noFill/>
        </p:spPr>
        <p:txBody>
          <a:bodyPr wrap="square" rtlCol="0">
            <a:spAutoFit/>
          </a:bodyPr>
          <a:lstStyle/>
          <a:p>
            <a:r>
              <a:rPr lang="en-US" sz="2800" dirty="0" smtClean="0"/>
              <a:t>-  a listed set of rights (Bill of Rights)</a:t>
            </a:r>
            <a:endParaRPr lang="en-US" sz="2800" dirty="0"/>
          </a:p>
        </p:txBody>
      </p:sp>
      <p:pic>
        <p:nvPicPr>
          <p:cNvPr id="5" name="Picture 4"/>
          <p:cNvPicPr>
            <a:picLocks noChangeAspect="1"/>
          </p:cNvPicPr>
          <p:nvPr/>
        </p:nvPicPr>
        <p:blipFill>
          <a:blip r:embed="rId2"/>
          <a:stretch>
            <a:fillRect/>
          </a:stretch>
        </p:blipFill>
        <p:spPr>
          <a:xfrm>
            <a:off x="1021367" y="878371"/>
            <a:ext cx="7101265" cy="5979629"/>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0" y="23742"/>
            <a:ext cx="9144000" cy="1200329"/>
          </a:xfrm>
          <a:prstGeom prst="rect">
            <a:avLst/>
          </a:prstGeom>
          <a:noFill/>
        </p:spPr>
        <p:txBody>
          <a:bodyPr wrap="square" rtlCol="0">
            <a:spAutoFit/>
          </a:bodyPr>
          <a:lstStyle/>
          <a:p>
            <a:r>
              <a:rPr lang="en-US" sz="3600" dirty="0" smtClean="0"/>
              <a:t>As a result, today most Americans believe that this nation stands for:</a:t>
            </a:r>
            <a:endParaRPr lang="en-US" sz="3600" dirty="0"/>
          </a:p>
        </p:txBody>
      </p:sp>
      <p:sp>
        <p:nvSpPr>
          <p:cNvPr id="5" name="Rectangle 4"/>
          <p:cNvSpPr/>
          <p:nvPr/>
        </p:nvSpPr>
        <p:spPr>
          <a:xfrm>
            <a:off x="559009" y="1885790"/>
            <a:ext cx="3143709" cy="1323439"/>
          </a:xfrm>
          <a:prstGeom prst="rect">
            <a:avLst/>
          </a:prstGeom>
          <a:noFill/>
        </p:spPr>
        <p:txBody>
          <a:bodyPr wrap="none" lIns="91440" tIns="45720" rIns="91440" bIns="45720">
            <a:spAutoFit/>
          </a:bodyPr>
          <a:lstStyle/>
          <a:p>
            <a:pPr algn="ctr"/>
            <a:r>
              <a:rPr lang="en-US" sz="8000" b="1" dirty="0" smtClean="0">
                <a:ln w="17780" cmpd="sng">
                  <a:solidFill>
                    <a:srgbClr val="FFFFFF"/>
                  </a:solidFill>
                  <a:prstDash val="solid"/>
                  <a:miter lim="800000"/>
                </a:ln>
                <a:solidFill>
                  <a:srgbClr val="FF0000"/>
                </a:solidFill>
                <a:effectLst>
                  <a:outerShdw blurRad="50800" algn="tl" rotWithShape="0">
                    <a:srgbClr val="000000"/>
                  </a:outerShdw>
                </a:effectLst>
              </a:rPr>
              <a:t>Liberty</a:t>
            </a:r>
            <a:endParaRPr lang="en-US" sz="8000" b="1" cap="none" spc="0" dirty="0">
              <a:ln w="17780" cmpd="sng">
                <a:solidFill>
                  <a:srgbClr val="FFFFFF"/>
                </a:solidFill>
                <a:prstDash val="solid"/>
                <a:miter lim="800000"/>
              </a:ln>
              <a:solidFill>
                <a:srgbClr val="FF0000"/>
              </a:solidFill>
              <a:effectLst>
                <a:outerShdw blurRad="50800" algn="tl" rotWithShape="0">
                  <a:srgbClr val="000000"/>
                </a:outerShdw>
              </a:effectLst>
            </a:endParaRPr>
          </a:p>
        </p:txBody>
      </p:sp>
      <p:sp>
        <p:nvSpPr>
          <p:cNvPr id="6" name="Rectangle 5"/>
          <p:cNvSpPr/>
          <p:nvPr/>
        </p:nvSpPr>
        <p:spPr>
          <a:xfrm>
            <a:off x="5053161" y="1224071"/>
            <a:ext cx="3623107" cy="1323439"/>
          </a:xfrm>
          <a:prstGeom prst="rect">
            <a:avLst/>
          </a:prstGeom>
          <a:noFill/>
        </p:spPr>
        <p:txBody>
          <a:bodyPr wrap="none" lIns="91440" tIns="45720" rIns="91440" bIns="45720">
            <a:spAutoFit/>
          </a:bodyPr>
          <a:lstStyle/>
          <a:p>
            <a:pPr algn="ctr"/>
            <a:r>
              <a:rPr lang="en-US" sz="8000" b="1" dirty="0" smtClean="0">
                <a:ln w="17780" cmpd="sng">
                  <a:solidFill>
                    <a:srgbClr val="FFFFFF"/>
                  </a:solidFill>
                  <a:prstDash val="solid"/>
                  <a:miter lim="800000"/>
                </a:ln>
                <a:solidFill>
                  <a:srgbClr val="FF0000"/>
                </a:solidFill>
                <a:effectLst>
                  <a:outerShdw blurRad="50800" algn="tl" rotWithShape="0">
                    <a:srgbClr val="000000"/>
                  </a:outerShdw>
                </a:effectLst>
              </a:rPr>
              <a:t>Equality</a:t>
            </a:r>
            <a:endParaRPr lang="en-US" sz="8000" b="1" cap="none" spc="0" dirty="0">
              <a:ln w="17780" cmpd="sng">
                <a:solidFill>
                  <a:srgbClr val="FFFFFF"/>
                </a:solidFill>
                <a:prstDash val="solid"/>
                <a:miter lim="800000"/>
              </a:ln>
              <a:solidFill>
                <a:srgbClr val="FF0000"/>
              </a:solidFill>
              <a:effectLst>
                <a:outerShdw blurRad="50800" algn="tl" rotWithShape="0">
                  <a:srgbClr val="000000"/>
                </a:outerShdw>
              </a:effectLst>
            </a:endParaRPr>
          </a:p>
        </p:txBody>
      </p:sp>
      <p:sp>
        <p:nvSpPr>
          <p:cNvPr id="7" name="Rectangle 6"/>
          <p:cNvSpPr/>
          <p:nvPr/>
        </p:nvSpPr>
        <p:spPr>
          <a:xfrm>
            <a:off x="3916144" y="3719081"/>
            <a:ext cx="4927050" cy="1323439"/>
          </a:xfrm>
          <a:prstGeom prst="rect">
            <a:avLst/>
          </a:prstGeom>
          <a:noFill/>
        </p:spPr>
        <p:txBody>
          <a:bodyPr wrap="none" lIns="91440" tIns="45720" rIns="91440" bIns="45720">
            <a:spAutoFit/>
          </a:bodyPr>
          <a:lstStyle/>
          <a:p>
            <a:pPr algn="ctr"/>
            <a:r>
              <a:rPr lang="en-US" sz="8000" b="1" dirty="0" smtClean="0">
                <a:ln w="17780" cmpd="sng">
                  <a:solidFill>
                    <a:srgbClr val="FFFFFF"/>
                  </a:solidFill>
                  <a:prstDash val="solid"/>
                  <a:miter lim="800000"/>
                </a:ln>
                <a:solidFill>
                  <a:srgbClr val="FF0000"/>
                </a:solidFill>
                <a:effectLst>
                  <a:outerShdw blurRad="50800" algn="tl" rotWithShape="0">
                    <a:srgbClr val="000000"/>
                  </a:outerShdw>
                </a:effectLst>
              </a:rPr>
              <a:t>Democracy</a:t>
            </a:r>
            <a:endParaRPr lang="en-US" sz="8000" b="1" cap="none" spc="0" dirty="0">
              <a:ln w="17780" cmpd="sng">
                <a:solidFill>
                  <a:srgbClr val="FFFFFF"/>
                </a:solidFill>
                <a:prstDash val="solid"/>
                <a:miter lim="800000"/>
              </a:ln>
              <a:solidFill>
                <a:srgbClr val="FF0000"/>
              </a:solidFill>
              <a:effectLst>
                <a:outerShdw blurRad="50800" algn="tl" rotWithShape="0">
                  <a:srgbClr val="000000"/>
                </a:outerShdw>
              </a:effectLst>
            </a:endParaRPr>
          </a:p>
        </p:txBody>
      </p:sp>
      <p:sp>
        <p:nvSpPr>
          <p:cNvPr id="9" name="Rectangle 8"/>
          <p:cNvSpPr/>
          <p:nvPr/>
        </p:nvSpPr>
        <p:spPr>
          <a:xfrm>
            <a:off x="501214" y="5042520"/>
            <a:ext cx="2806578" cy="1323439"/>
          </a:xfrm>
          <a:prstGeom prst="rect">
            <a:avLst/>
          </a:prstGeom>
          <a:noFill/>
        </p:spPr>
        <p:txBody>
          <a:bodyPr wrap="none" lIns="91440" tIns="45720" rIns="91440" bIns="45720">
            <a:spAutoFit/>
          </a:bodyPr>
          <a:lstStyle/>
          <a:p>
            <a:pPr algn="ctr"/>
            <a:r>
              <a:rPr lang="en-US" sz="8000" b="1" dirty="0" smtClean="0">
                <a:ln w="17780" cmpd="sng">
                  <a:solidFill>
                    <a:srgbClr val="FFFFFF"/>
                  </a:solidFill>
                  <a:prstDash val="solid"/>
                  <a:miter lim="800000"/>
                </a:ln>
                <a:solidFill>
                  <a:srgbClr val="FF0000"/>
                </a:solidFill>
                <a:effectLst>
                  <a:outerShdw blurRad="50800" algn="tl" rotWithShape="0">
                    <a:srgbClr val="000000"/>
                  </a:outerShdw>
                </a:effectLst>
              </a:rPr>
              <a:t>Rights</a:t>
            </a:r>
            <a:endParaRPr lang="en-US" sz="8000" b="1" cap="none" spc="0" dirty="0">
              <a:ln w="17780" cmpd="sng">
                <a:solidFill>
                  <a:srgbClr val="FFFFFF"/>
                </a:solidFill>
                <a:prstDash val="solid"/>
                <a:miter lim="800000"/>
              </a:ln>
              <a:solidFill>
                <a:srgbClr val="FF0000"/>
              </a:solidFill>
              <a:effectLst>
                <a:outerShdw blurRad="50800" algn="tl" rotWithShape="0">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accel="50000" decel="5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accel="50000" decel="5000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accel="50000" decel="5000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611170" y="305068"/>
            <a:ext cx="7921660" cy="6247864"/>
          </a:xfrm>
          <a:prstGeom prst="rect">
            <a:avLst/>
          </a:prstGeom>
          <a:noFill/>
        </p:spPr>
        <p:txBody>
          <a:bodyPr wrap="none" lIns="91440" tIns="45720" rIns="91440" bIns="45720">
            <a:spAutoFit/>
          </a:bodyPr>
          <a:lstStyle/>
          <a:p>
            <a:pPr algn="ctr"/>
            <a:r>
              <a:rPr lang="en-US" sz="40000" b="1" cap="none" spc="0" dirty="0" smtClean="0">
                <a:ln w="17780" cmpd="sng">
                  <a:solidFill>
                    <a:srgbClr val="FFFFFF"/>
                  </a:solidFill>
                  <a:prstDash val="solid"/>
                  <a:miter lim="800000"/>
                </a:ln>
                <a:solidFill>
                  <a:srgbClr val="FF0000"/>
                </a:solidFill>
                <a:effectLst>
                  <a:outerShdw blurRad="50800" algn="tl" rotWithShape="0">
                    <a:srgbClr val="000000"/>
                  </a:outerShdw>
                </a:effectLst>
              </a:rPr>
              <a:t>Fin.</a:t>
            </a:r>
            <a:endParaRPr lang="en-US" sz="40000" b="1" cap="none" spc="0" dirty="0">
              <a:ln w="17780" cmpd="sng">
                <a:solidFill>
                  <a:srgbClr val="FFFFFF"/>
                </a:solidFill>
                <a:prstDash val="solid"/>
                <a:miter lim="800000"/>
              </a:ln>
              <a:solidFill>
                <a:srgbClr val="FF0000"/>
              </a:solidFill>
              <a:effectLst>
                <a:outerShdw blurRad="50800" algn="tl" rotWithShape="0">
                  <a:srgbClr val="000000"/>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0" y="0"/>
            <a:ext cx="3839882" cy="646331"/>
          </a:xfrm>
          <a:prstGeom prst="rect">
            <a:avLst/>
          </a:prstGeom>
          <a:noFill/>
        </p:spPr>
        <p:txBody>
          <a:bodyPr wrap="square" rtlCol="0">
            <a:spAutoFit/>
          </a:bodyPr>
          <a:lstStyle/>
          <a:p>
            <a:pPr algn="ctr"/>
            <a:r>
              <a:rPr lang="en-US" sz="3600" dirty="0" smtClean="0"/>
              <a:t>John Locke</a:t>
            </a:r>
            <a:endParaRPr lang="en-US" sz="3600" dirty="0"/>
          </a:p>
        </p:txBody>
      </p:sp>
      <p:pic>
        <p:nvPicPr>
          <p:cNvPr id="5" name="Picture 4" descr="john-locke.jpg"/>
          <p:cNvPicPr>
            <a:picLocks noChangeAspect="1"/>
          </p:cNvPicPr>
          <p:nvPr/>
        </p:nvPicPr>
        <p:blipFill>
          <a:blip r:embed="rId2"/>
          <a:stretch>
            <a:fillRect/>
          </a:stretch>
        </p:blipFill>
        <p:spPr>
          <a:xfrm>
            <a:off x="0" y="646331"/>
            <a:ext cx="3839882" cy="6211669"/>
          </a:xfrm>
          <a:prstGeom prst="rect">
            <a:avLst/>
          </a:prstGeom>
        </p:spPr>
      </p:pic>
      <p:sp>
        <p:nvSpPr>
          <p:cNvPr id="7" name="TextBox 6"/>
          <p:cNvSpPr txBox="1"/>
          <p:nvPr/>
        </p:nvSpPr>
        <p:spPr>
          <a:xfrm>
            <a:off x="3839882" y="0"/>
            <a:ext cx="5304118" cy="6986528"/>
          </a:xfrm>
          <a:prstGeom prst="rect">
            <a:avLst/>
          </a:prstGeom>
          <a:noFill/>
        </p:spPr>
        <p:txBody>
          <a:bodyPr wrap="square" rtlCol="0">
            <a:spAutoFit/>
          </a:bodyPr>
          <a:lstStyle/>
          <a:p>
            <a:r>
              <a:rPr lang="en-US" sz="2800" dirty="0" smtClean="0"/>
              <a:t> 1</a:t>
            </a:r>
            <a:r>
              <a:rPr lang="en-US" sz="2800" dirty="0"/>
              <a:t>.  All humans inherently possess, and should </a:t>
            </a:r>
            <a:r>
              <a:rPr lang="en-US" sz="2800" dirty="0" smtClean="0"/>
              <a:t>be</a:t>
            </a:r>
            <a:r>
              <a:rPr lang="en-US" sz="2800" dirty="0"/>
              <a:t> </a:t>
            </a:r>
            <a:r>
              <a:rPr lang="en-US" sz="2800" dirty="0" smtClean="0"/>
              <a:t>free </a:t>
            </a:r>
            <a:r>
              <a:rPr lang="en-US" sz="2800" dirty="0"/>
              <a:t>to enjoy, the rights of life, liberty, </a:t>
            </a:r>
            <a:r>
              <a:rPr lang="en-US" sz="2800" dirty="0" smtClean="0"/>
              <a:t>and</a:t>
            </a:r>
            <a:r>
              <a:rPr lang="en-US" sz="2800" dirty="0"/>
              <a:t> </a:t>
            </a:r>
            <a:r>
              <a:rPr lang="en-US" sz="2800" dirty="0" smtClean="0"/>
              <a:t>property</a:t>
            </a:r>
            <a:r>
              <a:rPr lang="en-US" sz="2800" dirty="0"/>
              <a:t>.  (Natural Rights)</a:t>
            </a:r>
          </a:p>
          <a:p>
            <a:r>
              <a:rPr lang="en-US" sz="2800" dirty="0"/>
              <a:t>	</a:t>
            </a:r>
            <a:endParaRPr lang="en-US" sz="2800" dirty="0" smtClean="0"/>
          </a:p>
          <a:p>
            <a:r>
              <a:rPr lang="en-US" sz="2800" dirty="0" smtClean="0"/>
              <a:t>2</a:t>
            </a:r>
            <a:r>
              <a:rPr lang="en-US" sz="2800" dirty="0"/>
              <a:t>.  People form governments to ensure that </a:t>
            </a:r>
            <a:r>
              <a:rPr lang="en-US" sz="2800" dirty="0" smtClean="0"/>
              <a:t>those</a:t>
            </a:r>
            <a:r>
              <a:rPr lang="en-US" sz="2800" dirty="0"/>
              <a:t> </a:t>
            </a:r>
            <a:r>
              <a:rPr lang="en-US" sz="2800" dirty="0" smtClean="0"/>
              <a:t>rights </a:t>
            </a:r>
            <a:r>
              <a:rPr lang="en-US" sz="2800" dirty="0"/>
              <a:t>are protected.</a:t>
            </a:r>
          </a:p>
          <a:p>
            <a:r>
              <a:rPr lang="en-US" sz="2800" dirty="0"/>
              <a:t>	</a:t>
            </a:r>
            <a:endParaRPr lang="en-US" sz="2800" dirty="0" smtClean="0"/>
          </a:p>
          <a:p>
            <a:r>
              <a:rPr lang="en-US" sz="2800" dirty="0" smtClean="0"/>
              <a:t>3</a:t>
            </a:r>
            <a:r>
              <a:rPr lang="en-US" sz="2800" dirty="0"/>
              <a:t>.  Thus, the main job of any government is </a:t>
            </a:r>
            <a:r>
              <a:rPr lang="en-US" sz="2800" dirty="0" smtClean="0"/>
              <a:t>to </a:t>
            </a:r>
            <a:r>
              <a:rPr lang="en-US" sz="2800" dirty="0"/>
              <a:t>allow people to enjoy their natural rights and</a:t>
            </a:r>
            <a:r>
              <a:rPr lang="en-US" sz="2800" dirty="0" smtClean="0"/>
              <a:t> protect </a:t>
            </a:r>
            <a:r>
              <a:rPr lang="en-US" sz="2800" dirty="0"/>
              <a:t>those rights from infringement, either</a:t>
            </a:r>
            <a:r>
              <a:rPr lang="en-US" sz="2800" dirty="0" smtClean="0"/>
              <a:t> by </a:t>
            </a:r>
            <a:r>
              <a:rPr lang="en-US" sz="2800" dirty="0"/>
              <a:t>other people or other nations.</a:t>
            </a:r>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accel="50000" decel="50000"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accel="50000" decel="50000"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accel="50000" decel="50000"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accel="50000" decel="50000" fill="hold" grpId="0"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Jean Jacques Rousseau.jpg"/>
          <p:cNvPicPr>
            <a:picLocks noChangeAspect="1"/>
          </p:cNvPicPr>
          <p:nvPr/>
        </p:nvPicPr>
        <p:blipFill>
          <a:blip r:embed="rId2"/>
          <a:stretch>
            <a:fillRect/>
          </a:stretch>
        </p:blipFill>
        <p:spPr>
          <a:xfrm>
            <a:off x="4961850" y="584776"/>
            <a:ext cx="4182149" cy="6273224"/>
          </a:xfrm>
          <a:prstGeom prst="rect">
            <a:avLst/>
          </a:prstGeom>
        </p:spPr>
      </p:pic>
      <p:sp>
        <p:nvSpPr>
          <p:cNvPr id="5" name="TextBox 4"/>
          <p:cNvSpPr txBox="1"/>
          <p:nvPr/>
        </p:nvSpPr>
        <p:spPr>
          <a:xfrm>
            <a:off x="4961850" y="0"/>
            <a:ext cx="4182150" cy="584776"/>
          </a:xfrm>
          <a:prstGeom prst="rect">
            <a:avLst/>
          </a:prstGeom>
          <a:noFill/>
        </p:spPr>
        <p:txBody>
          <a:bodyPr wrap="square" rtlCol="0">
            <a:spAutoFit/>
          </a:bodyPr>
          <a:lstStyle/>
          <a:p>
            <a:pPr algn="ctr"/>
            <a:r>
              <a:rPr lang="en-US" sz="3200" dirty="0" smtClean="0"/>
              <a:t>Jean Jacques Rousseau</a:t>
            </a:r>
            <a:endParaRPr lang="en-US" sz="3200" dirty="0"/>
          </a:p>
        </p:txBody>
      </p:sp>
      <p:sp>
        <p:nvSpPr>
          <p:cNvPr id="6" name="TextBox 5"/>
          <p:cNvSpPr txBox="1"/>
          <p:nvPr/>
        </p:nvSpPr>
        <p:spPr>
          <a:xfrm>
            <a:off x="0" y="0"/>
            <a:ext cx="4961850" cy="6124754"/>
          </a:xfrm>
          <a:prstGeom prst="rect">
            <a:avLst/>
          </a:prstGeom>
          <a:noFill/>
        </p:spPr>
        <p:txBody>
          <a:bodyPr wrap="square" rtlCol="0">
            <a:spAutoFit/>
          </a:bodyPr>
          <a:lstStyle/>
          <a:p>
            <a:r>
              <a:rPr lang="en-US" sz="2800" dirty="0" smtClean="0"/>
              <a:t>1</a:t>
            </a:r>
            <a:r>
              <a:rPr lang="en-US" sz="2800" dirty="0"/>
              <a:t>.  A social contract exists between </a:t>
            </a:r>
            <a:r>
              <a:rPr lang="en-US" sz="2800" dirty="0" smtClean="0"/>
              <a:t>the </a:t>
            </a:r>
            <a:r>
              <a:rPr lang="en-US" sz="2800" dirty="0"/>
              <a:t>government and the people.</a:t>
            </a:r>
          </a:p>
          <a:p>
            <a:r>
              <a:rPr lang="en-US" sz="2800" dirty="0"/>
              <a:t> </a:t>
            </a:r>
            <a:endParaRPr lang="en-US" sz="2800" dirty="0" smtClean="0"/>
          </a:p>
          <a:p>
            <a:r>
              <a:rPr lang="en-US" sz="2800" dirty="0" smtClean="0"/>
              <a:t>2</a:t>
            </a:r>
            <a:r>
              <a:rPr lang="en-US" sz="2800" dirty="0"/>
              <a:t>.  People give their support to the government in</a:t>
            </a:r>
            <a:r>
              <a:rPr lang="en-US" sz="2800" dirty="0" smtClean="0"/>
              <a:t> the </a:t>
            </a:r>
            <a:r>
              <a:rPr lang="en-US" sz="2800" dirty="0"/>
              <a:t>form of taxes, loyalty, military service,</a:t>
            </a:r>
            <a:r>
              <a:rPr lang="en-US" sz="2800" dirty="0" smtClean="0"/>
              <a:t>  </a:t>
            </a:r>
            <a:r>
              <a:rPr lang="en-US" sz="2800" dirty="0"/>
              <a:t>voting, etc…</a:t>
            </a:r>
          </a:p>
          <a:p>
            <a:r>
              <a:rPr lang="en-US" sz="2800" dirty="0" smtClean="0"/>
              <a:t> </a:t>
            </a:r>
          </a:p>
          <a:p>
            <a:r>
              <a:rPr lang="en-US" sz="2800" dirty="0" smtClean="0"/>
              <a:t>3</a:t>
            </a:r>
            <a:r>
              <a:rPr lang="en-US" sz="2800" dirty="0"/>
              <a:t>.  In exchange for this support, the government</a:t>
            </a:r>
            <a:r>
              <a:rPr lang="en-US" sz="2800" dirty="0" smtClean="0"/>
              <a:t> gives </a:t>
            </a:r>
            <a:r>
              <a:rPr lang="en-US" sz="2800" dirty="0"/>
              <a:t>people protection. </a:t>
            </a:r>
            <a:r>
              <a:rPr lang="en-US" sz="2800" dirty="0" smtClean="0"/>
              <a:t>(Protection from </a:t>
            </a:r>
            <a:r>
              <a:rPr lang="en-US" sz="2800" dirty="0"/>
              <a:t>invasion, protection from crime, protection of</a:t>
            </a:r>
            <a:r>
              <a:rPr lang="en-US" sz="2800" dirty="0" smtClean="0"/>
              <a:t> rights </a:t>
            </a:r>
            <a:r>
              <a:rPr lang="en-US" sz="2800" dirty="0"/>
              <a:t>etc…)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50000" decel="5000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accel="50000" decel="50000"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accel="50000" decel="50000"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Box 5"/>
          <p:cNvSpPr txBox="1"/>
          <p:nvPr/>
        </p:nvSpPr>
        <p:spPr>
          <a:xfrm>
            <a:off x="0" y="0"/>
            <a:ext cx="4572000" cy="2554545"/>
          </a:xfrm>
          <a:prstGeom prst="rect">
            <a:avLst/>
          </a:prstGeom>
          <a:noFill/>
        </p:spPr>
        <p:txBody>
          <a:bodyPr wrap="square" rtlCol="0">
            <a:spAutoFit/>
          </a:bodyPr>
          <a:lstStyle/>
          <a:p>
            <a:r>
              <a:rPr lang="en-US" sz="3200" dirty="0"/>
              <a:t>4.  If one side violates, or does not uphold their</a:t>
            </a:r>
            <a:r>
              <a:rPr lang="en-US" sz="3200" dirty="0" smtClean="0"/>
              <a:t> side </a:t>
            </a:r>
            <a:r>
              <a:rPr lang="en-US" sz="3200" dirty="0"/>
              <a:t>of the contract, the other can and should</a:t>
            </a:r>
            <a:r>
              <a:rPr lang="en-US" sz="3200" dirty="0" smtClean="0"/>
              <a:t> take </a:t>
            </a:r>
            <a:r>
              <a:rPr lang="en-US" sz="3200" dirty="0"/>
              <a:t>action</a:t>
            </a:r>
            <a:r>
              <a:rPr lang="en-US" sz="3200" dirty="0" smtClean="0"/>
              <a:t>. </a:t>
            </a:r>
            <a:endParaRPr lang="en-US" sz="3200" dirty="0"/>
          </a:p>
        </p:txBody>
      </p:sp>
      <p:pic>
        <p:nvPicPr>
          <p:cNvPr id="7" name="Picture 6" descr="Jean Jacques Rousseau.jpg"/>
          <p:cNvPicPr>
            <a:picLocks noChangeAspect="1"/>
          </p:cNvPicPr>
          <p:nvPr/>
        </p:nvPicPr>
        <p:blipFill>
          <a:blip r:embed="rId2"/>
          <a:stretch>
            <a:fillRect/>
          </a:stretch>
        </p:blipFill>
        <p:spPr>
          <a:xfrm>
            <a:off x="4961850" y="584776"/>
            <a:ext cx="4182149" cy="6273224"/>
          </a:xfrm>
          <a:prstGeom prst="rect">
            <a:avLst/>
          </a:prstGeom>
        </p:spPr>
      </p:pic>
      <p:sp>
        <p:nvSpPr>
          <p:cNvPr id="8" name="TextBox 7"/>
          <p:cNvSpPr txBox="1"/>
          <p:nvPr/>
        </p:nvSpPr>
        <p:spPr>
          <a:xfrm>
            <a:off x="4961850" y="0"/>
            <a:ext cx="4182150" cy="584776"/>
          </a:xfrm>
          <a:prstGeom prst="rect">
            <a:avLst/>
          </a:prstGeom>
          <a:noFill/>
        </p:spPr>
        <p:txBody>
          <a:bodyPr wrap="square" rtlCol="0">
            <a:spAutoFit/>
          </a:bodyPr>
          <a:lstStyle/>
          <a:p>
            <a:pPr algn="ctr"/>
            <a:r>
              <a:rPr lang="en-US" sz="3200" dirty="0" smtClean="0"/>
              <a:t>Jean Jacques Rousseau</a:t>
            </a:r>
            <a:endParaRPr lang="en-US" sz="3200" dirty="0"/>
          </a:p>
        </p:txBody>
      </p:sp>
      <p:sp>
        <p:nvSpPr>
          <p:cNvPr id="9" name="TextBox 8"/>
          <p:cNvSpPr txBox="1"/>
          <p:nvPr/>
        </p:nvSpPr>
        <p:spPr>
          <a:xfrm>
            <a:off x="0" y="2734235"/>
            <a:ext cx="4572000" cy="3323987"/>
          </a:xfrm>
          <a:prstGeom prst="rect">
            <a:avLst/>
          </a:prstGeom>
          <a:noFill/>
        </p:spPr>
        <p:txBody>
          <a:bodyPr wrap="square" rtlCol="0">
            <a:spAutoFit/>
          </a:bodyPr>
          <a:lstStyle/>
          <a:p>
            <a:r>
              <a:rPr lang="en-US" sz="3200" dirty="0" smtClean="0"/>
              <a:t>5.  Thus, if the government does not protect the rights of its’ citizens, those citizens have the right and the duty to rebel.</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0" y="0"/>
            <a:ext cx="9144000" cy="1384995"/>
          </a:xfrm>
          <a:prstGeom prst="rect">
            <a:avLst/>
          </a:prstGeom>
          <a:noFill/>
        </p:spPr>
        <p:txBody>
          <a:bodyPr wrap="square" rtlCol="0">
            <a:spAutoFit/>
          </a:bodyPr>
          <a:lstStyle/>
          <a:p>
            <a:pPr algn="ctr"/>
            <a:r>
              <a:rPr lang="en-US" sz="2800" dirty="0" smtClean="0"/>
              <a:t> </a:t>
            </a:r>
            <a:r>
              <a:rPr lang="en-US" sz="2800" dirty="0"/>
              <a:t>By 1776, the American colonists believed the British</a:t>
            </a:r>
            <a:r>
              <a:rPr lang="en-US" sz="2800" dirty="0" smtClean="0"/>
              <a:t> government </a:t>
            </a:r>
            <a:r>
              <a:rPr lang="en-US" sz="2800" dirty="0"/>
              <a:t>had violated the social contract and had denied them their natural rights of life, liberty and property</a:t>
            </a:r>
            <a:r>
              <a:rPr lang="en-US" sz="2800" dirty="0" smtClean="0"/>
              <a:t>.</a:t>
            </a:r>
            <a:endParaRPr lang="en-US" sz="2800" dirty="0"/>
          </a:p>
        </p:txBody>
      </p:sp>
      <p:pic>
        <p:nvPicPr>
          <p:cNvPr id="5" name="Picture 4" descr="dont_tread_on_me.jpg"/>
          <p:cNvPicPr>
            <a:picLocks noChangeAspect="1"/>
          </p:cNvPicPr>
          <p:nvPr/>
        </p:nvPicPr>
        <p:blipFill>
          <a:blip r:embed="rId2"/>
          <a:stretch>
            <a:fillRect/>
          </a:stretch>
        </p:blipFill>
        <p:spPr>
          <a:xfrm>
            <a:off x="477184" y="1384994"/>
            <a:ext cx="8263404" cy="5347603"/>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0" y="0"/>
            <a:ext cx="4198471" cy="1384995"/>
          </a:xfrm>
          <a:prstGeom prst="rect">
            <a:avLst/>
          </a:prstGeom>
          <a:noFill/>
        </p:spPr>
        <p:txBody>
          <a:bodyPr wrap="square" rtlCol="0">
            <a:spAutoFit/>
          </a:bodyPr>
          <a:lstStyle/>
          <a:p>
            <a:r>
              <a:rPr lang="en-US" sz="2800" dirty="0" smtClean="0"/>
              <a:t>1</a:t>
            </a:r>
            <a:r>
              <a:rPr lang="en-US" sz="2800" dirty="0"/>
              <a:t>.  They had no representative in the British</a:t>
            </a:r>
            <a:r>
              <a:rPr lang="en-US" sz="2800" dirty="0" smtClean="0"/>
              <a:t> Parliament.</a:t>
            </a:r>
          </a:p>
        </p:txBody>
      </p:sp>
      <p:pic>
        <p:nvPicPr>
          <p:cNvPr id="5" name="Picture 4" descr="Marblehead_Spirit_of_76_small.jpg"/>
          <p:cNvPicPr>
            <a:picLocks noChangeAspect="1"/>
          </p:cNvPicPr>
          <p:nvPr/>
        </p:nvPicPr>
        <p:blipFill>
          <a:blip r:embed="rId2"/>
          <a:stretch>
            <a:fillRect/>
          </a:stretch>
        </p:blipFill>
        <p:spPr>
          <a:xfrm>
            <a:off x="4198471" y="76099"/>
            <a:ext cx="4945529" cy="6705802"/>
          </a:xfrm>
          <a:prstGeom prst="rect">
            <a:avLst/>
          </a:prstGeom>
        </p:spPr>
      </p:pic>
      <p:sp>
        <p:nvSpPr>
          <p:cNvPr id="6" name="TextBox 5"/>
          <p:cNvSpPr txBox="1"/>
          <p:nvPr/>
        </p:nvSpPr>
        <p:spPr>
          <a:xfrm>
            <a:off x="0" y="1628588"/>
            <a:ext cx="4198471" cy="5262980"/>
          </a:xfrm>
          <a:prstGeom prst="rect">
            <a:avLst/>
          </a:prstGeom>
          <a:noFill/>
        </p:spPr>
        <p:txBody>
          <a:bodyPr wrap="square" rtlCol="0">
            <a:spAutoFit/>
          </a:bodyPr>
          <a:lstStyle/>
          <a:p>
            <a:r>
              <a:rPr lang="en-US" sz="2800" dirty="0" smtClean="0"/>
              <a:t>2.  As a result, they were taxed without their  consent. (No taxation without representation!)</a:t>
            </a:r>
          </a:p>
          <a:p>
            <a:r>
              <a:rPr lang="en-US" sz="2800" dirty="0" smtClean="0"/>
              <a:t> </a:t>
            </a:r>
          </a:p>
          <a:p>
            <a:r>
              <a:rPr lang="en-US" sz="2800" dirty="0" smtClean="0"/>
              <a:t>3.  Their homes were searched and they were arrested without warrants.</a:t>
            </a:r>
          </a:p>
          <a:p>
            <a:r>
              <a:rPr lang="en-US" sz="2800" dirty="0" smtClean="0"/>
              <a:t> </a:t>
            </a:r>
          </a:p>
          <a:p>
            <a:r>
              <a:rPr lang="en-US" sz="2800" dirty="0" smtClean="0"/>
              <a:t>4.   They were denied the right to a jury trial</a:t>
            </a:r>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0" y="0"/>
            <a:ext cx="3780118" cy="6740306"/>
          </a:xfrm>
          <a:prstGeom prst="rect">
            <a:avLst/>
          </a:prstGeom>
          <a:noFill/>
        </p:spPr>
        <p:txBody>
          <a:bodyPr wrap="square" rtlCol="0">
            <a:spAutoFit/>
          </a:bodyPr>
          <a:lstStyle/>
          <a:p>
            <a:pPr algn="ctr"/>
            <a:r>
              <a:rPr lang="en-US" sz="5400" dirty="0"/>
              <a:t>As a result, the American colonists felt they had the right and the duty to rebel.</a:t>
            </a:r>
            <a:r>
              <a:rPr lang="en-US" sz="5400" dirty="0" smtClean="0"/>
              <a:t> </a:t>
            </a:r>
            <a:endParaRPr lang="en-US" sz="5400" dirty="0"/>
          </a:p>
        </p:txBody>
      </p:sp>
      <p:pic>
        <p:nvPicPr>
          <p:cNvPr id="5" name="Picture 4" descr="Declaration of Independence.jpg"/>
          <p:cNvPicPr>
            <a:picLocks noChangeAspect="1"/>
          </p:cNvPicPr>
          <p:nvPr/>
        </p:nvPicPr>
        <p:blipFill>
          <a:blip r:embed="rId2"/>
          <a:stretch>
            <a:fillRect/>
          </a:stretch>
        </p:blipFill>
        <p:spPr>
          <a:xfrm>
            <a:off x="3780118" y="313764"/>
            <a:ext cx="5145800" cy="6378551"/>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0" y="0"/>
            <a:ext cx="9144000" cy="1384995"/>
          </a:xfrm>
          <a:prstGeom prst="rect">
            <a:avLst/>
          </a:prstGeom>
          <a:noFill/>
        </p:spPr>
        <p:txBody>
          <a:bodyPr wrap="square" rtlCol="0">
            <a:spAutoFit/>
          </a:bodyPr>
          <a:lstStyle/>
          <a:p>
            <a:pPr algn="ctr"/>
            <a:r>
              <a:rPr lang="en-US" sz="2800" dirty="0" smtClean="0"/>
              <a:t>Having made the choice to split from England, the elected government of the American colonies, the Second Continental Congress, wanted to explain their decision.</a:t>
            </a:r>
            <a:endParaRPr lang="en-US" sz="2800" dirty="0"/>
          </a:p>
        </p:txBody>
      </p:sp>
      <p:pic>
        <p:nvPicPr>
          <p:cNvPr id="5" name="Picture 4"/>
          <p:cNvPicPr>
            <a:picLocks noChangeAspect="1"/>
          </p:cNvPicPr>
          <p:nvPr/>
        </p:nvPicPr>
        <p:blipFill>
          <a:blip r:embed="rId2"/>
          <a:stretch>
            <a:fillRect/>
          </a:stretch>
        </p:blipFill>
        <p:spPr>
          <a:xfrm>
            <a:off x="425257" y="1384995"/>
            <a:ext cx="8293486" cy="553591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67</TotalTime>
  <Words>747</Words>
  <Application>Microsoft Macintosh PowerPoint</Application>
  <PresentationFormat>On-screen Show (4:3)</PresentationFormat>
  <Paragraphs>83</Paragraphs>
  <Slides>22</Slides>
  <Notes>0</Notes>
  <HiddenSlides>0</HiddenSlides>
  <MMClips>0</MMClips>
  <ScaleCrop>false</ScaleCrop>
  <HeadingPairs>
    <vt:vector size="4" baseType="variant">
      <vt:variant>
        <vt:lpstr>Design Template</vt:lpstr>
      </vt:variant>
      <vt:variant>
        <vt:i4>1</vt:i4>
      </vt:variant>
      <vt:variant>
        <vt:lpstr>Slide Titles</vt:lpstr>
      </vt:variant>
      <vt:variant>
        <vt:i4>22</vt:i4>
      </vt:variant>
    </vt:vector>
  </HeadingPairs>
  <TitlesOfParts>
    <vt:vector size="2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Company>Monarch HS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Justin Abbott</dc:creator>
  <cp:lastModifiedBy>Justin Abbott</cp:lastModifiedBy>
  <cp:revision>5</cp:revision>
  <dcterms:created xsi:type="dcterms:W3CDTF">2012-08-21T17:28:05Z</dcterms:created>
  <dcterms:modified xsi:type="dcterms:W3CDTF">2012-08-21T17:33:39Z</dcterms:modified>
</cp:coreProperties>
</file>