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3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7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0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3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0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3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7" algn="l" defTabSz="9142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6939-E935-43BB-9FB1-DD017728B5C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B6B0-5925-483B-89B8-623B55FA2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39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6939-E935-43BB-9FB1-DD017728B5C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B6B0-5925-483B-89B8-623B55FA2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73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675" y="366713"/>
            <a:ext cx="3290888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9" y="366713"/>
            <a:ext cx="9723437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6939-E935-43BB-9FB1-DD017728B5C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B6B0-5925-483B-89B8-623B55FA2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13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6939-E935-43BB-9FB1-DD017728B5C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B6B0-5925-483B-89B8-623B55FA2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16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6939-E935-43BB-9FB1-DD017728B5C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B6B0-5925-483B-89B8-623B55FA2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30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838" y="2133601"/>
            <a:ext cx="6507162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91401" y="2133601"/>
            <a:ext cx="6507163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6939-E935-43BB-9FB1-DD017728B5C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B6B0-5925-483B-89B8-623B55FA2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3" indent="0">
              <a:buNone/>
              <a:defRPr sz="2000" b="1"/>
            </a:lvl2pPr>
            <a:lvl3pPr marL="914287" indent="0">
              <a:buNone/>
              <a:defRPr sz="1800" b="1"/>
            </a:lvl3pPr>
            <a:lvl4pPr marL="1371430" indent="0">
              <a:buNone/>
              <a:defRPr sz="1600" b="1"/>
            </a:lvl4pPr>
            <a:lvl5pPr marL="1828573" indent="0">
              <a:buNone/>
              <a:defRPr sz="1600" b="1"/>
            </a:lvl5pPr>
            <a:lvl6pPr marL="2285717" indent="0">
              <a:buNone/>
              <a:defRPr sz="1600" b="1"/>
            </a:lvl6pPr>
            <a:lvl7pPr marL="2742860" indent="0">
              <a:buNone/>
              <a:defRPr sz="1600" b="1"/>
            </a:lvl7pPr>
            <a:lvl8pPr marL="3200003" indent="0">
              <a:buNone/>
              <a:defRPr sz="1600" b="1"/>
            </a:lvl8pPr>
            <a:lvl9pPr marL="365714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3" indent="0">
              <a:buNone/>
              <a:defRPr sz="2000" b="1"/>
            </a:lvl2pPr>
            <a:lvl3pPr marL="914287" indent="0">
              <a:buNone/>
              <a:defRPr sz="1800" b="1"/>
            </a:lvl3pPr>
            <a:lvl4pPr marL="1371430" indent="0">
              <a:buNone/>
              <a:defRPr sz="1600" b="1"/>
            </a:lvl4pPr>
            <a:lvl5pPr marL="1828573" indent="0">
              <a:buNone/>
              <a:defRPr sz="1600" b="1"/>
            </a:lvl5pPr>
            <a:lvl6pPr marL="2285717" indent="0">
              <a:buNone/>
              <a:defRPr sz="1600" b="1"/>
            </a:lvl6pPr>
            <a:lvl7pPr marL="2742860" indent="0">
              <a:buNone/>
              <a:defRPr sz="1600" b="1"/>
            </a:lvl7pPr>
            <a:lvl8pPr marL="3200003" indent="0">
              <a:buNone/>
              <a:defRPr sz="1600" b="1"/>
            </a:lvl8pPr>
            <a:lvl9pPr marL="365714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6939-E935-43BB-9FB1-DD017728B5C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B6B0-5925-483B-89B8-623B55FA2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6939-E935-43BB-9FB1-DD017728B5C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B6B0-5925-483B-89B8-623B55FA2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77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6939-E935-43BB-9FB1-DD017728B5C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B6B0-5925-483B-89B8-623B55FA2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5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3" indent="0">
              <a:buNone/>
              <a:defRPr sz="1200"/>
            </a:lvl2pPr>
            <a:lvl3pPr marL="914287" indent="0">
              <a:buNone/>
              <a:defRPr sz="1000"/>
            </a:lvl3pPr>
            <a:lvl4pPr marL="1371430" indent="0">
              <a:buNone/>
              <a:defRPr sz="900"/>
            </a:lvl4pPr>
            <a:lvl5pPr marL="1828573" indent="0">
              <a:buNone/>
              <a:defRPr sz="900"/>
            </a:lvl5pPr>
            <a:lvl6pPr marL="2285717" indent="0">
              <a:buNone/>
              <a:defRPr sz="900"/>
            </a:lvl6pPr>
            <a:lvl7pPr marL="2742860" indent="0">
              <a:buNone/>
              <a:defRPr sz="900"/>
            </a:lvl7pPr>
            <a:lvl8pPr marL="3200003" indent="0">
              <a:buNone/>
              <a:defRPr sz="900"/>
            </a:lvl8pPr>
            <a:lvl9pPr marL="365714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6939-E935-43BB-9FB1-DD017728B5C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B6B0-5925-483B-89B8-623B55FA2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97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3" indent="0">
              <a:buNone/>
              <a:defRPr sz="2800"/>
            </a:lvl2pPr>
            <a:lvl3pPr marL="914287" indent="0">
              <a:buNone/>
              <a:defRPr sz="2400"/>
            </a:lvl3pPr>
            <a:lvl4pPr marL="1371430" indent="0">
              <a:buNone/>
              <a:defRPr sz="2000"/>
            </a:lvl4pPr>
            <a:lvl5pPr marL="1828573" indent="0">
              <a:buNone/>
              <a:defRPr sz="2000"/>
            </a:lvl5pPr>
            <a:lvl6pPr marL="2285717" indent="0">
              <a:buNone/>
              <a:defRPr sz="2000"/>
            </a:lvl6pPr>
            <a:lvl7pPr marL="2742860" indent="0">
              <a:buNone/>
              <a:defRPr sz="2000"/>
            </a:lvl7pPr>
            <a:lvl8pPr marL="3200003" indent="0">
              <a:buNone/>
              <a:defRPr sz="2000"/>
            </a:lvl8pPr>
            <a:lvl9pPr marL="3657147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3" indent="0">
              <a:buNone/>
              <a:defRPr sz="1200"/>
            </a:lvl2pPr>
            <a:lvl3pPr marL="914287" indent="0">
              <a:buNone/>
              <a:defRPr sz="1000"/>
            </a:lvl3pPr>
            <a:lvl4pPr marL="1371430" indent="0">
              <a:buNone/>
              <a:defRPr sz="900"/>
            </a:lvl4pPr>
            <a:lvl5pPr marL="1828573" indent="0">
              <a:buNone/>
              <a:defRPr sz="900"/>
            </a:lvl5pPr>
            <a:lvl6pPr marL="2285717" indent="0">
              <a:buNone/>
              <a:defRPr sz="900"/>
            </a:lvl6pPr>
            <a:lvl7pPr marL="2742860" indent="0">
              <a:buNone/>
              <a:defRPr sz="900"/>
            </a:lvl7pPr>
            <a:lvl8pPr marL="3200003" indent="0">
              <a:buNone/>
              <a:defRPr sz="900"/>
            </a:lvl8pPr>
            <a:lvl9pPr marL="365714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96939-E935-43BB-9FB1-DD017728B5C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B6B0-5925-483B-89B8-623B55FA2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62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96939-E935-43BB-9FB1-DD017728B5C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1B6B0-5925-483B-89B8-623B55FA2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6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8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8" indent="-228572" algn="l" defTabSz="9142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2" indent="-228572" algn="l" defTabSz="9142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5" indent="-228572" algn="l" defTabSz="9142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88" indent="-228572" algn="l" defTabSz="91428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2" indent="-228572" algn="l" defTabSz="91428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5" indent="-228572" algn="l" defTabSz="91428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18" indent="-228572" algn="l" defTabSz="91428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3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7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0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3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7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0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3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7" algn="l" defTabSz="9142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spcCol="0"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" y="685800"/>
            <a:ext cx="868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" y="1981200"/>
            <a:ext cx="868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00" y="3543300"/>
            <a:ext cx="868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" y="4972050"/>
            <a:ext cx="868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19200" y="228601"/>
            <a:ext cx="0" cy="6400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683648" y="228600"/>
            <a:ext cx="0" cy="6400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286500" y="228600"/>
            <a:ext cx="0" cy="6400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43000" y="228601"/>
            <a:ext cx="2540648" cy="431473"/>
          </a:xfrm>
          <a:prstGeom prst="rect">
            <a:avLst/>
          </a:prstGeom>
          <a:noFill/>
        </p:spPr>
        <p:txBody>
          <a:bodyPr wrap="square" lIns="61539" tIns="30770" rIns="61539" bIns="30770" rtlCol="0">
            <a:spAutoFit/>
          </a:bodyPr>
          <a:lstStyle/>
          <a:p>
            <a:pPr algn="ctr"/>
            <a:r>
              <a:rPr lang="en-US" sz="2400" dirty="0"/>
              <a:t>Communism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92396" y="228601"/>
            <a:ext cx="2540648" cy="431473"/>
          </a:xfrm>
          <a:prstGeom prst="rect">
            <a:avLst/>
          </a:prstGeom>
          <a:noFill/>
        </p:spPr>
        <p:txBody>
          <a:bodyPr wrap="square" lIns="61539" tIns="30770" rIns="61539" bIns="30770" rtlCol="0">
            <a:spAutoFit/>
          </a:bodyPr>
          <a:lstStyle/>
          <a:p>
            <a:pPr algn="ctr"/>
            <a:r>
              <a:rPr lang="en-US" sz="2400" dirty="0"/>
              <a:t>Socialism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86500" y="273322"/>
            <a:ext cx="2628900" cy="369918"/>
          </a:xfrm>
          <a:prstGeom prst="rect">
            <a:avLst/>
          </a:prstGeom>
          <a:noFill/>
        </p:spPr>
        <p:txBody>
          <a:bodyPr wrap="square" lIns="61539" tIns="30770" rIns="61539" bIns="30770" rtlCol="0">
            <a:spAutoFit/>
          </a:bodyPr>
          <a:lstStyle/>
          <a:p>
            <a:pPr algn="ctr"/>
            <a:r>
              <a:rPr lang="en-US" sz="2000" dirty="0"/>
              <a:t>Laissez Faire Capitalism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600" y="857250"/>
            <a:ext cx="990600" cy="893138"/>
          </a:xfrm>
          <a:prstGeom prst="rect">
            <a:avLst/>
          </a:prstGeom>
          <a:noFill/>
        </p:spPr>
        <p:txBody>
          <a:bodyPr wrap="square" lIns="61539" tIns="30770" rIns="61539" bIns="30770" rtlCol="0">
            <a:spAutoFit/>
          </a:bodyPr>
          <a:lstStyle/>
          <a:p>
            <a:pPr algn="ctr"/>
            <a:r>
              <a:rPr lang="en-US" dirty="0" smtClean="0"/>
              <a:t>How the Economy Works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28600" y="1981200"/>
            <a:ext cx="990600" cy="1170137"/>
          </a:xfrm>
          <a:prstGeom prst="rect">
            <a:avLst/>
          </a:prstGeom>
          <a:noFill/>
        </p:spPr>
        <p:txBody>
          <a:bodyPr wrap="square" lIns="61539" tIns="30770" rIns="61539" bIns="30770" rtlCol="0">
            <a:spAutoFit/>
          </a:bodyPr>
          <a:lstStyle/>
          <a:p>
            <a:pPr algn="ctr"/>
            <a:r>
              <a:rPr lang="en-US" dirty="0" smtClean="0"/>
              <a:t>Role of Govt. in the Economy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28600" y="3657600"/>
            <a:ext cx="990600" cy="893138"/>
          </a:xfrm>
          <a:prstGeom prst="rect">
            <a:avLst/>
          </a:prstGeom>
          <a:noFill/>
        </p:spPr>
        <p:txBody>
          <a:bodyPr wrap="square" lIns="61539" tIns="30770" rIns="61539" bIns="30770" rtlCol="0">
            <a:spAutoFit/>
          </a:bodyPr>
          <a:lstStyle/>
          <a:p>
            <a:pPr algn="ctr"/>
            <a:r>
              <a:rPr lang="en-US" dirty="0" smtClean="0"/>
              <a:t>Profits and Wages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28600" y="5128695"/>
            <a:ext cx="990600" cy="1170137"/>
          </a:xfrm>
          <a:prstGeom prst="rect">
            <a:avLst/>
          </a:prstGeom>
          <a:noFill/>
        </p:spPr>
        <p:txBody>
          <a:bodyPr wrap="square" lIns="61539" tIns="30770" rIns="61539" bIns="30770" rtlCol="0">
            <a:spAutoFit/>
          </a:bodyPr>
          <a:lstStyle/>
          <a:p>
            <a:pPr algn="ctr"/>
            <a:r>
              <a:rPr lang="en-US" dirty="0" smtClean="0"/>
              <a:t>Govt. Help for Those in Need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219200" y="685800"/>
            <a:ext cx="246444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All businesses are owned by the government.</a:t>
            </a:r>
          </a:p>
          <a:p>
            <a:endParaRPr lang="en-US" sz="1100" b="1" dirty="0"/>
          </a:p>
          <a:p>
            <a:r>
              <a:rPr lang="en-US" sz="1100" b="1" dirty="0" smtClean="0"/>
              <a:t>Govt. owned businesses produce goods for consumers.</a:t>
            </a:r>
          </a:p>
          <a:p>
            <a:endParaRPr lang="en-US" sz="1100" b="1" dirty="0"/>
          </a:p>
          <a:p>
            <a:r>
              <a:rPr lang="en-US" sz="1100" b="1" dirty="0" smtClean="0"/>
              <a:t>Command economy</a:t>
            </a:r>
            <a:endParaRPr lang="en-US" sz="11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718284" y="719043"/>
            <a:ext cx="2568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Private companies, owned by individual citizens, make stuff and sell it for all they can.</a:t>
            </a:r>
          </a:p>
          <a:p>
            <a:endParaRPr lang="en-US" sz="1200" b="1" dirty="0"/>
          </a:p>
          <a:p>
            <a:r>
              <a:rPr lang="en-US" sz="1200" b="1" dirty="0" smtClean="0"/>
              <a:t>However, the govt. limits how much they can make each year.</a:t>
            </a:r>
            <a:endParaRPr lang="en-US" sz="1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300354" y="692727"/>
            <a:ext cx="261504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Private individuals open businesses and sell their products or services for as much as they can.</a:t>
            </a:r>
          </a:p>
          <a:p>
            <a:endParaRPr lang="en-US" sz="1100" b="1" dirty="0"/>
          </a:p>
          <a:p>
            <a:r>
              <a:rPr lang="en-US" sz="1100" b="1" dirty="0" smtClean="0"/>
              <a:t>Buy low, sell high</a:t>
            </a:r>
          </a:p>
          <a:p>
            <a:endParaRPr lang="en-US" sz="1100" b="1" dirty="0"/>
          </a:p>
          <a:p>
            <a:r>
              <a:rPr lang="en-US" sz="1100" b="1" dirty="0" smtClean="0"/>
              <a:t>Free Market / Free Enterprise</a:t>
            </a:r>
            <a:endParaRPr lang="en-US" sz="11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219200" y="1981786"/>
            <a:ext cx="24644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The govt. determines everything:</a:t>
            </a:r>
          </a:p>
          <a:p>
            <a:r>
              <a:rPr lang="en-US" sz="1200" b="1" dirty="0" smtClean="0"/>
              <a:t>-  What products are made</a:t>
            </a:r>
          </a:p>
          <a:p>
            <a:r>
              <a:rPr lang="en-US" sz="1200" b="1" dirty="0" smtClean="0"/>
              <a:t>-  Prices for products and services</a:t>
            </a:r>
          </a:p>
          <a:p>
            <a:r>
              <a:rPr lang="en-US" sz="1200" b="1" dirty="0" smtClean="0"/>
              <a:t>-  Wages</a:t>
            </a:r>
          </a:p>
          <a:p>
            <a:r>
              <a:rPr lang="en-US" sz="1200" b="1" dirty="0" smtClean="0"/>
              <a:t>-  What jobs people have and where they go </a:t>
            </a:r>
            <a:r>
              <a:rPr lang="en-US" sz="1200" b="1" dirty="0" smtClean="0"/>
              <a:t> </a:t>
            </a:r>
            <a:r>
              <a:rPr lang="en-US" sz="1200" b="1" dirty="0" smtClean="0"/>
              <a:t>to school</a:t>
            </a:r>
          </a:p>
          <a:p>
            <a:r>
              <a:rPr lang="en-US" sz="1200" b="1" dirty="0" smtClean="0"/>
              <a:t>-  Where workers live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57760" y="1981200"/>
            <a:ext cx="262874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The government owns and operates public utilities (power company, water, transportation)  </a:t>
            </a:r>
          </a:p>
          <a:p>
            <a:endParaRPr lang="en-US" sz="1100" b="1" dirty="0"/>
          </a:p>
          <a:p>
            <a:r>
              <a:rPr lang="en-US" sz="1100" b="1" dirty="0" smtClean="0"/>
              <a:t>Laws set a minimum and a maximum profit and wage.</a:t>
            </a:r>
          </a:p>
          <a:p>
            <a:endParaRPr lang="en-US" sz="1100" b="1" dirty="0"/>
          </a:p>
          <a:p>
            <a:r>
              <a:rPr lang="en-US" sz="1100" b="1" dirty="0" smtClean="0"/>
              <a:t>Govt. regulators enforce worker and consumer safety laws.</a:t>
            </a:r>
            <a:endParaRPr lang="en-US" sz="11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300353" y="1981200"/>
            <a:ext cx="2615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None!  It is not the job of the government to regulate business and industry.</a:t>
            </a:r>
            <a:endParaRPr lang="en-US" sz="1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219200" y="3543300"/>
            <a:ext cx="24644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Everyone, regardless of their job, skills, training, etc… shared profits and wages equally.</a:t>
            </a:r>
          </a:p>
          <a:p>
            <a:endParaRPr lang="en-US" sz="1200" b="1" dirty="0"/>
          </a:p>
          <a:p>
            <a:r>
              <a:rPr lang="en-US" sz="1200" b="1" dirty="0" smtClean="0"/>
              <a:t>No unemployment, as everyone has a paying job or a govt. provided retirement income.</a:t>
            </a:r>
            <a:endParaRPr lang="en-US" sz="1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683648" y="3543300"/>
            <a:ext cx="26167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Cap on wages and profits is enforced by the govt.</a:t>
            </a:r>
          </a:p>
          <a:p>
            <a:r>
              <a:rPr lang="en-US" sz="1200" b="1" dirty="0" smtClean="0"/>
              <a:t>-  Excess profits and wages are taken by the govt. in the form of taxes and given to those in need in the form of govt. programs.</a:t>
            </a:r>
          </a:p>
          <a:p>
            <a:r>
              <a:rPr lang="en-US" sz="1200" b="1" dirty="0" smtClean="0"/>
              <a:t>-  Still a gap between rich and poor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314208" y="3543300"/>
            <a:ext cx="26011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Unlimited profits for business and industry</a:t>
            </a:r>
          </a:p>
          <a:p>
            <a:endParaRPr lang="en-US" sz="1200" b="1" dirty="0" smtClean="0"/>
          </a:p>
          <a:p>
            <a:r>
              <a:rPr lang="en-US" sz="1200" b="1" dirty="0" smtClean="0"/>
              <a:t>Workers earn what their skills are worth.</a:t>
            </a:r>
          </a:p>
          <a:p>
            <a:r>
              <a:rPr lang="en-US" sz="1200" b="1" dirty="0"/>
              <a:t>	</a:t>
            </a:r>
            <a:endParaRPr lang="en-US" sz="1200" b="1" dirty="0" smtClean="0"/>
          </a:p>
          <a:p>
            <a:r>
              <a:rPr lang="en-US" sz="1200" b="1" dirty="0" smtClean="0"/>
              <a:t>Usually higher education = more $</a:t>
            </a:r>
            <a:endParaRPr lang="en-US" sz="1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227948" y="4972050"/>
            <a:ext cx="2464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The govt. makes sure that everyone is equal, thus it provides everyone with the necessities of life from birth to death.</a:t>
            </a:r>
            <a:endParaRPr lang="en-US" sz="1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676720" y="4972050"/>
            <a:ext cx="26097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Extensive.  Every citizen is guaranteed the necessities of life.</a:t>
            </a:r>
          </a:p>
          <a:p>
            <a:r>
              <a:rPr lang="en-US" sz="1200" b="1" dirty="0" smtClean="0"/>
              <a:t>-  People should try to get them on their own, </a:t>
            </a:r>
            <a:r>
              <a:rPr lang="en-US" sz="1200" b="1" dirty="0" smtClean="0"/>
              <a:t>but </a:t>
            </a:r>
            <a:r>
              <a:rPr lang="en-US" sz="1200" b="1" dirty="0" smtClean="0"/>
              <a:t>if they can’t, the govt. will help.</a:t>
            </a:r>
          </a:p>
          <a:p>
            <a:r>
              <a:rPr lang="en-US" sz="1200" b="1" dirty="0" smtClean="0"/>
              <a:t>-  Minimum wage, govt. funded health care</a:t>
            </a:r>
            <a:r>
              <a:rPr lang="en-US" sz="1200" b="1" dirty="0" smtClean="0"/>
              <a:t>, </a:t>
            </a:r>
            <a:r>
              <a:rPr lang="en-US" sz="1200" b="1" dirty="0" smtClean="0"/>
              <a:t>free education for all.</a:t>
            </a:r>
          </a:p>
          <a:p>
            <a:r>
              <a:rPr lang="en-US" sz="1200" b="1" dirty="0" smtClean="0"/>
              <a:t>-  Paid for by taxes on the </a:t>
            </a:r>
            <a:r>
              <a:rPr lang="en-US" sz="1200" b="1" dirty="0" smtClean="0"/>
              <a:t>wealthy</a:t>
            </a:r>
            <a:r>
              <a:rPr lang="en-US" sz="1200" b="1" dirty="0" smtClean="0"/>
              <a:t>.</a:t>
            </a:r>
            <a:endParaRPr lang="en-US" sz="1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286498" y="4972049"/>
            <a:ext cx="2628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None.  It is not the job of govt. to interfere in people’s lives.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09331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386</Words>
  <Application>Microsoft Office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BVSD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Abbott</dc:creator>
  <cp:lastModifiedBy>Justin Abbott</cp:lastModifiedBy>
  <cp:revision>6</cp:revision>
  <cp:lastPrinted>2012-08-23T20:55:35Z</cp:lastPrinted>
  <dcterms:created xsi:type="dcterms:W3CDTF">2012-08-23T20:23:00Z</dcterms:created>
  <dcterms:modified xsi:type="dcterms:W3CDTF">2013-09-04T18:28:22Z</dcterms:modified>
</cp:coreProperties>
</file>