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00" r:id="rId2"/>
    <p:sldId id="301" r:id="rId3"/>
    <p:sldId id="302" r:id="rId4"/>
    <p:sldId id="256" r:id="rId5"/>
    <p:sldId id="257" r:id="rId6"/>
    <p:sldId id="258" r:id="rId7"/>
    <p:sldId id="259" r:id="rId8"/>
    <p:sldId id="26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96" r:id="rId18"/>
    <p:sldId id="280" r:id="rId19"/>
    <p:sldId id="281" r:id="rId20"/>
    <p:sldId id="283" r:id="rId21"/>
    <p:sldId id="284" r:id="rId22"/>
    <p:sldId id="285" r:id="rId23"/>
    <p:sldId id="282" r:id="rId24"/>
    <p:sldId id="298" r:id="rId25"/>
    <p:sldId id="299" r:id="rId26"/>
    <p:sldId id="286" r:id="rId27"/>
    <p:sldId id="287" r:id="rId28"/>
    <p:sldId id="288" r:id="rId29"/>
    <p:sldId id="289" r:id="rId30"/>
    <p:sldId id="290" r:id="rId31"/>
    <p:sldId id="292" r:id="rId32"/>
    <p:sldId id="291" r:id="rId33"/>
    <p:sldId id="297" r:id="rId34"/>
    <p:sldId id="293" r:id="rId35"/>
    <p:sldId id="294" r:id="rId36"/>
    <p:sldId id="295" r:id="rId37"/>
    <p:sldId id="27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heme" Target="theme/theme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2021A-576D-894A-8ECB-113FAF854CD6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73D1-9896-7241-87F0-90F050930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question that we need to deal with is “Why  did all of this happen?”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7" y="1200329"/>
            <a:ext cx="8376645" cy="661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20"/>
            <a:ext cx="6804134" cy="6078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134" y="889843"/>
            <a:ext cx="233986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Living areas in Detroit were highly segregated, not by law, but because of poverty.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050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Economics conditions in African-American neighborhoods were usually not very good: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78" y="-1"/>
            <a:ext cx="4314281" cy="7093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95020"/>
            <a:ext cx="505017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Unemployment amongst African-Americans was more than double that of whites.</a:t>
            </a:r>
          </a:p>
          <a:p>
            <a:endParaRPr lang="en-US" sz="2800" dirty="0" smtClean="0"/>
          </a:p>
          <a:p>
            <a:r>
              <a:rPr lang="en-US" sz="2800" dirty="0" smtClean="0"/>
              <a:t>-  The jobs available to most African-Americans were usually the most physically demanding, dangerous, and unhealthy jobs available.</a:t>
            </a:r>
          </a:p>
          <a:p>
            <a:endParaRPr lang="en-US" sz="2800" dirty="0" smtClean="0"/>
          </a:p>
          <a:p>
            <a:r>
              <a:rPr lang="en-US" sz="2800" dirty="0" smtClean="0"/>
              <a:t>-  For those jobs, they often received less pay.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Affordable housing in Detroit was very limited.  Houses in the suburbs surrounding the city were far too expensive for most African-Americans.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28" y="1625077"/>
            <a:ext cx="7333344" cy="550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2088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 such, most African-American families were forced to live in the inner city, the only place they could afford.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068998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This then, led to overcrowding in inner city neighborhoods.  The population density in African-American neighborhoods was twice that of the rest of the city.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1" y="0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 the end of the day, the African-American community in Detroit believed they had little control over their daily lives and their community.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1" y="2456795"/>
            <a:ext cx="4571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Specifically, they argued that whites in Detroit had all of the power in three key areas:</a:t>
            </a:r>
          </a:p>
          <a:p>
            <a:endParaRPr lang="en-US" sz="2800" dirty="0" smtClean="0"/>
          </a:p>
          <a:p>
            <a:r>
              <a:rPr lang="en-US" sz="2800" dirty="0" smtClean="0"/>
              <a:t>-  The economy of the city.</a:t>
            </a:r>
          </a:p>
          <a:p>
            <a:endParaRPr lang="en-US" sz="2800" dirty="0" smtClean="0"/>
          </a:p>
          <a:p>
            <a:r>
              <a:rPr lang="en-US" sz="2800" dirty="0" smtClean="0"/>
              <a:t>-  Political control of the city government.</a:t>
            </a:r>
          </a:p>
          <a:p>
            <a:endParaRPr lang="en-US" sz="2800" dirty="0" smtClean="0"/>
          </a:p>
          <a:p>
            <a:r>
              <a:rPr lang="en-US" sz="2800" dirty="0" smtClean="0"/>
              <a:t>-  The police force.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72000" cy="689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While African-Americans comprised 30% of the city, they only comprised 4% of the city’s police force.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931"/>
            <a:ext cx="9167431" cy="512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9788"/>
            <a:ext cx="306106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Furthermore, the white Detroit police were frequently accused of overt acts of racism in African-American neighborhoods.</a:t>
            </a:r>
            <a:endParaRPr lang="en-US" sz="3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65" y="0"/>
            <a:ext cx="60829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2212"/>
            <a:ext cx="9128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At the end of the day then, African-Americans in Detroit, and in other cities across America: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252578" y="1074509"/>
            <a:ext cx="387630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felt they had very little power over their lives.</a:t>
            </a:r>
          </a:p>
          <a:p>
            <a:endParaRPr lang="en-US" sz="3200" dirty="0" smtClean="0"/>
          </a:p>
          <a:p>
            <a:r>
              <a:rPr lang="en-US" sz="3200" dirty="0" smtClean="0"/>
              <a:t>-  believed they were trapped in inner city neighborhoods which were full of crime.</a:t>
            </a:r>
          </a:p>
          <a:p>
            <a:endParaRPr lang="en-US" sz="3200" dirty="0" smtClean="0"/>
          </a:p>
          <a:p>
            <a:r>
              <a:rPr lang="en-US" sz="3200" dirty="0" smtClean="0"/>
              <a:t>-  lived in poverty.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6171" y="1027755"/>
            <a:ext cx="7557450" cy="5830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question for African-Americans, whites who wanted to help, and the U.S. government became: “What’s the best way to solve these problems?”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93" y="1569660"/>
            <a:ext cx="7025604" cy="557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4000" y="228599"/>
            <a:ext cx="8680824" cy="6360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Last quiz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of the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unit!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4155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President Johnson’s solution was to wage a “War on Poverty” in America.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05061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goal was to use the money and power of the United States government to lift those living in poverty out of it.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76200"/>
            <a:ext cx="45720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5540" y="1228397"/>
            <a:ext cx="40484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 that end, Johnson worked with Congress to create a number of important government programs.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095540" cy="6857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7026"/>
            <a:ext cx="91440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Head Start:  Pre-school education for poor / minority children, paid for by the government.</a:t>
            </a:r>
          </a:p>
          <a:p>
            <a:endParaRPr lang="en-US" sz="2400" dirty="0" smtClean="0"/>
          </a:p>
          <a:p>
            <a:r>
              <a:rPr lang="en-US" sz="2400" dirty="0" smtClean="0"/>
              <a:t>Job Corps:  Job training for poor / minority youth, paid for by the government.</a:t>
            </a:r>
          </a:p>
          <a:p>
            <a:endParaRPr lang="en-US" sz="2400" dirty="0" smtClean="0"/>
          </a:p>
          <a:p>
            <a:r>
              <a:rPr lang="en-US" sz="2400" dirty="0" smtClean="0"/>
              <a:t>Food Stamp Act of 1964:  U.S. government assistance in purchasing food.</a:t>
            </a:r>
          </a:p>
          <a:p>
            <a:endParaRPr lang="en-US" sz="2400" dirty="0" smtClean="0"/>
          </a:p>
          <a:p>
            <a:r>
              <a:rPr lang="en-US" sz="2400" dirty="0" smtClean="0"/>
              <a:t>Extension of Social Security:  Expanded who could quality for benefits, and increased the amount of money given to those who qualified.</a:t>
            </a:r>
          </a:p>
          <a:p>
            <a:endParaRPr lang="en-US" sz="2400" dirty="0" smtClean="0"/>
          </a:p>
          <a:p>
            <a:r>
              <a:rPr lang="en-US" sz="2400" dirty="0" smtClean="0"/>
              <a:t>Medicare:  Health insurance for the elderly, funded by the U.S. government.</a:t>
            </a:r>
          </a:p>
          <a:p>
            <a:endParaRPr lang="en-US" sz="2400" dirty="0" smtClean="0"/>
          </a:p>
          <a:p>
            <a:r>
              <a:rPr lang="en-US" sz="2400" dirty="0" smtClean="0"/>
              <a:t>Medicaid:  Health insurance for the poor, funded by the U.S. government.</a:t>
            </a:r>
            <a:endParaRPr lang="en-US" sz="2400" dirty="0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54000" y="0"/>
            <a:ext cx="8680824" cy="6331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The Great Society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225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These programs did have some impact: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4133"/>
            <a:ext cx="45720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1960:  55% of African-Americans lived in poverty.</a:t>
            </a:r>
          </a:p>
          <a:p>
            <a:endParaRPr lang="en-US" sz="2800" dirty="0" smtClean="0"/>
          </a:p>
          <a:p>
            <a:r>
              <a:rPr lang="en-US" sz="2800" dirty="0" smtClean="0"/>
              <a:t>1970:  27% of African-Americans lived in poverty.</a:t>
            </a:r>
          </a:p>
          <a:p>
            <a:endParaRPr lang="en-US" sz="2800" dirty="0" smtClean="0"/>
          </a:p>
          <a:p>
            <a:r>
              <a:rPr lang="en-US" sz="2800" dirty="0" smtClean="0"/>
              <a:t>However, by comparison:</a:t>
            </a:r>
          </a:p>
          <a:p>
            <a:endParaRPr lang="en-US" sz="2800" dirty="0" smtClean="0"/>
          </a:p>
          <a:p>
            <a:r>
              <a:rPr lang="en-US" sz="2800" dirty="0" smtClean="0"/>
              <a:t>1960: 22.2% of whites lived in poverty</a:t>
            </a:r>
          </a:p>
          <a:p>
            <a:endParaRPr lang="en-US" sz="2800" dirty="0" smtClean="0"/>
          </a:p>
          <a:p>
            <a:r>
              <a:rPr lang="en-US" sz="2800" dirty="0" smtClean="0"/>
              <a:t>1970:  12.6% of whites lived in poverty.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989"/>
            <a:ext cx="4572000" cy="682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And while these programs had been somewhat successful, they were not as helpful as the were intended to be.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60491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71029"/>
            <a:ext cx="3991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Johnson really wanted to spend a lot of money on the “war on poverty.”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276699"/>
            <a:ext cx="39917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Instead, he found himself spending more and more of that money on the war in Vietnam.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59" y="-46003"/>
            <a:ext cx="5152241" cy="6904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Poverty still remained a problem, especially in African-American communities.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349"/>
            <a:ext cx="9144000" cy="5406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Another effort to tackle this poverty came through the government effort known as “affirmative action.”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2" y="954107"/>
            <a:ext cx="8875615" cy="5917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3310"/>
            <a:ext cx="4127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Affirmative Action was first used by President Kennedy in 1961.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92970"/>
            <a:ext cx="4127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Through an executive order, he demanded that any company or business that worked with the U.S. government had to be unbiased in hiring  and continued employment practices.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40" y="0"/>
            <a:ext cx="5016159" cy="686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35846"/>
            <a:ext cx="4037119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President Johnson further expanded the program in 1965, to include not just race, but also socio-economics and gender.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119" y="-43585"/>
            <a:ext cx="5106881" cy="6901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86" y="287246"/>
            <a:ext cx="8391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Affirmative Action</a:t>
            </a:r>
          </a:p>
          <a:p>
            <a:endParaRPr lang="en-US" sz="6000" dirty="0" smtClean="0"/>
          </a:p>
          <a:p>
            <a:r>
              <a:rPr lang="en-US" sz="6000" dirty="0" smtClean="0"/>
              <a:t>-  What is it?</a:t>
            </a:r>
            <a:endParaRPr lang="en-US" sz="6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More importantly, President Richard Nixon expanded affirmative action with the “Philadelphia Plan” in 1969.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180344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Contractors in Philadelphia were required to hire a specific number of African-American employees, a quota, within a very specific time frame.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33575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Kennedy and Johnson had demanded that companies approach hiring and firing in an unbiased way.  Nixon took things to another level.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25400"/>
            <a:ext cx="45720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78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purpose was to allow African-Americans to access high paying jobs that they had traditionally been kept out of.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5" y="997373"/>
            <a:ext cx="8618570" cy="58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8397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This quota type system was expanded throughout many other areas of the nation and the economy.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It was also widely used in terms of college admission and scholarship decisions.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30"/>
            <a:ext cx="9144000" cy="56576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886" y="0"/>
            <a:ext cx="8781113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 a piece of paper, that you will turn in today, complete the following:</a:t>
            </a:r>
          </a:p>
          <a:p>
            <a:endParaRPr lang="en-US" sz="3200" dirty="0" smtClean="0"/>
          </a:p>
          <a:p>
            <a:r>
              <a:rPr lang="en-US" sz="3200" dirty="0" smtClean="0"/>
              <a:t>-  Quickly jot down your immediate thoughts about the program of affirmative action.</a:t>
            </a:r>
          </a:p>
          <a:p>
            <a:endParaRPr lang="en-US" sz="3200" dirty="0" smtClean="0"/>
          </a:p>
          <a:p>
            <a:r>
              <a:rPr lang="en-US" sz="3200" dirty="0" smtClean="0"/>
              <a:t>-  What makes sense to you?  What do you like about this program?</a:t>
            </a:r>
          </a:p>
          <a:p>
            <a:endParaRPr lang="en-US" sz="3200" dirty="0" smtClean="0"/>
          </a:p>
          <a:p>
            <a:r>
              <a:rPr lang="en-US" sz="3200" dirty="0" smtClean="0"/>
              <a:t>-  What is confusing, or problematic for you?  What do you not like so much?</a:t>
            </a:r>
          </a:p>
          <a:p>
            <a:endParaRPr lang="en-US" sz="3200" dirty="0" smtClean="0"/>
          </a:p>
          <a:p>
            <a:r>
              <a:rPr lang="en-US" sz="3200" dirty="0" smtClean="0"/>
              <a:t>Write at least half a page and be prepared to share what you have.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Other groups in the late 1960’s and early 1970’s advocated a different approach to dealing with poverty and discrimination in their communities.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60"/>
            <a:ext cx="9144000" cy="52883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5712" y="1536174"/>
            <a:ext cx="3398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They began to call for “black power” and black control of their communities.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53" y="-27433"/>
            <a:ext cx="5783765" cy="688543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4000" y="228599"/>
            <a:ext cx="8680824" cy="6360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Fin.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4000" y="228599"/>
            <a:ext cx="8680824" cy="6360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Race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and 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Poverty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20"/>
            <a:ext cx="6678706" cy="553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8706" y="661520"/>
            <a:ext cx="246529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With the advent of car culture and the interstate highway system of the 1950’s, the phenomenon of white flight began to grow.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256" y="0"/>
            <a:ext cx="917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Upper and middle class families increasingly moved from the center of America’s cities, to their edges and suburbs.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954106"/>
            <a:ext cx="8681197" cy="5792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 a result, those left in inner city areas were often poor and often from minority groups.</a:t>
            </a:r>
            <a:endParaRPr lang="en-US" sz="3200" dirty="0"/>
          </a:p>
        </p:txBody>
      </p:sp>
      <p:pic>
        <p:nvPicPr>
          <p:cNvPr id="5" name="Picture 6" descr="02YONK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06500"/>
            <a:ext cx="84582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15" y="1754326"/>
            <a:ext cx="7852570" cy="500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struggle to end de facto segregation thus grew out of inner city, extremely poor, African-American neighborhoods.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86" y="211655"/>
            <a:ext cx="860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This story played out in Detroit.  Remind me, what happened there in 1967?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45" y="1659352"/>
            <a:ext cx="9184890" cy="5198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1106</Words>
  <Application>Microsoft Macintosh PowerPoint</Application>
  <PresentationFormat>On-screen Show (4:3)</PresentationFormat>
  <Paragraphs>93</Paragraphs>
  <Slides>37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10</cp:revision>
  <dcterms:created xsi:type="dcterms:W3CDTF">2013-02-20T14:19:19Z</dcterms:created>
  <dcterms:modified xsi:type="dcterms:W3CDTF">2013-02-20T14:21:20Z</dcterms:modified>
</cp:coreProperties>
</file>