
<file path=[Content_Types].xml><?xml version="1.0" encoding="utf-8"?>
<Types xmlns="http://schemas.openxmlformats.org/package/2006/content-types">
  <Override PartName="/ppt/slides/slide12.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96" r:id="rId4"/>
    <p:sldId id="298" r:id="rId5"/>
    <p:sldId id="299" r:id="rId6"/>
    <p:sldId id="300" r:id="rId7"/>
    <p:sldId id="259" r:id="rId8"/>
    <p:sldId id="280" r:id="rId9"/>
    <p:sldId id="260" r:id="rId10"/>
    <p:sldId id="261" r:id="rId11"/>
    <p:sldId id="262" r:id="rId12"/>
    <p:sldId id="263" r:id="rId13"/>
    <p:sldId id="264" r:id="rId14"/>
    <p:sldId id="266" r:id="rId15"/>
    <p:sldId id="267" r:id="rId16"/>
    <p:sldId id="268" r:id="rId17"/>
    <p:sldId id="269" r:id="rId18"/>
    <p:sldId id="270" r:id="rId19"/>
    <p:sldId id="271" r:id="rId20"/>
    <p:sldId id="272" r:id="rId21"/>
    <p:sldId id="273" r:id="rId22"/>
    <p:sldId id="275" r:id="rId23"/>
    <p:sldId id="276" r:id="rId24"/>
    <p:sldId id="277" r:id="rId25"/>
    <p:sldId id="274" r:id="rId26"/>
    <p:sldId id="278" r:id="rId27"/>
    <p:sldId id="294" r:id="rId28"/>
    <p:sldId id="279" r:id="rId29"/>
    <p:sldId id="281" r:id="rId30"/>
    <p:sldId id="283" r:id="rId31"/>
    <p:sldId id="282" r:id="rId32"/>
    <p:sldId id="285" r:id="rId33"/>
    <p:sldId id="284" r:id="rId34"/>
    <p:sldId id="286" r:id="rId35"/>
    <p:sldId id="287" r:id="rId36"/>
    <p:sldId id="288" r:id="rId37"/>
    <p:sldId id="289" r:id="rId38"/>
    <p:sldId id="290" r:id="rId39"/>
    <p:sldId id="291" r:id="rId40"/>
    <p:sldId id="292" r:id="rId41"/>
    <p:sldId id="29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4" d="100"/>
          <a:sy n="84" d="100"/>
        </p:scale>
        <p:origin x="-9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slide" Target="slides/slide4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E1090D-150A-BF4E-A769-8DF29D82C160}" type="datetimeFigureOut">
              <a:rPr lang="en-US" smtClean="0"/>
              <a:pPr/>
              <a:t>5/5/13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1090D-150A-BF4E-A769-8DF29D82C160}" type="datetimeFigureOut">
              <a:rPr lang="en-US" smtClean="0"/>
              <a:pPr/>
              <a:t>5/5/13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1090D-150A-BF4E-A769-8DF29D82C160}" type="datetimeFigureOut">
              <a:rPr lang="en-US" smtClean="0"/>
              <a:pPr/>
              <a:t>5/5/13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1090D-150A-BF4E-A769-8DF29D82C160}" type="datetimeFigureOut">
              <a:rPr lang="en-US" smtClean="0"/>
              <a:pPr/>
              <a:t>5/5/13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1090D-150A-BF4E-A769-8DF29D82C160}" type="datetimeFigureOut">
              <a:rPr lang="en-US" smtClean="0"/>
              <a:pPr/>
              <a:t>5/5/13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E1090D-150A-BF4E-A769-8DF29D82C160}" type="datetimeFigureOut">
              <a:rPr lang="en-US" smtClean="0"/>
              <a:pPr/>
              <a:t>5/5/13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E1090D-150A-BF4E-A769-8DF29D82C160}" type="datetimeFigureOut">
              <a:rPr lang="en-US" smtClean="0"/>
              <a:pPr/>
              <a:t>5/5/13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E1090D-150A-BF4E-A769-8DF29D82C160}" type="datetimeFigureOut">
              <a:rPr lang="en-US" smtClean="0"/>
              <a:pPr/>
              <a:t>5/5/13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1090D-150A-BF4E-A769-8DF29D82C160}" type="datetimeFigureOut">
              <a:rPr lang="en-US" smtClean="0"/>
              <a:pPr/>
              <a:t>5/5/13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1090D-150A-BF4E-A769-8DF29D82C160}" type="datetimeFigureOut">
              <a:rPr lang="en-US" smtClean="0"/>
              <a:pPr/>
              <a:t>5/5/13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1090D-150A-BF4E-A769-8DF29D82C160}" type="datetimeFigureOut">
              <a:rPr lang="en-US" smtClean="0"/>
              <a:pPr/>
              <a:t>5/5/13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077B9-F563-B641-AAED-A1A1EFD49B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1090D-150A-BF4E-A769-8DF29D82C160}" type="datetimeFigureOut">
              <a:rPr lang="en-US" smtClean="0"/>
              <a:pPr/>
              <a:t>5/5/13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077B9-F563-B641-AAED-A1A1EFD49B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010512" y="-159306"/>
            <a:ext cx="7122976" cy="7017306"/>
          </a:xfrm>
          <a:prstGeom prst="rect">
            <a:avLst/>
          </a:prstGeom>
          <a:noFill/>
        </p:spPr>
        <p:txBody>
          <a:bodyPr wrap="none" lIns="91440" tIns="45720" rIns="91440" bIns="45720">
            <a:spAutoFit/>
          </a:bodyPr>
          <a:lstStyle/>
          <a:p>
            <a:pPr algn="ctr"/>
            <a:r>
              <a:rPr lang="en-US" sz="150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Why did </a:t>
            </a:r>
          </a:p>
          <a:p>
            <a:pPr algn="ctr"/>
            <a:r>
              <a:rPr lang="en-US" sz="150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9/11 </a:t>
            </a:r>
          </a:p>
          <a:p>
            <a:pPr algn="ctr"/>
            <a:r>
              <a:rPr lang="en-US" sz="150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happen?</a:t>
            </a:r>
            <a:endParaRPr lang="en-US" sz="15000" b="1" cap="none" spc="0" dirty="0">
              <a:ln w="17780" cmpd="sng">
                <a:solidFill>
                  <a:schemeClr val="tx1"/>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n_africa_mid_east_pol_95.jpg"/>
          <p:cNvPicPr>
            <a:picLocks noChangeAspect="1"/>
          </p:cNvPicPr>
          <p:nvPr/>
        </p:nvPicPr>
        <p:blipFill>
          <a:blip r:embed="rId2"/>
          <a:stretch>
            <a:fillRect/>
          </a:stretch>
        </p:blipFill>
        <p:spPr>
          <a:xfrm>
            <a:off x="0" y="1143000"/>
            <a:ext cx="9144000" cy="5715000"/>
          </a:xfrm>
          <a:prstGeom prst="rect">
            <a:avLst/>
          </a:prstGeom>
        </p:spPr>
      </p:pic>
      <p:sp>
        <p:nvSpPr>
          <p:cNvPr id="5" name="Rectangle 4"/>
          <p:cNvSpPr/>
          <p:nvPr/>
        </p:nvSpPr>
        <p:spPr>
          <a:xfrm>
            <a:off x="0" y="1143000"/>
            <a:ext cx="9144000" cy="2913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1200329"/>
          </a:xfrm>
          <a:prstGeom prst="rect">
            <a:avLst/>
          </a:prstGeom>
          <a:noFill/>
        </p:spPr>
        <p:txBody>
          <a:bodyPr wrap="square" rtlCol="0">
            <a:spAutoFit/>
          </a:bodyPr>
          <a:lstStyle/>
          <a:p>
            <a:pPr algn="ctr"/>
            <a:r>
              <a:rPr lang="en-US" sz="3600" dirty="0" smtClean="0"/>
              <a:t>This revolution had a huge impact throughout the Middle East, especially in Iraq.</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37503631ymrYaD_fs.jpg"/>
          <p:cNvPicPr>
            <a:picLocks noChangeAspect="1"/>
          </p:cNvPicPr>
          <p:nvPr/>
        </p:nvPicPr>
        <p:blipFill>
          <a:blip r:embed="rId2"/>
          <a:stretch>
            <a:fillRect/>
          </a:stretch>
        </p:blipFill>
        <p:spPr>
          <a:xfrm>
            <a:off x="0" y="0"/>
            <a:ext cx="4865298" cy="6858000"/>
          </a:xfrm>
          <a:prstGeom prst="rect">
            <a:avLst/>
          </a:prstGeom>
        </p:spPr>
      </p:pic>
      <p:sp>
        <p:nvSpPr>
          <p:cNvPr id="5" name="TextBox 4"/>
          <p:cNvSpPr txBox="1"/>
          <p:nvPr/>
        </p:nvSpPr>
        <p:spPr>
          <a:xfrm>
            <a:off x="4865298" y="0"/>
            <a:ext cx="4278702" cy="3970318"/>
          </a:xfrm>
          <a:prstGeom prst="rect">
            <a:avLst/>
          </a:prstGeom>
          <a:noFill/>
        </p:spPr>
        <p:txBody>
          <a:bodyPr wrap="square" rtlCol="0">
            <a:spAutoFit/>
          </a:bodyPr>
          <a:lstStyle/>
          <a:p>
            <a:pPr algn="ctr"/>
            <a:r>
              <a:rPr lang="en-US" sz="3600" dirty="0" smtClean="0"/>
              <a:t>In 1968 the Ba’ath party took control of Iraq.  Saddam Hussein rose to become the leader of that party, and of Iraq in early 1979.</a:t>
            </a:r>
            <a:endParaRPr lang="en-US" sz="3600" dirty="0"/>
          </a:p>
        </p:txBody>
      </p:sp>
      <p:sp>
        <p:nvSpPr>
          <p:cNvPr id="6" name="TextBox 5"/>
          <p:cNvSpPr txBox="1"/>
          <p:nvPr/>
        </p:nvSpPr>
        <p:spPr>
          <a:xfrm>
            <a:off x="4865298" y="4183529"/>
            <a:ext cx="4278702" cy="2308324"/>
          </a:xfrm>
          <a:prstGeom prst="rect">
            <a:avLst/>
          </a:prstGeom>
          <a:noFill/>
        </p:spPr>
        <p:txBody>
          <a:bodyPr wrap="square" rtlCol="0">
            <a:spAutoFit/>
          </a:bodyPr>
          <a:lstStyle/>
          <a:p>
            <a:r>
              <a:rPr lang="en-US" sz="3600" dirty="0" smtClean="0"/>
              <a:t>The Ba’ath party ran the government free from the control of Islam, however…</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unni-shia-map.jpg"/>
          <p:cNvPicPr>
            <a:picLocks noChangeAspect="1"/>
          </p:cNvPicPr>
          <p:nvPr/>
        </p:nvPicPr>
        <p:blipFill>
          <a:blip r:embed="rId2"/>
          <a:stretch>
            <a:fillRect/>
          </a:stretch>
        </p:blipFill>
        <p:spPr>
          <a:xfrm>
            <a:off x="0" y="0"/>
            <a:ext cx="6036972" cy="6858000"/>
          </a:xfrm>
          <a:prstGeom prst="rect">
            <a:avLst/>
          </a:prstGeom>
        </p:spPr>
      </p:pic>
      <p:sp>
        <p:nvSpPr>
          <p:cNvPr id="5" name="TextBox 4"/>
          <p:cNvSpPr txBox="1"/>
          <p:nvPr/>
        </p:nvSpPr>
        <p:spPr>
          <a:xfrm>
            <a:off x="6036972" y="0"/>
            <a:ext cx="3107028" cy="6863417"/>
          </a:xfrm>
          <a:prstGeom prst="rect">
            <a:avLst/>
          </a:prstGeom>
          <a:noFill/>
        </p:spPr>
        <p:txBody>
          <a:bodyPr wrap="square" rtlCol="0">
            <a:spAutoFit/>
          </a:bodyPr>
          <a:lstStyle/>
          <a:p>
            <a:pPr algn="ctr"/>
            <a:r>
              <a:rPr lang="en-US" sz="4000" dirty="0" smtClean="0"/>
              <a:t>While 60% of Iraq’s population was Shiite, the Ba’ath party and the Iraqi government were dominated by Sunnis.</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uhollah-khomeini.jpg"/>
          <p:cNvPicPr>
            <a:picLocks noChangeAspect="1"/>
          </p:cNvPicPr>
          <p:nvPr/>
        </p:nvPicPr>
        <p:blipFill>
          <a:blip r:embed="rId2"/>
          <a:stretch>
            <a:fillRect/>
          </a:stretch>
        </p:blipFill>
        <p:spPr>
          <a:xfrm>
            <a:off x="1" y="0"/>
            <a:ext cx="2609022" cy="3429000"/>
          </a:xfrm>
          <a:prstGeom prst="rect">
            <a:avLst/>
          </a:prstGeom>
        </p:spPr>
      </p:pic>
      <p:pic>
        <p:nvPicPr>
          <p:cNvPr id="5" name="Picture 4" descr="37503631ymrYaD_fs.jpg"/>
          <p:cNvPicPr>
            <a:picLocks noChangeAspect="1"/>
          </p:cNvPicPr>
          <p:nvPr/>
        </p:nvPicPr>
        <p:blipFill>
          <a:blip r:embed="rId3"/>
          <a:stretch>
            <a:fillRect/>
          </a:stretch>
        </p:blipFill>
        <p:spPr>
          <a:xfrm>
            <a:off x="1" y="3429000"/>
            <a:ext cx="2609022" cy="3429000"/>
          </a:xfrm>
          <a:prstGeom prst="rect">
            <a:avLst/>
          </a:prstGeom>
        </p:spPr>
      </p:pic>
      <p:sp>
        <p:nvSpPr>
          <p:cNvPr id="6" name="TextBox 5"/>
          <p:cNvSpPr txBox="1"/>
          <p:nvPr/>
        </p:nvSpPr>
        <p:spPr>
          <a:xfrm>
            <a:off x="2609023" y="283882"/>
            <a:ext cx="6549918" cy="2862322"/>
          </a:xfrm>
          <a:prstGeom prst="rect">
            <a:avLst/>
          </a:prstGeom>
          <a:noFill/>
        </p:spPr>
        <p:txBody>
          <a:bodyPr wrap="square" rtlCol="0">
            <a:spAutoFit/>
          </a:bodyPr>
          <a:lstStyle/>
          <a:p>
            <a:pPr algn="ctr"/>
            <a:r>
              <a:rPr lang="en-US" sz="3600" dirty="0" smtClean="0"/>
              <a:t>When Khomeini established an Islamic state in Iran, one dominated by Shiites, Hussein and the </a:t>
            </a:r>
            <a:r>
              <a:rPr lang="en-US" sz="3600" dirty="0" err="1" smtClean="0"/>
              <a:t>Ba’athists</a:t>
            </a:r>
            <a:r>
              <a:rPr lang="en-US" sz="3600" dirty="0" smtClean="0"/>
              <a:t> worried about a similar possible revolution in Iraq.  </a:t>
            </a:r>
            <a:endParaRPr lang="en-US" sz="3600" dirty="0"/>
          </a:p>
        </p:txBody>
      </p:sp>
      <p:sp>
        <p:nvSpPr>
          <p:cNvPr id="7" name="TextBox 6"/>
          <p:cNvSpPr txBox="1"/>
          <p:nvPr/>
        </p:nvSpPr>
        <p:spPr>
          <a:xfrm>
            <a:off x="2623964" y="4138706"/>
            <a:ext cx="6534977" cy="1754327"/>
          </a:xfrm>
          <a:prstGeom prst="rect">
            <a:avLst/>
          </a:prstGeom>
          <a:noFill/>
        </p:spPr>
        <p:txBody>
          <a:bodyPr wrap="square" rtlCol="0">
            <a:spAutoFit/>
          </a:bodyPr>
          <a:lstStyle/>
          <a:p>
            <a:pPr algn="ctr"/>
            <a:r>
              <a:rPr lang="en-US" sz="3600" dirty="0" smtClean="0"/>
              <a:t>In part to prevent such a thing from happening, Iraq invaded Iran in September 1980.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3.14 iran iraq war.jpg"/>
          <p:cNvPicPr>
            <a:picLocks noChangeAspect="1"/>
          </p:cNvPicPr>
          <p:nvPr/>
        </p:nvPicPr>
        <p:blipFill>
          <a:blip r:embed="rId2"/>
          <a:stretch>
            <a:fillRect/>
          </a:stretch>
        </p:blipFill>
        <p:spPr>
          <a:xfrm>
            <a:off x="1079500" y="1435100"/>
            <a:ext cx="6985000" cy="5422900"/>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pPr algn="ctr"/>
            <a:r>
              <a:rPr lang="en-US" sz="3200" dirty="0" smtClean="0"/>
              <a:t>The 8 year war was brutal for both sides and resulted in little land lost or gained.  What it did result in was massive debt for Iraq.</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iddle-east-map.jpg"/>
          <p:cNvPicPr>
            <a:picLocks noChangeAspect="1"/>
          </p:cNvPicPr>
          <p:nvPr/>
        </p:nvPicPr>
        <p:blipFill>
          <a:blip r:embed="rId2"/>
          <a:stretch>
            <a:fillRect/>
          </a:stretch>
        </p:blipFill>
        <p:spPr>
          <a:xfrm>
            <a:off x="0" y="0"/>
            <a:ext cx="6299267" cy="6858000"/>
          </a:xfrm>
          <a:prstGeom prst="rect">
            <a:avLst/>
          </a:prstGeom>
        </p:spPr>
      </p:pic>
      <p:sp>
        <p:nvSpPr>
          <p:cNvPr id="5" name="TextBox 4"/>
          <p:cNvSpPr txBox="1"/>
          <p:nvPr/>
        </p:nvSpPr>
        <p:spPr>
          <a:xfrm>
            <a:off x="6299267" y="1536174"/>
            <a:ext cx="2844733" cy="3785652"/>
          </a:xfrm>
          <a:prstGeom prst="rect">
            <a:avLst/>
          </a:prstGeom>
          <a:noFill/>
        </p:spPr>
        <p:txBody>
          <a:bodyPr wrap="square" rtlCol="0">
            <a:spAutoFit/>
          </a:bodyPr>
          <a:lstStyle/>
          <a:p>
            <a:pPr algn="ctr"/>
            <a:r>
              <a:rPr lang="en-US" sz="4000" dirty="0" smtClean="0"/>
              <a:t>Iraq owed over $14 Billion to the small, oil rich country of Kuwait.</a:t>
            </a:r>
            <a:endParaRPr lang="en-US" sz="4000" dirty="0"/>
          </a:p>
        </p:txBody>
      </p:sp>
      <p:cxnSp>
        <p:nvCxnSpPr>
          <p:cNvPr id="7" name="Straight Arrow Connector 6"/>
          <p:cNvCxnSpPr/>
          <p:nvPr/>
        </p:nvCxnSpPr>
        <p:spPr>
          <a:xfrm rot="10800000">
            <a:off x="3018119" y="2898589"/>
            <a:ext cx="3750235" cy="18377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uwait_map_01.jpg"/>
          <p:cNvPicPr>
            <a:picLocks noChangeAspect="1"/>
          </p:cNvPicPr>
          <p:nvPr/>
        </p:nvPicPr>
        <p:blipFill>
          <a:blip r:embed="rId2"/>
          <a:stretch>
            <a:fillRect/>
          </a:stretch>
        </p:blipFill>
        <p:spPr>
          <a:xfrm>
            <a:off x="3810000" y="0"/>
            <a:ext cx="5334000" cy="6858000"/>
          </a:xfrm>
          <a:prstGeom prst="rect">
            <a:avLst/>
          </a:prstGeom>
        </p:spPr>
      </p:pic>
      <p:sp>
        <p:nvSpPr>
          <p:cNvPr id="5" name="TextBox 4"/>
          <p:cNvSpPr txBox="1"/>
          <p:nvPr/>
        </p:nvSpPr>
        <p:spPr>
          <a:xfrm>
            <a:off x="0" y="674400"/>
            <a:ext cx="3810000" cy="5509200"/>
          </a:xfrm>
          <a:prstGeom prst="rect">
            <a:avLst/>
          </a:prstGeom>
          <a:noFill/>
        </p:spPr>
        <p:txBody>
          <a:bodyPr wrap="square" rtlCol="0">
            <a:spAutoFit/>
          </a:bodyPr>
          <a:lstStyle/>
          <a:p>
            <a:pPr algn="ctr"/>
            <a:r>
              <a:rPr lang="en-US" sz="4400" dirty="0" smtClean="0"/>
              <a:t>In hopes of not having to pay this debt, amongst other things, Iraq invaded Kuwait on August 2, 1990.</a:t>
            </a:r>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addam-hussein.jpg"/>
          <p:cNvPicPr>
            <a:picLocks noChangeAspect="1"/>
          </p:cNvPicPr>
          <p:nvPr/>
        </p:nvPicPr>
        <p:blipFill>
          <a:blip r:embed="rId2"/>
          <a:stretch>
            <a:fillRect/>
          </a:stretch>
        </p:blipFill>
        <p:spPr>
          <a:xfrm>
            <a:off x="3436471" y="226568"/>
            <a:ext cx="5481798" cy="6517060"/>
          </a:xfrm>
          <a:prstGeom prst="rect">
            <a:avLst/>
          </a:prstGeom>
        </p:spPr>
      </p:pic>
      <p:sp>
        <p:nvSpPr>
          <p:cNvPr id="5" name="TextBox 4"/>
          <p:cNvSpPr txBox="1"/>
          <p:nvPr/>
        </p:nvSpPr>
        <p:spPr>
          <a:xfrm>
            <a:off x="0" y="458956"/>
            <a:ext cx="3436471" cy="5940088"/>
          </a:xfrm>
          <a:prstGeom prst="rect">
            <a:avLst/>
          </a:prstGeom>
          <a:noFill/>
        </p:spPr>
        <p:txBody>
          <a:bodyPr wrap="square" rtlCol="0">
            <a:spAutoFit/>
          </a:bodyPr>
          <a:lstStyle/>
          <a:p>
            <a:pPr algn="ctr"/>
            <a:r>
              <a:rPr lang="en-US" sz="3800" dirty="0" smtClean="0"/>
              <a:t>Saddam Hussein believed that the rest of the world would not interfere.  However, the invasion of Kuwait was very disturbing to the U.S.  Why?</a:t>
            </a:r>
            <a:endParaRPr lang="en-US" sz="3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iddle-east-map.jpg"/>
          <p:cNvPicPr>
            <a:picLocks noChangeAspect="1"/>
          </p:cNvPicPr>
          <p:nvPr/>
        </p:nvPicPr>
        <p:blipFill>
          <a:blip r:embed="rId2"/>
          <a:stretch>
            <a:fillRect/>
          </a:stretch>
        </p:blipFill>
        <p:spPr>
          <a:xfrm>
            <a:off x="0" y="0"/>
            <a:ext cx="6299267" cy="6858000"/>
          </a:xfrm>
          <a:prstGeom prst="rect">
            <a:avLst/>
          </a:prstGeom>
        </p:spPr>
      </p:pic>
      <p:sp>
        <p:nvSpPr>
          <p:cNvPr id="5" name="TextBox 4"/>
          <p:cNvSpPr txBox="1"/>
          <p:nvPr/>
        </p:nvSpPr>
        <p:spPr>
          <a:xfrm>
            <a:off x="6299267" y="0"/>
            <a:ext cx="2844733" cy="3970318"/>
          </a:xfrm>
          <a:prstGeom prst="rect">
            <a:avLst/>
          </a:prstGeom>
          <a:noFill/>
        </p:spPr>
        <p:txBody>
          <a:bodyPr wrap="square" rtlCol="0">
            <a:spAutoFit/>
          </a:bodyPr>
          <a:lstStyle/>
          <a:p>
            <a:pPr algn="ctr"/>
            <a:r>
              <a:rPr lang="en-US" sz="3600" dirty="0" smtClean="0"/>
              <a:t>The U.S. economy depended upon oil imported from Saudi Arabia.</a:t>
            </a:r>
            <a:endParaRPr lang="en-US" sz="3600" dirty="0"/>
          </a:p>
        </p:txBody>
      </p:sp>
      <p:sp>
        <p:nvSpPr>
          <p:cNvPr id="6" name="TextBox 5"/>
          <p:cNvSpPr txBox="1"/>
          <p:nvPr/>
        </p:nvSpPr>
        <p:spPr>
          <a:xfrm>
            <a:off x="6299267" y="3970318"/>
            <a:ext cx="2844733" cy="2862322"/>
          </a:xfrm>
          <a:prstGeom prst="rect">
            <a:avLst/>
          </a:prstGeom>
          <a:noFill/>
        </p:spPr>
        <p:txBody>
          <a:bodyPr wrap="square" rtlCol="0">
            <a:spAutoFit/>
          </a:bodyPr>
          <a:lstStyle/>
          <a:p>
            <a:pPr algn="ctr"/>
            <a:r>
              <a:rPr lang="en-US" sz="3600" dirty="0" smtClean="0"/>
              <a:t>Iraq owed the Saudis $26 Billion from their war with Iran.</a:t>
            </a:r>
            <a:endParaRPr lang="en-US" sz="3600" dirty="0"/>
          </a:p>
        </p:txBody>
      </p:sp>
      <p:cxnSp>
        <p:nvCxnSpPr>
          <p:cNvPr id="8" name="Straight Arrow Connector 7"/>
          <p:cNvCxnSpPr/>
          <p:nvPr/>
        </p:nvCxnSpPr>
        <p:spPr>
          <a:xfrm rot="10800000" flipV="1">
            <a:off x="2525060" y="3690470"/>
            <a:ext cx="4407647" cy="732117"/>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307687" cy="7109639"/>
          </a:xfrm>
          <a:prstGeom prst="rect">
            <a:avLst/>
          </a:prstGeom>
          <a:noFill/>
        </p:spPr>
        <p:txBody>
          <a:bodyPr wrap="square" rtlCol="0">
            <a:spAutoFit/>
          </a:bodyPr>
          <a:lstStyle/>
          <a:p>
            <a:pPr algn="ctr"/>
            <a:r>
              <a:rPr lang="en-US" sz="3700" dirty="0" smtClean="0"/>
              <a:t>President George H.W. Bush was very concerned that Iraq would also invade Saudi Arabia.  To prevent that from happening, he asked the Saudi government for permission to station U.S. troops in Saudi Arabia.</a:t>
            </a:r>
            <a:endParaRPr lang="en-US" sz="3700" dirty="0"/>
          </a:p>
        </p:txBody>
      </p:sp>
      <p:pic>
        <p:nvPicPr>
          <p:cNvPr id="5" name="Picture 4" descr="George-H.-W.-Bush.jpg"/>
          <p:cNvPicPr>
            <a:picLocks noChangeAspect="1"/>
          </p:cNvPicPr>
          <p:nvPr/>
        </p:nvPicPr>
        <p:blipFill>
          <a:blip r:embed="rId2"/>
          <a:stretch>
            <a:fillRect/>
          </a:stretch>
        </p:blipFill>
        <p:spPr>
          <a:xfrm>
            <a:off x="4307687" y="745176"/>
            <a:ext cx="4654030" cy="53676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russian-army-withdrawing-from-afghanistan"/>
          <p:cNvPicPr>
            <a:picLocks noChangeAspect="1" noChangeArrowheads="1"/>
          </p:cNvPicPr>
          <p:nvPr/>
        </p:nvPicPr>
        <p:blipFill>
          <a:blip r:embed="rId2"/>
          <a:srcRect/>
          <a:stretch>
            <a:fillRect/>
          </a:stretch>
        </p:blipFill>
        <p:spPr bwMode="auto">
          <a:xfrm>
            <a:off x="148730" y="1200328"/>
            <a:ext cx="8846540" cy="5657671"/>
          </a:xfrm>
          <a:prstGeom prst="rect">
            <a:avLst/>
          </a:prstGeom>
          <a:noFill/>
        </p:spPr>
      </p:pic>
      <p:sp>
        <p:nvSpPr>
          <p:cNvPr id="5" name="TextBox 4"/>
          <p:cNvSpPr txBox="1"/>
          <p:nvPr/>
        </p:nvSpPr>
        <p:spPr>
          <a:xfrm>
            <a:off x="0" y="0"/>
            <a:ext cx="9144000" cy="1200329"/>
          </a:xfrm>
          <a:prstGeom prst="rect">
            <a:avLst/>
          </a:prstGeom>
          <a:noFill/>
        </p:spPr>
        <p:txBody>
          <a:bodyPr wrap="square" rtlCol="0">
            <a:spAutoFit/>
          </a:bodyPr>
          <a:lstStyle/>
          <a:p>
            <a:pPr algn="ctr"/>
            <a:r>
              <a:rPr lang="en-US" sz="3600" dirty="0" smtClean="0"/>
              <a:t>Remember that in 1979, the Soviet Union invaded the nation of Afghanistan.</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bin-laden"/>
          <p:cNvPicPr>
            <a:picLocks noChangeAspect="1" noChangeArrowheads="1"/>
          </p:cNvPicPr>
          <p:nvPr/>
        </p:nvPicPr>
        <p:blipFill>
          <a:blip r:embed="rId2"/>
          <a:srcRect/>
          <a:stretch>
            <a:fillRect/>
          </a:stretch>
        </p:blipFill>
        <p:spPr bwMode="auto">
          <a:xfrm>
            <a:off x="0" y="0"/>
            <a:ext cx="5210062" cy="6858000"/>
          </a:xfrm>
          <a:prstGeom prst="rect">
            <a:avLst/>
          </a:prstGeom>
          <a:noFill/>
        </p:spPr>
      </p:pic>
      <p:sp>
        <p:nvSpPr>
          <p:cNvPr id="5" name="TextBox 4"/>
          <p:cNvSpPr txBox="1"/>
          <p:nvPr/>
        </p:nvSpPr>
        <p:spPr>
          <a:xfrm>
            <a:off x="5210062" y="251207"/>
            <a:ext cx="3933938" cy="6355586"/>
          </a:xfrm>
          <a:prstGeom prst="rect">
            <a:avLst/>
          </a:prstGeom>
          <a:noFill/>
        </p:spPr>
        <p:txBody>
          <a:bodyPr wrap="square" rtlCol="0">
            <a:spAutoFit/>
          </a:bodyPr>
          <a:lstStyle/>
          <a:p>
            <a:pPr algn="ctr"/>
            <a:r>
              <a:rPr lang="en-US" sz="3700" dirty="0" smtClean="0"/>
              <a:t>Osama bin Laden left Sudan for Saudi Arabia where he proposed using the army he had been building to defend Saudi Arabia instead of allowing the United States into the country.  Why?</a:t>
            </a:r>
            <a:endParaRPr lang="en-US" sz="3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descr="mecca26"/>
          <p:cNvPicPr>
            <a:picLocks noChangeAspect="1" noChangeArrowheads="1"/>
          </p:cNvPicPr>
          <p:nvPr/>
        </p:nvPicPr>
        <p:blipFill>
          <a:blip r:embed="rId2"/>
          <a:srcRect/>
          <a:stretch>
            <a:fillRect/>
          </a:stretch>
        </p:blipFill>
        <p:spPr bwMode="auto">
          <a:xfrm>
            <a:off x="2988235" y="-1"/>
            <a:ext cx="6155765" cy="6841087"/>
          </a:xfrm>
          <a:prstGeom prst="rect">
            <a:avLst/>
          </a:prstGeom>
          <a:noFill/>
        </p:spPr>
      </p:pic>
      <p:sp>
        <p:nvSpPr>
          <p:cNvPr id="5" name="TextBox 4"/>
          <p:cNvSpPr txBox="1"/>
          <p:nvPr/>
        </p:nvSpPr>
        <p:spPr>
          <a:xfrm>
            <a:off x="0" y="166568"/>
            <a:ext cx="2988235" cy="6524864"/>
          </a:xfrm>
          <a:prstGeom prst="rect">
            <a:avLst/>
          </a:prstGeom>
          <a:noFill/>
        </p:spPr>
        <p:txBody>
          <a:bodyPr wrap="square" rtlCol="0">
            <a:spAutoFit/>
          </a:bodyPr>
          <a:lstStyle/>
          <a:p>
            <a:pPr algn="ctr"/>
            <a:r>
              <a:rPr lang="en-US" sz="3800" dirty="0" smtClean="0"/>
              <a:t>Bin Laden believed that U.S. presence and  influence in Saudi Arabia would defile / dirty the most sacred country in Islam. </a:t>
            </a:r>
            <a:endParaRPr lang="en-US" sz="3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539w.jpg"/>
          <p:cNvPicPr>
            <a:picLocks noChangeAspect="1"/>
          </p:cNvPicPr>
          <p:nvPr/>
        </p:nvPicPr>
        <p:blipFill>
          <a:blip r:embed="rId2"/>
          <a:stretch>
            <a:fillRect/>
          </a:stretch>
        </p:blipFill>
        <p:spPr>
          <a:xfrm>
            <a:off x="559734" y="1787338"/>
            <a:ext cx="8024532" cy="4987418"/>
          </a:xfrm>
          <a:prstGeom prst="rect">
            <a:avLst/>
          </a:prstGeom>
        </p:spPr>
      </p:pic>
      <p:sp>
        <p:nvSpPr>
          <p:cNvPr id="5" name="TextBox 4"/>
          <p:cNvSpPr txBox="1"/>
          <p:nvPr/>
        </p:nvSpPr>
        <p:spPr>
          <a:xfrm>
            <a:off x="0" y="0"/>
            <a:ext cx="9144000" cy="1754327"/>
          </a:xfrm>
          <a:prstGeom prst="rect">
            <a:avLst/>
          </a:prstGeom>
          <a:noFill/>
        </p:spPr>
        <p:txBody>
          <a:bodyPr wrap="square" rtlCol="0">
            <a:spAutoFit/>
          </a:bodyPr>
          <a:lstStyle/>
          <a:p>
            <a:pPr algn="ctr"/>
            <a:r>
              <a:rPr lang="en-US" sz="3600" dirty="0" smtClean="0"/>
              <a:t>The Saudi government accepted U.S. help.  President Bush launched Operation Desert Shield on August 7, 1990.</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n_africa_mid_east_pol_95.jpg"/>
          <p:cNvPicPr>
            <a:picLocks noChangeAspect="1"/>
          </p:cNvPicPr>
          <p:nvPr/>
        </p:nvPicPr>
        <p:blipFill>
          <a:blip r:embed="rId2"/>
          <a:stretch>
            <a:fillRect/>
          </a:stretch>
        </p:blipFill>
        <p:spPr>
          <a:xfrm>
            <a:off x="0" y="1143000"/>
            <a:ext cx="9144000" cy="5715000"/>
          </a:xfrm>
          <a:prstGeom prst="rect">
            <a:avLst/>
          </a:prstGeom>
        </p:spPr>
      </p:pic>
      <p:sp>
        <p:nvSpPr>
          <p:cNvPr id="5" name="Rectangle 4"/>
          <p:cNvSpPr/>
          <p:nvPr/>
        </p:nvSpPr>
        <p:spPr>
          <a:xfrm>
            <a:off x="0" y="1143000"/>
            <a:ext cx="9144000" cy="2913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954107"/>
          </a:xfrm>
          <a:prstGeom prst="rect">
            <a:avLst/>
          </a:prstGeom>
          <a:noFill/>
        </p:spPr>
        <p:txBody>
          <a:bodyPr wrap="square" rtlCol="0">
            <a:spAutoFit/>
          </a:bodyPr>
          <a:lstStyle/>
          <a:p>
            <a:pPr algn="ctr"/>
            <a:r>
              <a:rPr lang="en-US" sz="2800" dirty="0" smtClean="0"/>
              <a:t>Bin Laden’s criticism of this decision caused the Saudi’s to kick him out of the country.  He returned to Sudan.</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572000" cy="6863416"/>
          </a:xfrm>
          <a:prstGeom prst="rect">
            <a:avLst/>
          </a:prstGeom>
          <a:noFill/>
        </p:spPr>
        <p:txBody>
          <a:bodyPr wrap="square" rtlCol="0">
            <a:spAutoFit/>
          </a:bodyPr>
          <a:lstStyle/>
          <a:p>
            <a:pPr algn="ctr"/>
            <a:r>
              <a:rPr lang="en-US" sz="4400" dirty="0" smtClean="0"/>
              <a:t>President Bush put together a coalition of 50 countries that contributed to the defense of Saudi Arabia, while plans were crafted to push Iraq out of Kuwait.</a:t>
            </a:r>
            <a:endParaRPr lang="en-US" sz="4400" dirty="0"/>
          </a:p>
        </p:txBody>
      </p:sp>
      <p:pic>
        <p:nvPicPr>
          <p:cNvPr id="5" name="Picture 4" descr="georgehwbushgulfwaraddress.jpg"/>
          <p:cNvPicPr>
            <a:picLocks noChangeAspect="1"/>
          </p:cNvPicPr>
          <p:nvPr/>
        </p:nvPicPr>
        <p:blipFill>
          <a:blip r:embed="rId2"/>
          <a:stretch>
            <a:fillRect/>
          </a:stretch>
        </p:blipFill>
        <p:spPr>
          <a:xfrm>
            <a:off x="4572000" y="0"/>
            <a:ext cx="4572000" cy="684962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S.jpg"/>
          <p:cNvPicPr>
            <a:picLocks noChangeAspect="1"/>
          </p:cNvPicPr>
          <p:nvPr/>
        </p:nvPicPr>
        <p:blipFill>
          <a:blip r:embed="rId2"/>
          <a:stretch>
            <a:fillRect/>
          </a:stretch>
        </p:blipFill>
        <p:spPr>
          <a:xfrm>
            <a:off x="0" y="1348928"/>
            <a:ext cx="9144000" cy="5509072"/>
          </a:xfrm>
          <a:prstGeom prst="rect">
            <a:avLst/>
          </a:prstGeom>
        </p:spPr>
      </p:pic>
      <p:sp>
        <p:nvSpPr>
          <p:cNvPr id="5" name="TextBox 4"/>
          <p:cNvSpPr txBox="1"/>
          <p:nvPr/>
        </p:nvSpPr>
        <p:spPr>
          <a:xfrm>
            <a:off x="0" y="0"/>
            <a:ext cx="9144000" cy="954107"/>
          </a:xfrm>
          <a:prstGeom prst="rect">
            <a:avLst/>
          </a:prstGeom>
          <a:noFill/>
        </p:spPr>
        <p:txBody>
          <a:bodyPr wrap="square" rtlCol="0">
            <a:spAutoFit/>
          </a:bodyPr>
          <a:lstStyle/>
          <a:p>
            <a:pPr algn="ctr"/>
            <a:r>
              <a:rPr lang="en-US" sz="2800" dirty="0" smtClean="0"/>
              <a:t>Operation Desert Storm was launched February 24, 1991.  Kuwait was freed from Iraqi control by the 28</a:t>
            </a:r>
            <a:r>
              <a:rPr lang="en-US" sz="2800" baseline="30000" dirty="0" smtClean="0"/>
              <a:t>th</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middle-east-map.jpg"/>
          <p:cNvPicPr>
            <a:picLocks noChangeAspect="1"/>
          </p:cNvPicPr>
          <p:nvPr/>
        </p:nvPicPr>
        <p:blipFill>
          <a:blip r:embed="rId2"/>
          <a:stretch>
            <a:fillRect/>
          </a:stretch>
        </p:blipFill>
        <p:spPr>
          <a:xfrm>
            <a:off x="0" y="0"/>
            <a:ext cx="6299267" cy="6858000"/>
          </a:xfrm>
          <a:prstGeom prst="rect">
            <a:avLst/>
          </a:prstGeom>
        </p:spPr>
      </p:pic>
      <p:sp>
        <p:nvSpPr>
          <p:cNvPr id="6" name="TextBox 5"/>
          <p:cNvSpPr txBox="1"/>
          <p:nvPr/>
        </p:nvSpPr>
        <p:spPr>
          <a:xfrm>
            <a:off x="6299267" y="474345"/>
            <a:ext cx="2844733" cy="5909309"/>
          </a:xfrm>
          <a:prstGeom prst="rect">
            <a:avLst/>
          </a:prstGeom>
          <a:noFill/>
        </p:spPr>
        <p:txBody>
          <a:bodyPr wrap="square" rtlCol="0">
            <a:spAutoFit/>
          </a:bodyPr>
          <a:lstStyle/>
          <a:p>
            <a:pPr algn="ctr"/>
            <a:r>
              <a:rPr lang="en-US" sz="4200" dirty="0" smtClean="0"/>
              <a:t>Pres. Bush refused to invade deep into Iraq or attempt to remove Saddam Hussein from power.</a:t>
            </a:r>
            <a:endParaRPr lang="en-US" sz="4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 y="0"/>
            <a:ext cx="3911600" cy="7109639"/>
          </a:xfrm>
          <a:prstGeom prst="rect">
            <a:avLst/>
          </a:prstGeom>
          <a:noFill/>
        </p:spPr>
        <p:txBody>
          <a:bodyPr wrap="square" rtlCol="0">
            <a:spAutoFit/>
          </a:bodyPr>
          <a:lstStyle/>
          <a:p>
            <a:pPr algn="ctr"/>
            <a:r>
              <a:rPr lang="en-US" sz="3700" dirty="0" smtClean="0"/>
              <a:t>In Bin Laden’s mind, the damage had been done.  The sacred sites of Islam in Saudi Arabia had been defiled by western, American presence.  He believed the U.S. had to be punished.</a:t>
            </a:r>
            <a:endParaRPr lang="en-US" sz="3700" dirty="0"/>
          </a:p>
        </p:txBody>
      </p:sp>
      <p:pic>
        <p:nvPicPr>
          <p:cNvPr id="5" name="Picture 4"/>
          <p:cNvPicPr>
            <a:picLocks noChangeAspect="1"/>
          </p:cNvPicPr>
          <p:nvPr/>
        </p:nvPicPr>
        <p:blipFill>
          <a:blip r:embed="rId2"/>
          <a:stretch>
            <a:fillRect/>
          </a:stretch>
        </p:blipFill>
        <p:spPr>
          <a:xfrm>
            <a:off x="3911600" y="0"/>
            <a:ext cx="52324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NYSkylineLrgSh10038107"/>
          <p:cNvPicPr>
            <a:picLocks noChangeAspect="1" noChangeArrowheads="1"/>
          </p:cNvPicPr>
          <p:nvPr/>
        </p:nvPicPr>
        <p:blipFill>
          <a:blip r:embed="rId2"/>
          <a:srcRect/>
          <a:stretch>
            <a:fillRect/>
          </a:stretch>
        </p:blipFill>
        <p:spPr bwMode="auto">
          <a:xfrm>
            <a:off x="-1" y="2181224"/>
            <a:ext cx="9138083" cy="3399304"/>
          </a:xfrm>
          <a:prstGeom prst="rect">
            <a:avLst/>
          </a:prstGeom>
          <a:noFill/>
        </p:spPr>
      </p:pic>
      <p:sp>
        <p:nvSpPr>
          <p:cNvPr id="5" name="TextBox 4"/>
          <p:cNvSpPr txBox="1"/>
          <p:nvPr/>
        </p:nvSpPr>
        <p:spPr>
          <a:xfrm>
            <a:off x="0" y="0"/>
            <a:ext cx="9138082" cy="1754327"/>
          </a:xfrm>
          <a:prstGeom prst="rect">
            <a:avLst/>
          </a:prstGeom>
          <a:noFill/>
        </p:spPr>
        <p:txBody>
          <a:bodyPr wrap="square" rtlCol="0">
            <a:spAutoFit/>
          </a:bodyPr>
          <a:lstStyle/>
          <a:p>
            <a:pPr algn="ctr"/>
            <a:r>
              <a:rPr lang="en-US" sz="3600" dirty="0" smtClean="0"/>
              <a:t>In 1993 Al-Qaeda attempted its first attack against the United States, targeting the World Trade Center in New York.</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Ramzi_Yousef"/>
          <p:cNvPicPr>
            <a:picLocks noGrp="1" noChangeAspect="1" noChangeArrowheads="1"/>
          </p:cNvPicPr>
          <p:nvPr>
            <p:ph sz="half" idx="4294967295"/>
          </p:nvPr>
        </p:nvPicPr>
        <p:blipFill>
          <a:blip r:embed="rId2"/>
          <a:srcRect/>
          <a:stretch>
            <a:fillRect/>
          </a:stretch>
        </p:blipFill>
        <p:spPr>
          <a:xfrm>
            <a:off x="309016" y="434788"/>
            <a:ext cx="4262984" cy="5988423"/>
          </a:xfrm>
          <a:prstGeom prst="rect">
            <a:avLst/>
          </a:prstGeom>
          <a:noFill/>
          <a:ln/>
        </p:spPr>
      </p:pic>
      <p:sp>
        <p:nvSpPr>
          <p:cNvPr id="5" name="TextBox 4"/>
          <p:cNvSpPr txBox="1"/>
          <p:nvPr/>
        </p:nvSpPr>
        <p:spPr>
          <a:xfrm>
            <a:off x="4826000" y="1228397"/>
            <a:ext cx="3929529" cy="4401205"/>
          </a:xfrm>
          <a:prstGeom prst="rect">
            <a:avLst/>
          </a:prstGeom>
          <a:noFill/>
        </p:spPr>
        <p:txBody>
          <a:bodyPr wrap="square" rtlCol="0">
            <a:spAutoFit/>
          </a:bodyPr>
          <a:lstStyle/>
          <a:p>
            <a:pPr algn="ctr"/>
            <a:r>
              <a:rPr lang="en-US" sz="4000" dirty="0" smtClean="0"/>
              <a:t>Al-Qaeda member </a:t>
            </a:r>
            <a:r>
              <a:rPr lang="en-US" sz="4000" dirty="0" err="1" smtClean="0"/>
              <a:t>Ramzi</a:t>
            </a:r>
            <a:r>
              <a:rPr lang="en-US" sz="4000" dirty="0" smtClean="0"/>
              <a:t> </a:t>
            </a:r>
            <a:r>
              <a:rPr lang="en-US" sz="4000" dirty="0" err="1" smtClean="0"/>
              <a:t>Yousef</a:t>
            </a:r>
            <a:r>
              <a:rPr lang="en-US" sz="4000" dirty="0" smtClean="0"/>
              <a:t> exploded a 1,500 lb. truck bomb in the parking garage of the north tower. </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5173146" y="1012954"/>
            <a:ext cx="3763696" cy="4832092"/>
          </a:xfrm>
          <a:prstGeom prst="rect">
            <a:avLst/>
          </a:prstGeom>
          <a:noFill/>
          <a:ln w="9525">
            <a:noFill/>
            <a:miter lim="800000"/>
            <a:headEnd/>
            <a:tailEnd/>
          </a:ln>
        </p:spPr>
        <p:txBody>
          <a:bodyPr wrap="square">
            <a:prstTxWarp prst="textNoShape">
              <a:avLst/>
            </a:prstTxWarp>
            <a:spAutoFit/>
          </a:bodyPr>
          <a:lstStyle/>
          <a:p>
            <a:pPr algn="ctr"/>
            <a:r>
              <a:rPr lang="en-US" sz="4400" dirty="0" smtClean="0"/>
              <a:t>Ronald Reagan wanted to take action to make things very difficult for the Soviets to succeed</a:t>
            </a:r>
            <a:r>
              <a:rPr lang="en-US" sz="4400" dirty="0" smtClean="0"/>
              <a:t>.</a:t>
            </a:r>
            <a:endParaRPr lang="en-US" sz="4400" dirty="0"/>
          </a:p>
        </p:txBody>
      </p:sp>
      <p:pic>
        <p:nvPicPr>
          <p:cNvPr id="35843" name="Picture 4" descr="reag01.jpg"/>
          <p:cNvPicPr>
            <a:picLocks noChangeAspect="1"/>
          </p:cNvPicPr>
          <p:nvPr/>
        </p:nvPicPr>
        <p:blipFill>
          <a:blip r:embed="rId2"/>
          <a:srcRect/>
          <a:stretch>
            <a:fillRect/>
          </a:stretch>
        </p:blipFill>
        <p:spPr bwMode="auto">
          <a:xfrm>
            <a:off x="0" y="-1"/>
            <a:ext cx="4785934" cy="7003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840940" y="674400"/>
            <a:ext cx="4332941" cy="5509200"/>
          </a:xfrm>
          <a:prstGeom prst="rect">
            <a:avLst/>
          </a:prstGeom>
          <a:noFill/>
        </p:spPr>
        <p:txBody>
          <a:bodyPr wrap="square" rtlCol="0">
            <a:spAutoFit/>
          </a:bodyPr>
          <a:lstStyle/>
          <a:p>
            <a:pPr algn="ctr"/>
            <a:r>
              <a:rPr lang="en-US" sz="4400" dirty="0" smtClean="0"/>
              <a:t>His plan was to blow out the supports in the north tower, knocking it into the south tower, destroying both buildings.</a:t>
            </a:r>
            <a:endParaRPr lang="en-US" sz="4400" dirty="0"/>
          </a:p>
        </p:txBody>
      </p:sp>
      <p:pic>
        <p:nvPicPr>
          <p:cNvPr id="5" name="Picture 4" descr="picture13.jpg"/>
          <p:cNvPicPr>
            <a:picLocks noChangeAspect="1"/>
          </p:cNvPicPr>
          <p:nvPr/>
        </p:nvPicPr>
        <p:blipFill>
          <a:blip r:embed="rId2"/>
          <a:stretch>
            <a:fillRect/>
          </a:stretch>
        </p:blipFill>
        <p:spPr>
          <a:xfrm>
            <a:off x="-32123" y="-1"/>
            <a:ext cx="4873063" cy="688435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rade_Center_Explosion.jpg"/>
          <p:cNvPicPr>
            <a:picLocks noChangeAspect="1"/>
          </p:cNvPicPr>
          <p:nvPr/>
        </p:nvPicPr>
        <p:blipFill>
          <a:blip r:embed="rId2"/>
          <a:stretch>
            <a:fillRect/>
          </a:stretch>
        </p:blipFill>
        <p:spPr>
          <a:xfrm>
            <a:off x="388471" y="1200328"/>
            <a:ext cx="8367058" cy="5961529"/>
          </a:xfrm>
          <a:prstGeom prst="rect">
            <a:avLst/>
          </a:prstGeom>
        </p:spPr>
      </p:pic>
      <p:sp>
        <p:nvSpPr>
          <p:cNvPr id="5" name="TextBox 4"/>
          <p:cNvSpPr txBox="1"/>
          <p:nvPr/>
        </p:nvSpPr>
        <p:spPr>
          <a:xfrm>
            <a:off x="0" y="0"/>
            <a:ext cx="9144000" cy="1200329"/>
          </a:xfrm>
          <a:prstGeom prst="rect">
            <a:avLst/>
          </a:prstGeom>
          <a:noFill/>
        </p:spPr>
        <p:txBody>
          <a:bodyPr wrap="square" rtlCol="0">
            <a:spAutoFit/>
          </a:bodyPr>
          <a:lstStyle/>
          <a:p>
            <a:pPr algn="ctr"/>
            <a:r>
              <a:rPr lang="en-US" sz="3600" dirty="0" smtClean="0"/>
              <a:t>His plan didn’t work, but he did kill 6 and injured 1,042 more.</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n_africa_mid_east_pol_95.jpg"/>
          <p:cNvPicPr>
            <a:picLocks noChangeAspect="1"/>
          </p:cNvPicPr>
          <p:nvPr/>
        </p:nvPicPr>
        <p:blipFill>
          <a:blip r:embed="rId2"/>
          <a:stretch>
            <a:fillRect/>
          </a:stretch>
        </p:blipFill>
        <p:spPr>
          <a:xfrm>
            <a:off x="0" y="1143000"/>
            <a:ext cx="9144000" cy="5715000"/>
          </a:xfrm>
          <a:prstGeom prst="rect">
            <a:avLst/>
          </a:prstGeom>
        </p:spPr>
      </p:pic>
      <p:sp>
        <p:nvSpPr>
          <p:cNvPr id="5" name="Rectangle 4"/>
          <p:cNvSpPr/>
          <p:nvPr/>
        </p:nvSpPr>
        <p:spPr>
          <a:xfrm>
            <a:off x="0" y="1143000"/>
            <a:ext cx="9144000" cy="2913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9144000" cy="1815882"/>
          </a:xfrm>
          <a:prstGeom prst="rect">
            <a:avLst/>
          </a:prstGeom>
          <a:noFill/>
        </p:spPr>
        <p:txBody>
          <a:bodyPr wrap="square" rtlCol="0">
            <a:spAutoFit/>
          </a:bodyPr>
          <a:lstStyle/>
          <a:p>
            <a:pPr algn="ctr"/>
            <a:r>
              <a:rPr lang="en-US" sz="2800" dirty="0" smtClean="0"/>
              <a:t>Three years later in 1996, a group known as the Taliban took control of the country of Afghanistan, establishing a radical Islamic state.</a:t>
            </a:r>
          </a:p>
          <a:p>
            <a:pPr algn="ctr">
              <a:tabLst>
                <a:tab pos="8293100" algn="l"/>
              </a:tabLst>
            </a:pPr>
            <a:endParaRPr lang="en-US" sz="2800" dirty="0"/>
          </a:p>
        </p:txBody>
      </p:sp>
      <p:cxnSp>
        <p:nvCxnSpPr>
          <p:cNvPr id="8" name="Straight Arrow Connector 7"/>
          <p:cNvCxnSpPr/>
          <p:nvPr/>
        </p:nvCxnSpPr>
        <p:spPr>
          <a:xfrm>
            <a:off x="5752353" y="941294"/>
            <a:ext cx="2734235" cy="11208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inLaden"/>
          <p:cNvPicPr>
            <a:picLocks noChangeAspect="1" noChangeArrowheads="1"/>
          </p:cNvPicPr>
          <p:nvPr/>
        </p:nvPicPr>
        <p:blipFill>
          <a:blip r:embed="rId2"/>
          <a:srcRect/>
          <a:stretch>
            <a:fillRect/>
          </a:stretch>
        </p:blipFill>
        <p:spPr bwMode="auto">
          <a:xfrm>
            <a:off x="3929529" y="239195"/>
            <a:ext cx="5214471" cy="6379609"/>
          </a:xfrm>
          <a:prstGeom prst="rect">
            <a:avLst/>
          </a:prstGeom>
          <a:noFill/>
        </p:spPr>
      </p:pic>
      <p:sp>
        <p:nvSpPr>
          <p:cNvPr id="6" name="TextBox 5"/>
          <p:cNvSpPr txBox="1"/>
          <p:nvPr/>
        </p:nvSpPr>
        <p:spPr>
          <a:xfrm>
            <a:off x="0" y="239195"/>
            <a:ext cx="3929529" cy="6247864"/>
          </a:xfrm>
          <a:prstGeom prst="rect">
            <a:avLst/>
          </a:prstGeom>
          <a:noFill/>
        </p:spPr>
        <p:txBody>
          <a:bodyPr wrap="square" rtlCol="0">
            <a:spAutoFit/>
          </a:bodyPr>
          <a:lstStyle/>
          <a:p>
            <a:pPr algn="ctr"/>
            <a:r>
              <a:rPr lang="en-US" sz="4000" dirty="0" smtClean="0"/>
              <a:t>Bin Laden and Al-Qaeda relocated to Afghanistan.  From there he issued a decree that  “it is the individual duty for every Muslim who can do it” to kill Americans.</a:t>
            </a: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468573" y="889843"/>
            <a:ext cx="2675427" cy="5078314"/>
          </a:xfrm>
          <a:prstGeom prst="rect">
            <a:avLst/>
          </a:prstGeom>
          <a:noFill/>
        </p:spPr>
        <p:txBody>
          <a:bodyPr wrap="square" rtlCol="0">
            <a:spAutoFit/>
          </a:bodyPr>
          <a:lstStyle/>
          <a:p>
            <a:pPr algn="ctr"/>
            <a:r>
              <a:rPr lang="en-US" sz="3600" dirty="0" smtClean="0"/>
              <a:t>To that end, Al-Qaeda agents bombed the U.S. embassies in Kenya and Tanzania in August 1998.</a:t>
            </a:r>
            <a:endParaRPr lang="en-US" sz="3600" dirty="0"/>
          </a:p>
        </p:txBody>
      </p:sp>
      <p:pic>
        <p:nvPicPr>
          <p:cNvPr id="6" name="Picture 5" descr="africa-map.gif"/>
          <p:cNvPicPr>
            <a:picLocks noChangeAspect="1"/>
          </p:cNvPicPr>
          <p:nvPr/>
        </p:nvPicPr>
        <p:blipFill>
          <a:blip r:embed="rId2"/>
          <a:stretch>
            <a:fillRect/>
          </a:stretch>
        </p:blipFill>
        <p:spPr>
          <a:xfrm>
            <a:off x="0" y="0"/>
            <a:ext cx="6199632" cy="6858000"/>
          </a:xfrm>
          <a:prstGeom prst="rect">
            <a:avLst/>
          </a:prstGeom>
        </p:spPr>
      </p:pic>
      <p:cxnSp>
        <p:nvCxnSpPr>
          <p:cNvPr id="8" name="Straight Arrow Connector 7"/>
          <p:cNvCxnSpPr/>
          <p:nvPr/>
        </p:nvCxnSpPr>
        <p:spPr>
          <a:xfrm rot="10800000">
            <a:off x="4915646" y="3679266"/>
            <a:ext cx="1778002" cy="8180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4915647" y="4213412"/>
            <a:ext cx="1778001" cy="866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descr="kenya98"/>
          <p:cNvPicPr>
            <a:picLocks noChangeAspect="1" noChangeArrowheads="1"/>
          </p:cNvPicPr>
          <p:nvPr/>
        </p:nvPicPr>
        <p:blipFill>
          <a:blip r:embed="rId2"/>
          <a:srcRect/>
          <a:stretch>
            <a:fillRect/>
          </a:stretch>
        </p:blipFill>
        <p:spPr bwMode="auto">
          <a:xfrm>
            <a:off x="693644" y="1200329"/>
            <a:ext cx="7756712" cy="5594373"/>
          </a:xfrm>
          <a:prstGeom prst="rect">
            <a:avLst/>
          </a:prstGeom>
          <a:noFill/>
        </p:spPr>
      </p:pic>
      <p:sp>
        <p:nvSpPr>
          <p:cNvPr id="5" name="TextBox 4"/>
          <p:cNvSpPr txBox="1"/>
          <p:nvPr/>
        </p:nvSpPr>
        <p:spPr>
          <a:xfrm>
            <a:off x="0" y="0"/>
            <a:ext cx="9144000" cy="1200329"/>
          </a:xfrm>
          <a:prstGeom prst="rect">
            <a:avLst/>
          </a:prstGeom>
          <a:noFill/>
        </p:spPr>
        <p:txBody>
          <a:bodyPr wrap="square" rtlCol="0">
            <a:spAutoFit/>
          </a:bodyPr>
          <a:lstStyle/>
          <a:p>
            <a:pPr algn="ctr"/>
            <a:r>
              <a:rPr lang="en-US" sz="3600" dirty="0" smtClean="0"/>
              <a:t>212 people, including 18 Americans were killed.  An additional 4,000 were injured.</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Middle-East-map"/>
          <p:cNvPicPr>
            <a:picLocks noChangeAspect="1" noChangeArrowheads="1"/>
          </p:cNvPicPr>
          <p:nvPr/>
        </p:nvPicPr>
        <p:blipFill>
          <a:blip r:embed="rId2"/>
          <a:srcRect/>
          <a:stretch>
            <a:fillRect/>
          </a:stretch>
        </p:blipFill>
        <p:spPr bwMode="auto">
          <a:xfrm>
            <a:off x="0" y="1371600"/>
            <a:ext cx="9144000" cy="5762625"/>
          </a:xfrm>
          <a:prstGeom prst="rect">
            <a:avLst/>
          </a:prstGeom>
          <a:noFill/>
        </p:spPr>
      </p:pic>
      <p:sp>
        <p:nvSpPr>
          <p:cNvPr id="5" name="TextBox 4"/>
          <p:cNvSpPr txBox="1"/>
          <p:nvPr/>
        </p:nvSpPr>
        <p:spPr>
          <a:xfrm>
            <a:off x="0" y="0"/>
            <a:ext cx="9144000" cy="1200329"/>
          </a:xfrm>
          <a:prstGeom prst="rect">
            <a:avLst/>
          </a:prstGeom>
          <a:noFill/>
        </p:spPr>
        <p:txBody>
          <a:bodyPr wrap="square" rtlCol="0">
            <a:spAutoFit/>
          </a:bodyPr>
          <a:lstStyle/>
          <a:p>
            <a:pPr algn="ctr"/>
            <a:r>
              <a:rPr lang="en-US" sz="3600" dirty="0" smtClean="0"/>
              <a:t>In October 2000 Al-Qaeda agents attacked a U.S. navy ship stopped in the country of Yemen.</a:t>
            </a:r>
            <a:endParaRPr lang="en-US" sz="3600" dirty="0"/>
          </a:p>
        </p:txBody>
      </p:sp>
      <p:cxnSp>
        <p:nvCxnSpPr>
          <p:cNvPr id="7" name="Straight Arrow Connector 6"/>
          <p:cNvCxnSpPr/>
          <p:nvPr/>
        </p:nvCxnSpPr>
        <p:spPr>
          <a:xfrm rot="5400000">
            <a:off x="4200988" y="1900047"/>
            <a:ext cx="4402612" cy="300317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ddg-67_cole-hole-close_usnavy01"/>
          <p:cNvPicPr>
            <a:picLocks noChangeAspect="1" noChangeArrowheads="1"/>
          </p:cNvPicPr>
          <p:nvPr/>
        </p:nvPicPr>
        <p:blipFill>
          <a:blip r:embed="rId2"/>
          <a:srcRect/>
          <a:stretch>
            <a:fillRect/>
          </a:stretch>
        </p:blipFill>
        <p:spPr bwMode="auto">
          <a:xfrm>
            <a:off x="1045508" y="1323438"/>
            <a:ext cx="7052983" cy="5289737"/>
          </a:xfrm>
          <a:prstGeom prst="rect">
            <a:avLst/>
          </a:prstGeom>
          <a:noFill/>
        </p:spPr>
      </p:pic>
      <p:sp>
        <p:nvSpPr>
          <p:cNvPr id="5" name="TextBox 4"/>
          <p:cNvSpPr txBox="1"/>
          <p:nvPr/>
        </p:nvSpPr>
        <p:spPr>
          <a:xfrm>
            <a:off x="0" y="0"/>
            <a:ext cx="9144000" cy="1323439"/>
          </a:xfrm>
          <a:prstGeom prst="rect">
            <a:avLst/>
          </a:prstGeom>
          <a:noFill/>
        </p:spPr>
        <p:txBody>
          <a:bodyPr wrap="square" rtlCol="0">
            <a:spAutoFit/>
          </a:bodyPr>
          <a:lstStyle/>
          <a:p>
            <a:pPr algn="ctr"/>
            <a:r>
              <a:rPr lang="en-US" sz="4000" dirty="0" smtClean="0"/>
              <a:t>The attack on the U.S.S. Cole killed 17 American sailors.</a:t>
            </a: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USS-Cole"/>
          <p:cNvPicPr>
            <a:picLocks noChangeAspect="1" noChangeArrowheads="1"/>
          </p:cNvPicPr>
          <p:nvPr/>
        </p:nvPicPr>
        <p:blipFill>
          <a:blip r:embed="rId2"/>
          <a:srcRect/>
          <a:stretch>
            <a:fillRect/>
          </a:stretch>
        </p:blipFill>
        <p:spPr bwMode="auto">
          <a:xfrm>
            <a:off x="-270852" y="0"/>
            <a:ext cx="9685704"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TextBox 4"/>
          <p:cNvSpPr txBox="1"/>
          <p:nvPr/>
        </p:nvSpPr>
        <p:spPr>
          <a:xfrm>
            <a:off x="5050118" y="1166842"/>
            <a:ext cx="4093882" cy="4524316"/>
          </a:xfrm>
          <a:prstGeom prst="rect">
            <a:avLst/>
          </a:prstGeom>
          <a:noFill/>
        </p:spPr>
        <p:txBody>
          <a:bodyPr wrap="square" rtlCol="0">
            <a:spAutoFit/>
          </a:bodyPr>
          <a:lstStyle/>
          <a:p>
            <a:pPr algn="ctr"/>
            <a:r>
              <a:rPr lang="en-US" sz="3600" dirty="0" smtClean="0"/>
              <a:t>While all of this was going on, Al-Qaeda leader Khalid Sheikh Mohammad and others were planning an even bigger attack on the U.S. itself.</a:t>
            </a:r>
            <a:endParaRPr lang="en-US" sz="3600" dirty="0"/>
          </a:p>
        </p:txBody>
      </p:sp>
      <p:pic>
        <p:nvPicPr>
          <p:cNvPr id="6" name="Picture 5" descr="911_master_mind_March1_2003_FBI_KhalidShaikhMohammedLrg.jpg"/>
          <p:cNvPicPr>
            <a:picLocks noChangeAspect="1"/>
          </p:cNvPicPr>
          <p:nvPr/>
        </p:nvPicPr>
        <p:blipFill>
          <a:blip r:embed="rId2"/>
          <a:stretch>
            <a:fillRect/>
          </a:stretch>
        </p:blipFill>
        <p:spPr>
          <a:xfrm>
            <a:off x="292100" y="274638"/>
            <a:ext cx="4758018" cy="63534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0" y="58846"/>
            <a:ext cx="3331882" cy="6740308"/>
          </a:xfrm>
          <a:prstGeom prst="rect">
            <a:avLst/>
          </a:prstGeom>
          <a:noFill/>
          <a:ln w="9525">
            <a:noFill/>
            <a:miter lim="800000"/>
            <a:headEnd/>
            <a:tailEnd/>
          </a:ln>
        </p:spPr>
        <p:txBody>
          <a:bodyPr wrap="square">
            <a:prstTxWarp prst="textNoShape">
              <a:avLst/>
            </a:prstTxWarp>
            <a:spAutoFit/>
          </a:bodyPr>
          <a:lstStyle/>
          <a:p>
            <a:pPr algn="ctr"/>
            <a:r>
              <a:rPr lang="en-US" sz="3600" dirty="0"/>
              <a:t>Through the CIA, the U.S. provided billions of dollars of weapons and military training to a group known as the Mujahedeen, Afghanis fighting against the Soviets. </a:t>
            </a:r>
          </a:p>
        </p:txBody>
      </p:sp>
      <p:pic>
        <p:nvPicPr>
          <p:cNvPr id="37891" name="Picture 4" descr="mujahideen-soliders.jpg"/>
          <p:cNvPicPr>
            <a:picLocks noChangeAspect="1"/>
          </p:cNvPicPr>
          <p:nvPr/>
        </p:nvPicPr>
        <p:blipFill>
          <a:blip r:embed="rId2"/>
          <a:srcRect/>
          <a:stretch>
            <a:fillRect/>
          </a:stretch>
        </p:blipFill>
        <p:spPr bwMode="auto">
          <a:xfrm>
            <a:off x="3543300" y="1066800"/>
            <a:ext cx="54483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world-trade-center-pictures-3.jpg"/>
          <p:cNvPicPr>
            <a:picLocks noChangeAspect="1"/>
          </p:cNvPicPr>
          <p:nvPr/>
        </p:nvPicPr>
        <p:blipFill>
          <a:blip r:embed="rId2"/>
          <a:stretch>
            <a:fillRect/>
          </a:stretch>
        </p:blipFill>
        <p:spPr>
          <a:xfrm>
            <a:off x="1967753" y="0"/>
            <a:ext cx="5208494" cy="6944659"/>
          </a:xfrm>
          <a:prstGeom prst="rect">
            <a:avLst/>
          </a:prstGeom>
        </p:spPr>
      </p:pic>
      <p:sp>
        <p:nvSpPr>
          <p:cNvPr id="6" name="Rectangle 5"/>
          <p:cNvSpPr/>
          <p:nvPr/>
        </p:nvSpPr>
        <p:spPr>
          <a:xfrm>
            <a:off x="0" y="0"/>
            <a:ext cx="1967753"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76247" y="0"/>
            <a:ext cx="1967753"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55954" y="-464374"/>
            <a:ext cx="9855908" cy="7786747"/>
          </a:xfrm>
          <a:prstGeom prst="rect">
            <a:avLst/>
          </a:prstGeom>
          <a:noFill/>
        </p:spPr>
        <p:txBody>
          <a:bodyPr wrap="none" lIns="91440" tIns="45720" rIns="91440" bIns="45720">
            <a:spAutoFit/>
          </a:bodyPr>
          <a:lstStyle/>
          <a:p>
            <a:pPr algn="ctr"/>
            <a:r>
              <a:rPr lang="en-US" sz="500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Fin.</a:t>
            </a:r>
            <a:endParaRPr lang="en-US" sz="50000" b="1" cap="none" spc="0" dirty="0">
              <a:ln w="17780" cmpd="sng">
                <a:solidFill>
                  <a:schemeClr val="tx1"/>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0" y="0"/>
            <a:ext cx="9144000" cy="2062163"/>
          </a:xfrm>
          <a:prstGeom prst="rect">
            <a:avLst/>
          </a:prstGeom>
          <a:noFill/>
          <a:ln w="9525">
            <a:noFill/>
            <a:miter lim="800000"/>
            <a:headEnd/>
            <a:tailEnd/>
          </a:ln>
        </p:spPr>
        <p:txBody>
          <a:bodyPr>
            <a:prstTxWarp prst="textNoShape">
              <a:avLst/>
            </a:prstTxWarp>
            <a:spAutoFit/>
          </a:bodyPr>
          <a:lstStyle/>
          <a:p>
            <a:pPr algn="ctr"/>
            <a:r>
              <a:rPr lang="en-US" sz="3200" dirty="0"/>
              <a:t>Some Muslims</a:t>
            </a:r>
            <a:r>
              <a:rPr lang="en-US" sz="3200" dirty="0" smtClean="0"/>
              <a:t> throughout the world were </a:t>
            </a:r>
            <a:r>
              <a:rPr lang="en-US" sz="3200" dirty="0"/>
              <a:t>concerned about the impact the Soviet invasion would have on Afghanistan's Islamic </a:t>
            </a:r>
            <a:r>
              <a:rPr lang="en-US" sz="3200" dirty="0" smtClean="0"/>
              <a:t>population. They </a:t>
            </a:r>
            <a:r>
              <a:rPr lang="en-US" sz="3200" dirty="0"/>
              <a:t>went to join the fight against the Soviets.</a:t>
            </a:r>
          </a:p>
        </p:txBody>
      </p:sp>
      <p:pic>
        <p:nvPicPr>
          <p:cNvPr id="38915" name="Picture 4" descr="800px-October_87_-_Khalis-loyal_Muja.jpg"/>
          <p:cNvPicPr>
            <a:picLocks noChangeAspect="1"/>
          </p:cNvPicPr>
          <p:nvPr/>
        </p:nvPicPr>
        <p:blipFill>
          <a:blip r:embed="rId2"/>
          <a:srcRect/>
          <a:stretch>
            <a:fillRect/>
          </a:stretch>
        </p:blipFill>
        <p:spPr bwMode="auto">
          <a:xfrm>
            <a:off x="366713" y="2043113"/>
            <a:ext cx="8410575" cy="481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0" y="335845"/>
            <a:ext cx="4029075" cy="6186310"/>
          </a:xfrm>
          <a:prstGeom prst="rect">
            <a:avLst/>
          </a:prstGeom>
          <a:noFill/>
          <a:ln w="9525">
            <a:noFill/>
            <a:miter lim="800000"/>
            <a:headEnd/>
            <a:tailEnd/>
          </a:ln>
        </p:spPr>
        <p:txBody>
          <a:bodyPr wrap="square">
            <a:prstTxWarp prst="textNoShape">
              <a:avLst/>
            </a:prstTxWarp>
            <a:spAutoFit/>
          </a:bodyPr>
          <a:lstStyle/>
          <a:p>
            <a:pPr algn="ctr"/>
            <a:r>
              <a:rPr lang="en-US" sz="3600" dirty="0"/>
              <a:t>One such Muslim left his wealthy life in Saudi Arabia, joined the Mujahedeen and received weapons from the U.S.  </a:t>
            </a:r>
          </a:p>
          <a:p>
            <a:pPr algn="ctr"/>
            <a:endParaRPr lang="en-US" sz="3600" dirty="0"/>
          </a:p>
          <a:p>
            <a:pPr algn="ctr"/>
            <a:r>
              <a:rPr lang="en-US" sz="3600" dirty="0"/>
              <a:t>His name?  </a:t>
            </a:r>
          </a:p>
          <a:p>
            <a:pPr algn="ctr"/>
            <a:endParaRPr lang="en-US" sz="3600" dirty="0"/>
          </a:p>
          <a:p>
            <a:pPr algn="ctr"/>
            <a:r>
              <a:rPr lang="en-US" sz="3600" dirty="0"/>
              <a:t>Osama Bin Laden</a:t>
            </a:r>
          </a:p>
        </p:txBody>
      </p:sp>
      <p:pic>
        <p:nvPicPr>
          <p:cNvPr id="39939" name="Picture 4" descr="1-osama-bin-laden1.jpg"/>
          <p:cNvPicPr>
            <a:picLocks noChangeAspect="1"/>
          </p:cNvPicPr>
          <p:nvPr/>
        </p:nvPicPr>
        <p:blipFill>
          <a:blip r:embed="rId2"/>
          <a:srcRect/>
          <a:stretch>
            <a:fillRect/>
          </a:stretch>
        </p:blipFill>
        <p:spPr bwMode="auto">
          <a:xfrm>
            <a:off x="4029075" y="0"/>
            <a:ext cx="51149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frica-map.gif"/>
          <p:cNvPicPr>
            <a:picLocks noChangeAspect="1"/>
          </p:cNvPicPr>
          <p:nvPr/>
        </p:nvPicPr>
        <p:blipFill>
          <a:blip r:embed="rId2"/>
          <a:stretch>
            <a:fillRect/>
          </a:stretch>
        </p:blipFill>
        <p:spPr>
          <a:xfrm>
            <a:off x="0" y="0"/>
            <a:ext cx="6199632" cy="6858000"/>
          </a:xfrm>
          <a:prstGeom prst="rect">
            <a:avLst/>
          </a:prstGeom>
        </p:spPr>
      </p:pic>
      <p:sp>
        <p:nvSpPr>
          <p:cNvPr id="6" name="TextBox 5"/>
          <p:cNvSpPr txBox="1"/>
          <p:nvPr/>
        </p:nvSpPr>
        <p:spPr>
          <a:xfrm>
            <a:off x="6199632" y="0"/>
            <a:ext cx="2944368" cy="6986527"/>
          </a:xfrm>
          <a:prstGeom prst="rect">
            <a:avLst/>
          </a:prstGeom>
          <a:noFill/>
        </p:spPr>
        <p:txBody>
          <a:bodyPr wrap="square" rtlCol="0">
            <a:spAutoFit/>
          </a:bodyPr>
          <a:lstStyle/>
          <a:p>
            <a:pPr algn="ctr"/>
            <a:r>
              <a:rPr lang="en-US" sz="3200" dirty="0" smtClean="0"/>
              <a:t>Following the Afghan victory in 1988, bin Laden relocated to Sudan where he began to build up a network of radical Muslims dedicated to protecting Islam and fellow Muslims around the world.</a:t>
            </a:r>
            <a:endParaRPr lang="en-US" sz="3200" dirty="0"/>
          </a:p>
        </p:txBody>
      </p:sp>
      <p:cxnSp>
        <p:nvCxnSpPr>
          <p:cNvPr id="8" name="Straight Arrow Connector 7"/>
          <p:cNvCxnSpPr/>
          <p:nvPr/>
        </p:nvCxnSpPr>
        <p:spPr>
          <a:xfrm rot="10800000">
            <a:off x="4183533" y="2614707"/>
            <a:ext cx="233082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0" y="0"/>
            <a:ext cx="4572000" cy="6740307"/>
          </a:xfrm>
          <a:prstGeom prst="rect">
            <a:avLst/>
          </a:prstGeom>
          <a:noFill/>
        </p:spPr>
        <p:txBody>
          <a:bodyPr wrap="square" rtlCol="0">
            <a:spAutoFit/>
          </a:bodyPr>
          <a:lstStyle/>
          <a:p>
            <a:pPr algn="ctr"/>
            <a:r>
              <a:rPr lang="en-US" sz="4800" dirty="0" smtClean="0"/>
              <a:t>Some time in 1988 or 1989, bin Laden organized the group known as Al-Qaeda in Sudan.  His goal was to spread his radical view of Islam.</a:t>
            </a:r>
            <a:endParaRPr lang="en-US" sz="4800" dirty="0"/>
          </a:p>
        </p:txBody>
      </p:sp>
      <p:pic>
        <p:nvPicPr>
          <p:cNvPr id="5" name="Picture 4" descr="al_qaeda_strategy.jpg"/>
          <p:cNvPicPr>
            <a:picLocks noChangeAspect="1"/>
          </p:cNvPicPr>
          <p:nvPr/>
        </p:nvPicPr>
        <p:blipFill>
          <a:blip r:embed="rId2"/>
          <a:stretch>
            <a:fillRect/>
          </a:stretch>
        </p:blipFill>
        <p:spPr>
          <a:xfrm>
            <a:off x="91440" y="0"/>
            <a:ext cx="448056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218042" y="197346"/>
            <a:ext cx="3925958" cy="6463307"/>
          </a:xfrm>
          <a:prstGeom prst="rect">
            <a:avLst/>
          </a:prstGeom>
          <a:noFill/>
        </p:spPr>
        <p:txBody>
          <a:bodyPr wrap="square" rtlCol="0">
            <a:spAutoFit/>
          </a:bodyPr>
          <a:lstStyle/>
          <a:p>
            <a:pPr algn="ctr"/>
            <a:r>
              <a:rPr lang="en-US" sz="3450" dirty="0" smtClean="0"/>
              <a:t>Remember also, that in the same year the Soviets invaded Afghanistan, 1979, the Shah of Iran was overthrown and replaced by the Ayatollah Khomeini, a radical Shiite Muslim who set up an Islamic government in Iran.   </a:t>
            </a:r>
            <a:endParaRPr lang="en-US" sz="3450" dirty="0"/>
          </a:p>
        </p:txBody>
      </p:sp>
      <p:pic>
        <p:nvPicPr>
          <p:cNvPr id="5" name="Picture 4" descr="ruhollah-khomeini.jpg"/>
          <p:cNvPicPr>
            <a:picLocks noChangeAspect="1"/>
          </p:cNvPicPr>
          <p:nvPr/>
        </p:nvPicPr>
        <p:blipFill>
          <a:blip r:embed="rId2"/>
          <a:stretch>
            <a:fillRect/>
          </a:stretch>
        </p:blipFill>
        <p:spPr>
          <a:xfrm>
            <a:off x="0" y="0"/>
            <a:ext cx="5218043"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996</Words>
  <Application>Microsoft Macintosh PowerPoint</Application>
  <PresentationFormat>On-screen Show (4:3)</PresentationFormat>
  <Paragraphs>49</Paragraphs>
  <Slides>41</Slides>
  <Notes>0</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       </vt:lpstr>
      <vt:lpstr>Slide 40</vt:lpstr>
      <vt:lpstr>Slide 41</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6</cp:revision>
  <dcterms:created xsi:type="dcterms:W3CDTF">2013-05-06T02:28:51Z</dcterms:created>
  <dcterms:modified xsi:type="dcterms:W3CDTF">2013-05-06T02:32:23Z</dcterms:modified>
</cp:coreProperties>
</file>