
<file path=[Content_Types].xml><?xml version="1.0" encoding="utf-8"?>
<Types xmlns="http://schemas.openxmlformats.org/package/2006/content-types">
  <Override PartName="/ppt/slides/slide17.xml" ContentType="application/vnd.openxmlformats-officedocument.presentationml.slide+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s/slide22.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docProps/app.xml" ContentType="application/vnd.openxmlformats-officedocument.extended-properties+xml"/>
  <Override PartName="/ppt/slides/slide5.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Override PartName="/ppt/slideLayouts/slideLayout3.xml" ContentType="application/vnd.openxmlformats-officedocument.presentationml.slideLayout+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23.xml" ContentType="application/vnd.openxmlformats-officedocument.presentationml.slide+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8.xml" ContentType="application/vnd.openxmlformats-officedocument.presentationml.slide+xml"/>
  <Override PartName="/ppt/slideMasters/slideMaster1.xml" ContentType="application/vnd.openxmlformats-officedocument.presentationml.slideMaster+xml"/>
  <Override PartName="/ppt/slides/slide15.xml" ContentType="application/vnd.openxmlformats-officedocument.presentationml.slide+xml"/>
  <Override PartName="/ppt/viewProps.xml" ContentType="application/vnd.openxmlformats-officedocument.presentationml.viewProps+xml"/>
  <Default Extension="bin" ContentType="application/vnd.openxmlformats-officedocument.presentationml.printerSettings"/>
  <Default Extension="png" ContentType="image/png"/>
  <Override PartName="/docProps/core.xml" ContentType="application/vnd.openxmlformats-package.core-properties+xml"/>
  <Override PartName="/ppt/slides/slide9.xml" ContentType="application/vnd.openxmlformats-officedocument.presentationml.slide+xml"/>
  <Default Extension="rels" ContentType="application/vnd.openxmlformats-package.relationships+xml"/>
  <Override PartName="/ppt/slides/slide13.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57" r:id="rId3"/>
    <p:sldId id="258" r:id="rId4"/>
    <p:sldId id="260" r:id="rId5"/>
    <p:sldId id="261" r:id="rId6"/>
    <p:sldId id="259" r:id="rId7"/>
    <p:sldId id="262" r:id="rId8"/>
    <p:sldId id="263" r:id="rId9"/>
    <p:sldId id="264" r:id="rId10"/>
    <p:sldId id="265" r:id="rId11"/>
    <p:sldId id="266" r:id="rId12"/>
    <p:sldId id="267" r:id="rId13"/>
    <p:sldId id="278" r:id="rId14"/>
    <p:sldId id="268" r:id="rId15"/>
    <p:sldId id="269" r:id="rId16"/>
    <p:sldId id="270" r:id="rId17"/>
    <p:sldId id="271" r:id="rId18"/>
    <p:sldId id="272" r:id="rId19"/>
    <p:sldId id="273" r:id="rId20"/>
    <p:sldId id="274" r:id="rId21"/>
    <p:sldId id="275" r:id="rId22"/>
    <p:sldId id="276" r:id="rId23"/>
    <p:sldId id="277"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showGuides="1">
      <p:cViewPr varScale="1">
        <p:scale>
          <a:sx n="84" d="100"/>
          <a:sy n="84" d="100"/>
        </p:scale>
        <p:origin x="-94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printerSettings" Target="printerSettings/printerSettings1.bin"/><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viewProps" Target="viewProps.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theme" Target="theme/theme1.xml"/><Relationship Id="rId26" Type="http://schemas.openxmlformats.org/officeDocument/2006/relationships/presProps" Target="presProps.xml"/><Relationship Id="rId11" Type="http://schemas.openxmlformats.org/officeDocument/2006/relationships/slide" Target="slides/slide10.xml"/><Relationship Id="rId29" Type="http://schemas.openxmlformats.org/officeDocument/2006/relationships/tableStyles" Target="tableStyles.xml"/><Relationship Id="rId6" Type="http://schemas.openxmlformats.org/officeDocument/2006/relationships/slide" Target="slides/slide5.xml"/><Relationship Id="rId16" Type="http://schemas.openxmlformats.org/officeDocument/2006/relationships/slide" Target="slides/slide15.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493364-EFFB-E045-AB6F-ADD7B7703FA4}" type="datetimeFigureOut">
              <a:rPr lang="en-US" smtClean="0"/>
              <a:pPr/>
              <a:t>2/15/13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867B9E-4365-4648-A61A-8909EDF032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493364-EFFB-E045-AB6F-ADD7B7703FA4}" type="datetimeFigureOut">
              <a:rPr lang="en-US" smtClean="0"/>
              <a:pPr/>
              <a:t>2/15/13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867B9E-4365-4648-A61A-8909EDF032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493364-EFFB-E045-AB6F-ADD7B7703FA4}" type="datetimeFigureOut">
              <a:rPr lang="en-US" smtClean="0"/>
              <a:pPr/>
              <a:t>2/15/13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867B9E-4365-4648-A61A-8909EDF032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493364-EFFB-E045-AB6F-ADD7B7703FA4}" type="datetimeFigureOut">
              <a:rPr lang="en-US" smtClean="0"/>
              <a:pPr/>
              <a:t>2/15/13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867B9E-4365-4648-A61A-8909EDF032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493364-EFFB-E045-AB6F-ADD7B7703FA4}" type="datetimeFigureOut">
              <a:rPr lang="en-US" smtClean="0"/>
              <a:pPr/>
              <a:t>2/15/13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867B9E-4365-4648-A61A-8909EDF032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493364-EFFB-E045-AB6F-ADD7B7703FA4}" type="datetimeFigureOut">
              <a:rPr lang="en-US" smtClean="0"/>
              <a:pPr/>
              <a:t>2/15/13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867B9E-4365-4648-A61A-8909EDF032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493364-EFFB-E045-AB6F-ADD7B7703FA4}" type="datetimeFigureOut">
              <a:rPr lang="en-US" smtClean="0"/>
              <a:pPr/>
              <a:t>2/15/13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867B9E-4365-4648-A61A-8909EDF032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493364-EFFB-E045-AB6F-ADD7B7703FA4}" type="datetimeFigureOut">
              <a:rPr lang="en-US" smtClean="0"/>
              <a:pPr/>
              <a:t>2/15/13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867B9E-4365-4648-A61A-8909EDF032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493364-EFFB-E045-AB6F-ADD7B7703FA4}" type="datetimeFigureOut">
              <a:rPr lang="en-US" smtClean="0"/>
              <a:pPr/>
              <a:t>2/15/13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867B9E-4365-4648-A61A-8909EDF032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493364-EFFB-E045-AB6F-ADD7B7703FA4}" type="datetimeFigureOut">
              <a:rPr lang="en-US" smtClean="0"/>
              <a:pPr/>
              <a:t>2/15/13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867B9E-4365-4648-A61A-8909EDF032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493364-EFFB-E045-AB6F-ADD7B7703FA4}" type="datetimeFigureOut">
              <a:rPr lang="en-US" smtClean="0"/>
              <a:pPr/>
              <a:t>2/15/13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867B9E-4365-4648-A61A-8909EDF032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493364-EFFB-E045-AB6F-ADD7B7703FA4}" type="datetimeFigureOut">
              <a:rPr lang="en-US" smtClean="0"/>
              <a:pPr/>
              <a:t>2/15/13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867B9E-4365-4648-A61A-8909EDF032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WordArt 4"/>
          <p:cNvSpPr>
            <a:spLocks noChangeArrowheads="1" noChangeShapeType="1" noTextEdit="1"/>
          </p:cNvSpPr>
          <p:nvPr/>
        </p:nvSpPr>
        <p:spPr bwMode="auto">
          <a:xfrm>
            <a:off x="254000" y="228599"/>
            <a:ext cx="8680824" cy="6360459"/>
          </a:xfrm>
          <a:prstGeom prst="rect">
            <a:avLst/>
          </a:prstGeom>
        </p:spPr>
        <p:txBody>
          <a:bodyPr wrap="none" fromWordArt="1">
            <a:prstTxWarp prst="textPlain">
              <a:avLst>
                <a:gd name="adj" fmla="val 50000"/>
              </a:avLst>
            </a:prstTxWarp>
          </a:bodyPr>
          <a:lstStyle/>
          <a:p>
            <a:pPr algn="ctr"/>
            <a:r>
              <a:rPr lang="en-US" sz="3600" kern="10" dirty="0" smtClean="0">
                <a:ln w="9525">
                  <a:noFill/>
                  <a:round/>
                  <a:headEnd/>
                  <a:tailEnd/>
                </a:ln>
                <a:solidFill>
                  <a:srgbClr val="800000"/>
                </a:solidFill>
                <a:effectLst>
                  <a:outerShdw blurRad="63500" dist="46662" dir="2115817" algn="ctr" rotWithShape="0">
                    <a:srgbClr val="B2B2B2">
                      <a:alpha val="79999"/>
                    </a:srgbClr>
                  </a:outerShdw>
                </a:effectLst>
                <a:latin typeface="Times New Roman"/>
                <a:ea typeface="Times New Roman"/>
                <a:cs typeface="Times New Roman"/>
              </a:rPr>
              <a:t>The</a:t>
            </a:r>
          </a:p>
          <a:p>
            <a:pPr algn="ctr"/>
            <a:r>
              <a:rPr lang="en-US" sz="3600" kern="10" dirty="0" smtClean="0">
                <a:ln w="9525">
                  <a:noFill/>
                  <a:round/>
                  <a:headEnd/>
                  <a:tailEnd/>
                </a:ln>
                <a:solidFill>
                  <a:srgbClr val="800000"/>
                </a:solidFill>
                <a:effectLst>
                  <a:outerShdw blurRad="63500" dist="46662" dir="2115817" algn="ctr" rotWithShape="0">
                    <a:srgbClr val="B2B2B2">
                      <a:alpha val="79999"/>
                    </a:srgbClr>
                  </a:outerShdw>
                </a:effectLst>
                <a:latin typeface="Times New Roman"/>
                <a:ea typeface="Times New Roman"/>
                <a:cs typeface="Times New Roman"/>
              </a:rPr>
              <a:t>Struggle</a:t>
            </a:r>
          </a:p>
          <a:p>
            <a:pPr algn="ctr"/>
            <a:r>
              <a:rPr lang="en-US" sz="3600" kern="10" dirty="0" smtClean="0">
                <a:ln w="9525">
                  <a:noFill/>
                  <a:round/>
                  <a:headEnd/>
                  <a:tailEnd/>
                </a:ln>
                <a:solidFill>
                  <a:srgbClr val="800000"/>
                </a:solidFill>
                <a:effectLst>
                  <a:outerShdw blurRad="63500" dist="46662" dir="2115817" algn="ctr" rotWithShape="0">
                    <a:srgbClr val="B2B2B2">
                      <a:alpha val="79999"/>
                    </a:srgbClr>
                  </a:outerShdw>
                </a:effectLst>
                <a:latin typeface="Times New Roman"/>
                <a:ea typeface="Times New Roman"/>
                <a:cs typeface="Times New Roman"/>
              </a:rPr>
              <a:t>Moves</a:t>
            </a:r>
          </a:p>
          <a:p>
            <a:pPr algn="ctr"/>
            <a:r>
              <a:rPr lang="en-US" sz="3600" kern="10" dirty="0" smtClean="0">
                <a:ln w="9525">
                  <a:noFill/>
                  <a:round/>
                  <a:headEnd/>
                  <a:tailEnd/>
                </a:ln>
                <a:solidFill>
                  <a:srgbClr val="800000"/>
                </a:solidFill>
                <a:effectLst>
                  <a:outerShdw blurRad="63500" dist="46662" dir="2115817" algn="ctr" rotWithShape="0">
                    <a:srgbClr val="B2B2B2">
                      <a:alpha val="79999"/>
                    </a:srgbClr>
                  </a:outerShdw>
                </a:effectLst>
                <a:latin typeface="Times New Roman"/>
                <a:ea typeface="Times New Roman"/>
                <a:cs typeface="Times New Roman"/>
              </a:rPr>
              <a:t>North</a:t>
            </a:r>
            <a:endParaRPr lang="en-US" sz="3600" kern="10" dirty="0">
              <a:ln w="9525">
                <a:noFill/>
                <a:round/>
                <a:headEnd/>
                <a:tailEnd/>
              </a:ln>
              <a:solidFill>
                <a:srgbClr val="800000"/>
              </a:solidFill>
              <a:effectLst>
                <a:outerShdw blurRad="63500" dist="46662" dir="2115817" algn="ctr" rotWithShape="0">
                  <a:srgbClr val="B2B2B2">
                    <a:alpha val="79999"/>
                  </a:srgbClr>
                </a:outerShdw>
              </a:effectLst>
              <a:latin typeface="Times New Roman"/>
              <a:ea typeface="Times New Roman"/>
              <a:cs typeface="Times New Roman"/>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0" y="0"/>
            <a:ext cx="9144000" cy="1200329"/>
          </a:xfrm>
          <a:prstGeom prst="rect">
            <a:avLst/>
          </a:prstGeom>
          <a:noFill/>
        </p:spPr>
        <p:txBody>
          <a:bodyPr wrap="square" rtlCol="0">
            <a:spAutoFit/>
          </a:bodyPr>
          <a:lstStyle/>
          <a:p>
            <a:pPr algn="ctr"/>
            <a:r>
              <a:rPr lang="en-US" sz="3600" dirty="0" smtClean="0"/>
              <a:t>To that end, King and the SCLC led a movement in Chicago in 1966.  </a:t>
            </a:r>
            <a:endParaRPr lang="en-US" sz="3600" dirty="0"/>
          </a:p>
        </p:txBody>
      </p:sp>
      <p:pic>
        <p:nvPicPr>
          <p:cNvPr id="6" name="Picture 5"/>
          <p:cNvPicPr>
            <a:picLocks noChangeAspect="1"/>
          </p:cNvPicPr>
          <p:nvPr/>
        </p:nvPicPr>
        <p:blipFill>
          <a:blip r:embed="rId2"/>
          <a:stretch>
            <a:fillRect/>
          </a:stretch>
        </p:blipFill>
        <p:spPr>
          <a:xfrm>
            <a:off x="347382" y="1200329"/>
            <a:ext cx="8449235" cy="555537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6646" y="242048"/>
            <a:ext cx="5099868" cy="6391834"/>
          </a:xfrm>
          <a:prstGeom prst="rect">
            <a:avLst/>
          </a:prstGeom>
        </p:spPr>
      </p:pic>
      <p:sp>
        <p:nvSpPr>
          <p:cNvPr id="5" name="TextBox 4"/>
          <p:cNvSpPr txBox="1"/>
          <p:nvPr/>
        </p:nvSpPr>
        <p:spPr>
          <a:xfrm>
            <a:off x="5513294" y="1166842"/>
            <a:ext cx="3451412" cy="4524316"/>
          </a:xfrm>
          <a:prstGeom prst="rect">
            <a:avLst/>
          </a:prstGeom>
          <a:noFill/>
        </p:spPr>
        <p:txBody>
          <a:bodyPr wrap="square" rtlCol="0">
            <a:spAutoFit/>
          </a:bodyPr>
          <a:lstStyle/>
          <a:p>
            <a:pPr algn="ctr"/>
            <a:r>
              <a:rPr lang="en-US" sz="3600" dirty="0" smtClean="0"/>
              <a:t>Every march carried out by the SCLC was met with violence by white demonstrators, who threw rocks, bottles, etc…</a:t>
            </a:r>
            <a:endParaRPr lang="en-US" sz="36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0" y="1228912"/>
            <a:ext cx="7321175" cy="5490881"/>
          </a:xfrm>
          <a:prstGeom prst="rect">
            <a:avLst/>
          </a:prstGeom>
        </p:spPr>
      </p:pic>
      <p:sp>
        <p:nvSpPr>
          <p:cNvPr id="5" name="TextBox 4"/>
          <p:cNvSpPr txBox="1"/>
          <p:nvPr/>
        </p:nvSpPr>
        <p:spPr>
          <a:xfrm>
            <a:off x="0" y="0"/>
            <a:ext cx="9144000" cy="1200329"/>
          </a:xfrm>
          <a:prstGeom prst="rect">
            <a:avLst/>
          </a:prstGeom>
          <a:noFill/>
        </p:spPr>
        <p:txBody>
          <a:bodyPr wrap="square" rtlCol="0">
            <a:spAutoFit/>
          </a:bodyPr>
          <a:lstStyle/>
          <a:p>
            <a:pPr algn="ctr"/>
            <a:r>
              <a:rPr lang="en-US" sz="3600" dirty="0" smtClean="0"/>
              <a:t>The non-violent push for change in Chicago was not successful.</a:t>
            </a:r>
            <a:endParaRPr lang="en-US" sz="36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6" name="Text Box 4"/>
          <p:cNvSpPr txBox="1">
            <a:spLocks noChangeArrowheads="1"/>
          </p:cNvSpPr>
          <p:nvPr/>
        </p:nvSpPr>
        <p:spPr bwMode="auto">
          <a:xfrm>
            <a:off x="0" y="914400"/>
            <a:ext cx="4876800" cy="5643563"/>
          </a:xfrm>
          <a:prstGeom prst="rect">
            <a:avLst/>
          </a:prstGeom>
          <a:noFill/>
          <a:ln w="9525">
            <a:noFill/>
            <a:miter lim="800000"/>
            <a:headEnd/>
            <a:tailEnd/>
          </a:ln>
        </p:spPr>
        <p:txBody>
          <a:bodyPr wrap="square">
            <a:prstTxWarp prst="textNoShape">
              <a:avLst/>
            </a:prstTxWarp>
            <a:spAutoFit/>
          </a:bodyPr>
          <a:lstStyle/>
          <a:p>
            <a:r>
              <a:rPr lang="en-US" sz="2800" dirty="0"/>
              <a:t>-  The Nation Of Islam </a:t>
            </a:r>
            <a:r>
              <a:rPr lang="en-US" sz="2800" dirty="0" smtClean="0"/>
              <a:t/>
            </a:r>
            <a:br>
              <a:rPr lang="en-US" sz="2800" dirty="0" smtClean="0"/>
            </a:br>
            <a:r>
              <a:rPr lang="en-US" sz="2800" dirty="0" smtClean="0"/>
              <a:t>was </a:t>
            </a:r>
            <a:r>
              <a:rPr lang="en-US" sz="2800" dirty="0"/>
              <a:t>an activist </a:t>
            </a:r>
            <a:br>
              <a:rPr lang="en-US" sz="2800" dirty="0"/>
            </a:br>
            <a:r>
              <a:rPr lang="en-US" sz="2800" dirty="0"/>
              <a:t>group that believed that </a:t>
            </a:r>
            <a:br>
              <a:rPr lang="en-US" sz="2800" dirty="0"/>
            </a:br>
            <a:r>
              <a:rPr lang="en-US" sz="2800" dirty="0"/>
              <a:t>most African slaves </a:t>
            </a:r>
            <a:br>
              <a:rPr lang="en-US" sz="2800" dirty="0"/>
            </a:br>
            <a:r>
              <a:rPr lang="en-US" sz="2800" dirty="0"/>
              <a:t>were originally Muslim.</a:t>
            </a:r>
          </a:p>
          <a:p>
            <a:r>
              <a:rPr lang="en-US" sz="2800" dirty="0"/>
              <a:t>-  They urged African </a:t>
            </a:r>
            <a:br>
              <a:rPr lang="en-US" sz="2800" dirty="0"/>
            </a:br>
            <a:r>
              <a:rPr lang="en-US" sz="2800" dirty="0"/>
              <a:t>Americans to reconvert </a:t>
            </a:r>
            <a:br>
              <a:rPr lang="en-US" sz="2800" dirty="0"/>
            </a:br>
            <a:r>
              <a:rPr lang="en-US" sz="2800" dirty="0"/>
              <a:t>to Islam in an effort to </a:t>
            </a:r>
            <a:br>
              <a:rPr lang="en-US" sz="2800" dirty="0"/>
            </a:br>
            <a:r>
              <a:rPr lang="en-US" sz="2800" dirty="0"/>
              <a:t>restore the heritage that was stolen from them.</a:t>
            </a:r>
          </a:p>
          <a:p>
            <a:r>
              <a:rPr lang="en-US" sz="2800" dirty="0"/>
              <a:t>-  They wanted to create a second Black nation within the United States.</a:t>
            </a:r>
          </a:p>
        </p:txBody>
      </p:sp>
      <p:sp>
        <p:nvSpPr>
          <p:cNvPr id="94211" name="WordArt 5"/>
          <p:cNvSpPr>
            <a:spLocks noChangeArrowheads="1" noChangeShapeType="1" noTextEdit="1"/>
          </p:cNvSpPr>
          <p:nvPr/>
        </p:nvSpPr>
        <p:spPr bwMode="auto">
          <a:xfrm>
            <a:off x="457200" y="152400"/>
            <a:ext cx="8229600" cy="6096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800000"/>
                </a:solidFill>
                <a:effectLst>
                  <a:outerShdw blurRad="63500" dist="46662" dir="2115817" algn="ctr" rotWithShape="0">
                    <a:srgbClr val="B2B2B2">
                      <a:alpha val="79999"/>
                    </a:srgbClr>
                  </a:outerShdw>
                </a:effectLst>
                <a:latin typeface="Times New Roman"/>
                <a:ea typeface="Times New Roman"/>
                <a:cs typeface="Times New Roman"/>
              </a:rPr>
              <a:t>Nation of Islam</a:t>
            </a:r>
          </a:p>
        </p:txBody>
      </p:sp>
      <p:pic>
        <p:nvPicPr>
          <p:cNvPr id="94212" name="Picture 4" descr="uewb_07_img0509.jpg"/>
          <p:cNvPicPr>
            <a:picLocks noChangeAspect="1"/>
          </p:cNvPicPr>
          <p:nvPr/>
        </p:nvPicPr>
        <p:blipFill>
          <a:blip r:embed="rId2"/>
          <a:srcRect/>
          <a:stretch>
            <a:fillRect/>
          </a:stretch>
        </p:blipFill>
        <p:spPr bwMode="auto">
          <a:xfrm>
            <a:off x="4876800" y="990600"/>
            <a:ext cx="3962400" cy="4848225"/>
          </a:xfrm>
          <a:prstGeom prst="rect">
            <a:avLst/>
          </a:prstGeom>
          <a:noFill/>
          <a:ln w="9525">
            <a:noFill/>
            <a:miter lim="800000"/>
            <a:headEnd/>
            <a:tailEnd/>
          </a:ln>
        </p:spPr>
      </p:pic>
      <p:sp>
        <p:nvSpPr>
          <p:cNvPr id="94213" name="TextBox 5"/>
          <p:cNvSpPr txBox="1">
            <a:spLocks noChangeArrowheads="1"/>
          </p:cNvSpPr>
          <p:nvPr/>
        </p:nvSpPr>
        <p:spPr bwMode="auto">
          <a:xfrm>
            <a:off x="4572000" y="6019800"/>
            <a:ext cx="4572000" cy="646113"/>
          </a:xfrm>
          <a:prstGeom prst="rect">
            <a:avLst/>
          </a:prstGeom>
          <a:noFill/>
          <a:ln w="9525">
            <a:noFill/>
            <a:miter lim="800000"/>
            <a:headEnd/>
            <a:tailEnd/>
          </a:ln>
        </p:spPr>
        <p:txBody>
          <a:bodyPr>
            <a:prstTxWarp prst="textNoShape">
              <a:avLst/>
            </a:prstTxWarp>
            <a:spAutoFit/>
          </a:bodyPr>
          <a:lstStyle/>
          <a:p>
            <a:pPr algn="ctr"/>
            <a:r>
              <a:rPr lang="en-US" sz="3600"/>
              <a:t>Elijah Muhammad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0356">
                                            <p:txEl>
                                              <p:pRg st="0" end="0"/>
                                            </p:txEl>
                                          </p:spTgt>
                                        </p:tgtEl>
                                        <p:attrNameLst>
                                          <p:attrName>style.visibility</p:attrName>
                                        </p:attrNameLst>
                                      </p:cBhvr>
                                      <p:to>
                                        <p:strVal val="visible"/>
                                      </p:to>
                                    </p:set>
                                    <p:anim calcmode="lin" valueType="num">
                                      <p:cBhvr additive="base">
                                        <p:cTn id="7" dur="500" fill="hold"/>
                                        <p:tgtEl>
                                          <p:spTgt spid="10035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03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0356">
                                            <p:txEl>
                                              <p:pRg st="1" end="1"/>
                                            </p:txEl>
                                          </p:spTgt>
                                        </p:tgtEl>
                                        <p:attrNameLst>
                                          <p:attrName>style.visibility</p:attrName>
                                        </p:attrNameLst>
                                      </p:cBhvr>
                                      <p:to>
                                        <p:strVal val="visible"/>
                                      </p:to>
                                    </p:set>
                                    <p:anim calcmode="lin" valueType="num">
                                      <p:cBhvr additive="base">
                                        <p:cTn id="13" dur="500" fill="hold"/>
                                        <p:tgtEl>
                                          <p:spTgt spid="10035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035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0356">
                                            <p:txEl>
                                              <p:pRg st="2" end="2"/>
                                            </p:txEl>
                                          </p:spTgt>
                                        </p:tgtEl>
                                        <p:attrNameLst>
                                          <p:attrName>style.visibility</p:attrName>
                                        </p:attrNameLst>
                                      </p:cBhvr>
                                      <p:to>
                                        <p:strVal val="visible"/>
                                      </p:to>
                                    </p:set>
                                    <p:anim calcmode="lin" valueType="num">
                                      <p:cBhvr additive="base">
                                        <p:cTn id="19" dur="500" fill="hold"/>
                                        <p:tgtEl>
                                          <p:spTgt spid="10035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035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3646" y="205067"/>
            <a:ext cx="4228353" cy="6395384"/>
          </a:xfrm>
          <a:prstGeom prst="rect">
            <a:avLst/>
          </a:prstGeom>
        </p:spPr>
      </p:pic>
      <p:sp>
        <p:nvSpPr>
          <p:cNvPr id="5" name="TextBox 4"/>
          <p:cNvSpPr txBox="1"/>
          <p:nvPr/>
        </p:nvSpPr>
        <p:spPr>
          <a:xfrm>
            <a:off x="4796118" y="1166842"/>
            <a:ext cx="4049058" cy="4524316"/>
          </a:xfrm>
          <a:prstGeom prst="rect">
            <a:avLst/>
          </a:prstGeom>
          <a:noFill/>
        </p:spPr>
        <p:txBody>
          <a:bodyPr wrap="square" rtlCol="0">
            <a:spAutoFit/>
          </a:bodyPr>
          <a:lstStyle/>
          <a:p>
            <a:pPr algn="ctr"/>
            <a:r>
              <a:rPr lang="en-US" sz="3600" dirty="0" smtClean="0"/>
              <a:t>Initially, Malcolm X agreed with the Nation of Islam, arguing that the best way to end inequality in the North was through “Black Nationalism”</a:t>
            </a:r>
            <a:endParaRPr lang="en-US" sz="36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flipH="1">
            <a:off x="4572000" y="239058"/>
            <a:ext cx="4377765" cy="6386279"/>
          </a:xfrm>
          <a:prstGeom prst="rect">
            <a:avLst/>
          </a:prstGeom>
        </p:spPr>
      </p:pic>
      <p:sp>
        <p:nvSpPr>
          <p:cNvPr id="5" name="TextBox 4"/>
          <p:cNvSpPr txBox="1"/>
          <p:nvPr/>
        </p:nvSpPr>
        <p:spPr>
          <a:xfrm>
            <a:off x="0" y="2151727"/>
            <a:ext cx="4572000" cy="2554545"/>
          </a:xfrm>
          <a:prstGeom prst="rect">
            <a:avLst/>
          </a:prstGeom>
          <a:noFill/>
        </p:spPr>
        <p:txBody>
          <a:bodyPr wrap="square" rtlCol="0">
            <a:spAutoFit/>
          </a:bodyPr>
          <a:lstStyle/>
          <a:p>
            <a:pPr algn="ctr"/>
            <a:r>
              <a:rPr lang="en-US" sz="4000" dirty="0" smtClean="0"/>
              <a:t>The concept of black nationalism was first proposed by Marcus Garvey in 1923.</a:t>
            </a:r>
            <a:endParaRPr lang="en-US" sz="4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0"/>
            <a:ext cx="3048000" cy="6001642"/>
          </a:xfrm>
          <a:prstGeom prst="rect">
            <a:avLst/>
          </a:prstGeom>
          <a:noFill/>
        </p:spPr>
        <p:txBody>
          <a:bodyPr wrap="square" rtlCol="0">
            <a:spAutoFit/>
          </a:bodyPr>
          <a:lstStyle/>
          <a:p>
            <a:pPr algn="ctr"/>
            <a:r>
              <a:rPr lang="en-US" sz="3200" dirty="0" smtClean="0"/>
              <a:t>Both Garvey and Malcolm X argued that the best way for African-Americans to live a decent life in America was to</a:t>
            </a:r>
            <a:r>
              <a:rPr lang="en-US" sz="3200" dirty="0" smtClean="0"/>
              <a:t> limit white influence in black communities.</a:t>
            </a:r>
            <a:endParaRPr lang="en-US" sz="3200" dirty="0"/>
          </a:p>
        </p:txBody>
      </p:sp>
      <p:pic>
        <p:nvPicPr>
          <p:cNvPr id="5" name="Picture 4"/>
          <p:cNvPicPr>
            <a:picLocks noChangeAspect="1"/>
          </p:cNvPicPr>
          <p:nvPr/>
        </p:nvPicPr>
        <p:blipFill>
          <a:blip r:embed="rId2"/>
          <a:stretch>
            <a:fillRect/>
          </a:stretch>
        </p:blipFill>
        <p:spPr>
          <a:xfrm>
            <a:off x="3048000" y="224118"/>
            <a:ext cx="6096000" cy="6350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4301939" y="0"/>
            <a:ext cx="4842062" cy="2862322"/>
          </a:xfrm>
          <a:prstGeom prst="rect">
            <a:avLst/>
          </a:prstGeom>
          <a:noFill/>
        </p:spPr>
        <p:txBody>
          <a:bodyPr wrap="square" rtlCol="0">
            <a:spAutoFit/>
          </a:bodyPr>
          <a:lstStyle/>
          <a:p>
            <a:pPr algn="ctr"/>
            <a:r>
              <a:rPr lang="en-US" sz="3600" dirty="0" smtClean="0"/>
              <a:t>African-Americans needed to control their own political and economic affairs, free from white intervention.</a:t>
            </a:r>
            <a:endParaRPr lang="en-US" sz="3600" dirty="0"/>
          </a:p>
        </p:txBody>
      </p:sp>
      <p:pic>
        <p:nvPicPr>
          <p:cNvPr id="5" name="Picture 4"/>
          <p:cNvPicPr>
            <a:picLocks noChangeAspect="1"/>
          </p:cNvPicPr>
          <p:nvPr/>
        </p:nvPicPr>
        <p:blipFill>
          <a:blip r:embed="rId2"/>
          <a:stretch>
            <a:fillRect/>
          </a:stretch>
        </p:blipFill>
        <p:spPr>
          <a:xfrm>
            <a:off x="0" y="253999"/>
            <a:ext cx="4301938" cy="6345845"/>
          </a:xfrm>
          <a:prstGeom prst="rect">
            <a:avLst/>
          </a:prstGeom>
        </p:spPr>
      </p:pic>
      <p:sp>
        <p:nvSpPr>
          <p:cNvPr id="6" name="TextBox 5"/>
          <p:cNvSpPr txBox="1"/>
          <p:nvPr/>
        </p:nvSpPr>
        <p:spPr>
          <a:xfrm>
            <a:off x="4301939" y="3183524"/>
            <a:ext cx="4842062" cy="3416320"/>
          </a:xfrm>
          <a:prstGeom prst="rect">
            <a:avLst/>
          </a:prstGeom>
          <a:noFill/>
        </p:spPr>
        <p:txBody>
          <a:bodyPr wrap="square" rtlCol="0">
            <a:spAutoFit/>
          </a:bodyPr>
          <a:lstStyle/>
          <a:p>
            <a:pPr algn="ctr"/>
            <a:r>
              <a:rPr lang="en-US" sz="3600" dirty="0" smtClean="0"/>
              <a:t>This would allow African-Americans to more easily meet their own needs, to support improvements in their communities.</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12680"/>
            <a:ext cx="4572000" cy="2400657"/>
          </a:xfrm>
          <a:prstGeom prst="rect">
            <a:avLst/>
          </a:prstGeom>
          <a:noFill/>
        </p:spPr>
        <p:txBody>
          <a:bodyPr wrap="square" rtlCol="0">
            <a:spAutoFit/>
          </a:bodyPr>
          <a:lstStyle/>
          <a:p>
            <a:pPr algn="ctr"/>
            <a:r>
              <a:rPr lang="en-US" sz="3000" dirty="0" smtClean="0"/>
              <a:t>Furthermore, he argued, the movement for civil equality should</a:t>
            </a:r>
            <a:r>
              <a:rPr lang="en-US" sz="3000" dirty="0" smtClean="0"/>
              <a:t> severely  limit participation </a:t>
            </a:r>
            <a:r>
              <a:rPr lang="en-US" sz="3000" dirty="0" smtClean="0"/>
              <a:t>by white people.</a:t>
            </a:r>
            <a:endParaRPr lang="en-US" sz="3000" dirty="0"/>
          </a:p>
        </p:txBody>
      </p:sp>
      <p:sp>
        <p:nvSpPr>
          <p:cNvPr id="5" name="TextBox 4"/>
          <p:cNvSpPr txBox="1"/>
          <p:nvPr/>
        </p:nvSpPr>
        <p:spPr>
          <a:xfrm>
            <a:off x="0" y="2610683"/>
            <a:ext cx="4572000" cy="4247317"/>
          </a:xfrm>
          <a:prstGeom prst="rect">
            <a:avLst/>
          </a:prstGeom>
          <a:noFill/>
        </p:spPr>
        <p:txBody>
          <a:bodyPr wrap="square" rtlCol="0">
            <a:spAutoFit/>
          </a:bodyPr>
          <a:lstStyle/>
          <a:p>
            <a:pPr algn="ctr"/>
            <a:r>
              <a:rPr lang="en-US" sz="3000" dirty="0" smtClean="0"/>
              <a:t>He believed that white leaders would use the movement for their own ends; that they would promise things to the African-American community just to get elected, but then would not follow through.</a:t>
            </a:r>
            <a:endParaRPr lang="en-US" sz="3000" dirty="0"/>
          </a:p>
        </p:txBody>
      </p:sp>
      <p:pic>
        <p:nvPicPr>
          <p:cNvPr id="6" name="Picture 5"/>
          <p:cNvPicPr>
            <a:picLocks noChangeAspect="1"/>
          </p:cNvPicPr>
          <p:nvPr/>
        </p:nvPicPr>
        <p:blipFill>
          <a:blip r:embed="rId2"/>
          <a:stretch>
            <a:fillRect/>
          </a:stretch>
        </p:blipFill>
        <p:spPr>
          <a:xfrm>
            <a:off x="4572000" y="448235"/>
            <a:ext cx="4572000" cy="59167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009358" y="319302"/>
            <a:ext cx="4134642" cy="6186310"/>
          </a:xfrm>
          <a:prstGeom prst="rect">
            <a:avLst/>
          </a:prstGeom>
          <a:noFill/>
        </p:spPr>
        <p:txBody>
          <a:bodyPr wrap="square" rtlCol="0">
            <a:spAutoFit/>
          </a:bodyPr>
          <a:lstStyle/>
          <a:p>
            <a:pPr algn="ctr"/>
            <a:r>
              <a:rPr lang="en-US" sz="3600" dirty="0" smtClean="0"/>
              <a:t>Malcolm X eventually moved away from the philosophy of Black Nationalism, and instead began to suggest that African-Americans should use “any means necessary” to get equality. </a:t>
            </a:r>
            <a:endParaRPr lang="en-US" sz="3600" dirty="0"/>
          </a:p>
        </p:txBody>
      </p:sp>
      <p:pic>
        <p:nvPicPr>
          <p:cNvPr id="5" name="Picture 4"/>
          <p:cNvPicPr>
            <a:picLocks noChangeAspect="1"/>
          </p:cNvPicPr>
          <p:nvPr/>
        </p:nvPicPr>
        <p:blipFill>
          <a:blip r:embed="rId2"/>
          <a:stretch>
            <a:fillRect/>
          </a:stretch>
        </p:blipFill>
        <p:spPr>
          <a:xfrm flipH="1">
            <a:off x="210312" y="261175"/>
            <a:ext cx="4799046" cy="6244437"/>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5984" y="139699"/>
            <a:ext cx="4821947" cy="6404535"/>
          </a:xfrm>
          <a:prstGeom prst="rect">
            <a:avLst/>
          </a:prstGeom>
        </p:spPr>
      </p:pic>
      <p:sp>
        <p:nvSpPr>
          <p:cNvPr id="5" name="TextBox 4"/>
          <p:cNvSpPr txBox="1"/>
          <p:nvPr/>
        </p:nvSpPr>
        <p:spPr>
          <a:xfrm>
            <a:off x="5047931" y="0"/>
            <a:ext cx="4096069" cy="6863417"/>
          </a:xfrm>
          <a:prstGeom prst="rect">
            <a:avLst/>
          </a:prstGeom>
          <a:noFill/>
        </p:spPr>
        <p:txBody>
          <a:bodyPr wrap="square" rtlCol="0">
            <a:spAutoFit/>
          </a:bodyPr>
          <a:lstStyle/>
          <a:p>
            <a:pPr algn="ctr"/>
            <a:r>
              <a:rPr lang="en-US" sz="4000" dirty="0" smtClean="0"/>
              <a:t>One of the things that civil rights leaders realized early on, was that, like it or not, the success of the movement to end de jure segregation needed help from white people.  </a:t>
            </a:r>
            <a:endParaRPr lang="en-US" sz="4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115127" cy="6858000"/>
          </a:xfrm>
          <a:prstGeom prst="rect">
            <a:avLst/>
          </a:prstGeom>
        </p:spPr>
      </p:pic>
      <p:sp>
        <p:nvSpPr>
          <p:cNvPr id="5" name="TextBox 4"/>
          <p:cNvSpPr txBox="1"/>
          <p:nvPr/>
        </p:nvSpPr>
        <p:spPr>
          <a:xfrm>
            <a:off x="5115127" y="0"/>
            <a:ext cx="4028873" cy="2862322"/>
          </a:xfrm>
          <a:prstGeom prst="rect">
            <a:avLst/>
          </a:prstGeom>
          <a:noFill/>
        </p:spPr>
        <p:txBody>
          <a:bodyPr wrap="square" rtlCol="0">
            <a:spAutoFit/>
          </a:bodyPr>
          <a:lstStyle/>
          <a:p>
            <a:pPr algn="ctr"/>
            <a:r>
              <a:rPr lang="en-US" sz="3600" dirty="0" smtClean="0"/>
              <a:t>Malcolm X also changed his opinion about the tactics and leadership of Martin King.</a:t>
            </a:r>
            <a:endParaRPr lang="en-US" sz="3600" dirty="0"/>
          </a:p>
        </p:txBody>
      </p:sp>
      <p:sp>
        <p:nvSpPr>
          <p:cNvPr id="6" name="TextBox 5"/>
          <p:cNvSpPr txBox="1"/>
          <p:nvPr/>
        </p:nvSpPr>
        <p:spPr>
          <a:xfrm>
            <a:off x="5115127" y="3429000"/>
            <a:ext cx="4028873" cy="2862322"/>
          </a:xfrm>
          <a:prstGeom prst="rect">
            <a:avLst/>
          </a:prstGeom>
          <a:noFill/>
        </p:spPr>
        <p:txBody>
          <a:bodyPr wrap="square" rtlCol="0">
            <a:spAutoFit/>
          </a:bodyPr>
          <a:lstStyle/>
          <a:p>
            <a:pPr algn="ctr"/>
            <a:r>
              <a:rPr lang="en-US" sz="3600" dirty="0" smtClean="0"/>
              <a:t>He began to see that their two approaches could complement each other.  How?</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5441" y="954106"/>
            <a:ext cx="8669618" cy="5791305"/>
          </a:xfrm>
          <a:prstGeom prst="rect">
            <a:avLst/>
          </a:prstGeom>
        </p:spPr>
      </p:pic>
      <p:sp>
        <p:nvSpPr>
          <p:cNvPr id="5" name="TextBox 4"/>
          <p:cNvSpPr txBox="1"/>
          <p:nvPr/>
        </p:nvSpPr>
        <p:spPr>
          <a:xfrm>
            <a:off x="0" y="0"/>
            <a:ext cx="9144000" cy="954107"/>
          </a:xfrm>
          <a:prstGeom prst="rect">
            <a:avLst/>
          </a:prstGeom>
          <a:noFill/>
        </p:spPr>
        <p:txBody>
          <a:bodyPr wrap="square" rtlCol="0">
            <a:spAutoFit/>
          </a:bodyPr>
          <a:lstStyle/>
          <a:p>
            <a:pPr algn="ctr"/>
            <a:r>
              <a:rPr lang="en-US" sz="2800" dirty="0" smtClean="0"/>
              <a:t>Before he was able to see much change, Malcolm X was shot to death on February 21, 1965.</a:t>
            </a:r>
            <a:endParaRPr lang="en-US" sz="28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4572000" y="297385"/>
            <a:ext cx="4572000" cy="2862322"/>
          </a:xfrm>
          <a:prstGeom prst="rect">
            <a:avLst/>
          </a:prstGeom>
          <a:noFill/>
        </p:spPr>
        <p:txBody>
          <a:bodyPr wrap="square" rtlCol="0">
            <a:spAutoFit/>
          </a:bodyPr>
          <a:lstStyle/>
          <a:p>
            <a:pPr algn="ctr"/>
            <a:r>
              <a:rPr lang="en-US" sz="3600" dirty="0" smtClean="0"/>
              <a:t>Confronting de facto segregation grew increasingly difficult, regardless of the means.</a:t>
            </a:r>
            <a:endParaRPr lang="en-US" sz="3600" dirty="0"/>
          </a:p>
        </p:txBody>
      </p:sp>
      <p:sp>
        <p:nvSpPr>
          <p:cNvPr id="6" name="TextBox 5"/>
          <p:cNvSpPr txBox="1"/>
          <p:nvPr/>
        </p:nvSpPr>
        <p:spPr>
          <a:xfrm>
            <a:off x="4572000" y="3159707"/>
            <a:ext cx="4572000" cy="3416320"/>
          </a:xfrm>
          <a:prstGeom prst="rect">
            <a:avLst/>
          </a:prstGeom>
          <a:noFill/>
        </p:spPr>
        <p:txBody>
          <a:bodyPr wrap="square" rtlCol="0">
            <a:spAutoFit/>
          </a:bodyPr>
          <a:lstStyle/>
          <a:p>
            <a:pPr algn="ctr"/>
            <a:r>
              <a:rPr lang="en-US" sz="3600" dirty="0" smtClean="0"/>
              <a:t>This was in part due to the fact that the struggle wasn’t totally about racism.  It was also about poverty and issues of class.</a:t>
            </a:r>
            <a:endParaRPr lang="en-US" sz="3600" dirty="0"/>
          </a:p>
        </p:txBody>
      </p:sp>
      <p:pic>
        <p:nvPicPr>
          <p:cNvPr id="5" name="Picture 4"/>
          <p:cNvPicPr>
            <a:picLocks noChangeAspect="1"/>
          </p:cNvPicPr>
          <p:nvPr/>
        </p:nvPicPr>
        <p:blipFill>
          <a:blip r:embed="rId2"/>
          <a:stretch>
            <a:fillRect/>
          </a:stretch>
        </p:blipFill>
        <p:spPr>
          <a:xfrm>
            <a:off x="0" y="0"/>
            <a:ext cx="4572000" cy="68397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WordArt 4"/>
          <p:cNvSpPr>
            <a:spLocks noChangeArrowheads="1" noChangeShapeType="1" noTextEdit="1"/>
          </p:cNvSpPr>
          <p:nvPr/>
        </p:nvSpPr>
        <p:spPr bwMode="auto">
          <a:xfrm>
            <a:off x="254000" y="228599"/>
            <a:ext cx="8680824" cy="6360459"/>
          </a:xfrm>
          <a:prstGeom prst="rect">
            <a:avLst/>
          </a:prstGeom>
        </p:spPr>
        <p:txBody>
          <a:bodyPr wrap="none" fromWordArt="1">
            <a:prstTxWarp prst="textPlain">
              <a:avLst>
                <a:gd name="adj" fmla="val 50000"/>
              </a:avLst>
            </a:prstTxWarp>
          </a:bodyPr>
          <a:lstStyle/>
          <a:p>
            <a:pPr algn="ctr"/>
            <a:r>
              <a:rPr lang="en-US" sz="3600" kern="10" dirty="0" smtClean="0">
                <a:ln w="9525">
                  <a:noFill/>
                  <a:round/>
                  <a:headEnd/>
                  <a:tailEnd/>
                </a:ln>
                <a:solidFill>
                  <a:srgbClr val="800000"/>
                </a:solidFill>
                <a:effectLst>
                  <a:outerShdw blurRad="63500" dist="46662" dir="2115817" algn="ctr" rotWithShape="0">
                    <a:srgbClr val="B2B2B2">
                      <a:alpha val="79999"/>
                    </a:srgbClr>
                  </a:outerShdw>
                </a:effectLst>
                <a:latin typeface="Times New Roman"/>
                <a:ea typeface="Times New Roman"/>
                <a:cs typeface="Times New Roman"/>
              </a:rPr>
              <a:t>Fin.</a:t>
            </a:r>
            <a:endParaRPr lang="en-US" sz="3600" kern="10" dirty="0">
              <a:ln w="9525">
                <a:noFill/>
                <a:round/>
                <a:headEnd/>
                <a:tailEnd/>
              </a:ln>
              <a:solidFill>
                <a:srgbClr val="800000"/>
              </a:solidFill>
              <a:effectLst>
                <a:outerShdw blurRad="63500" dist="46662" dir="2115817" algn="ctr" rotWithShape="0">
                  <a:srgbClr val="B2B2B2">
                    <a:alpha val="79999"/>
                  </a:srgbClr>
                </a:outerShdw>
              </a:effectLst>
              <a:latin typeface="Times New Roman"/>
              <a:ea typeface="Times New Roman"/>
              <a:cs typeface="Times New Roman"/>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9988" y="1477328"/>
            <a:ext cx="8804836" cy="5380672"/>
          </a:xfrm>
          <a:prstGeom prst="rect">
            <a:avLst/>
          </a:prstGeom>
        </p:spPr>
      </p:pic>
      <p:sp>
        <p:nvSpPr>
          <p:cNvPr id="5" name="TextBox 4"/>
          <p:cNvSpPr txBox="1"/>
          <p:nvPr/>
        </p:nvSpPr>
        <p:spPr>
          <a:xfrm>
            <a:off x="0" y="0"/>
            <a:ext cx="9144000" cy="1477328"/>
          </a:xfrm>
          <a:prstGeom prst="rect">
            <a:avLst/>
          </a:prstGeom>
          <a:noFill/>
        </p:spPr>
        <p:txBody>
          <a:bodyPr wrap="square" rtlCol="0">
            <a:spAutoFit/>
          </a:bodyPr>
          <a:lstStyle/>
          <a:p>
            <a:pPr algn="ctr"/>
            <a:r>
              <a:rPr lang="en-US" sz="3000" dirty="0" smtClean="0"/>
              <a:t>For anything to have a chance of changing, the nine white justices of the U.S. Supreme Court had to overturn the Plessy decision.</a:t>
            </a:r>
            <a:endParaRPr lang="en-US" sz="3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3999" y="216647"/>
            <a:ext cx="5094941" cy="6510202"/>
          </a:xfrm>
          <a:prstGeom prst="rect">
            <a:avLst/>
          </a:prstGeom>
        </p:spPr>
      </p:pic>
      <p:sp>
        <p:nvSpPr>
          <p:cNvPr id="5" name="TextBox 4"/>
          <p:cNvSpPr txBox="1"/>
          <p:nvPr/>
        </p:nvSpPr>
        <p:spPr>
          <a:xfrm>
            <a:off x="5588000" y="1843950"/>
            <a:ext cx="3361765" cy="3170099"/>
          </a:xfrm>
          <a:prstGeom prst="rect">
            <a:avLst/>
          </a:prstGeom>
          <a:noFill/>
        </p:spPr>
        <p:txBody>
          <a:bodyPr wrap="square" rtlCol="0">
            <a:spAutoFit/>
          </a:bodyPr>
          <a:lstStyle/>
          <a:p>
            <a:pPr algn="ctr"/>
            <a:r>
              <a:rPr lang="en-US" sz="4000" dirty="0" smtClean="0"/>
              <a:t>That decision had to be enforced by a white president.</a:t>
            </a:r>
            <a:endParaRPr lang="en-US" sz="4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9179" y="1210234"/>
            <a:ext cx="7945641" cy="5535034"/>
          </a:xfrm>
          <a:prstGeom prst="rect">
            <a:avLst/>
          </a:prstGeom>
        </p:spPr>
      </p:pic>
      <p:sp>
        <p:nvSpPr>
          <p:cNvPr id="5" name="TextBox 4"/>
          <p:cNvSpPr txBox="1"/>
          <p:nvPr/>
        </p:nvSpPr>
        <p:spPr>
          <a:xfrm>
            <a:off x="0" y="0"/>
            <a:ext cx="9144000" cy="1077218"/>
          </a:xfrm>
          <a:prstGeom prst="rect">
            <a:avLst/>
          </a:prstGeom>
          <a:noFill/>
        </p:spPr>
        <p:txBody>
          <a:bodyPr wrap="square" rtlCol="0">
            <a:spAutoFit/>
          </a:bodyPr>
          <a:lstStyle/>
          <a:p>
            <a:pPr algn="ctr"/>
            <a:r>
              <a:rPr lang="en-US" sz="3200" dirty="0" smtClean="0"/>
              <a:t>Sit ins, marches, protests etc. were held to draw the attention of white voters to the struggle.</a:t>
            </a:r>
            <a:endParaRPr lang="en-US" sz="3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0" y="1703668"/>
            <a:ext cx="7620000" cy="5168900"/>
          </a:xfrm>
          <a:prstGeom prst="rect">
            <a:avLst/>
          </a:prstGeom>
        </p:spPr>
      </p:pic>
      <p:sp>
        <p:nvSpPr>
          <p:cNvPr id="5" name="TextBox 4"/>
          <p:cNvSpPr txBox="1"/>
          <p:nvPr/>
        </p:nvSpPr>
        <p:spPr>
          <a:xfrm>
            <a:off x="0" y="0"/>
            <a:ext cx="9144000" cy="1754327"/>
          </a:xfrm>
          <a:prstGeom prst="rect">
            <a:avLst/>
          </a:prstGeom>
          <a:noFill/>
        </p:spPr>
        <p:txBody>
          <a:bodyPr wrap="square" rtlCol="0">
            <a:spAutoFit/>
          </a:bodyPr>
          <a:lstStyle/>
          <a:p>
            <a:pPr algn="ctr"/>
            <a:r>
              <a:rPr lang="en-US" sz="3600" dirty="0" smtClean="0"/>
              <a:t>When all was said and done, when those voters began to demand change, white politicians listened and secured change.</a:t>
            </a:r>
            <a:endParaRPr lang="en-US" sz="36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1166842"/>
            <a:ext cx="3062941" cy="4524316"/>
          </a:xfrm>
          <a:prstGeom prst="rect">
            <a:avLst/>
          </a:prstGeom>
          <a:noFill/>
        </p:spPr>
        <p:txBody>
          <a:bodyPr wrap="square" rtlCol="0">
            <a:spAutoFit/>
          </a:bodyPr>
          <a:lstStyle/>
          <a:p>
            <a:pPr algn="ctr"/>
            <a:r>
              <a:rPr lang="en-US" sz="3600" dirty="0" smtClean="0"/>
              <a:t>As the movement moved North, however, white voters were not necessarily needed for success.</a:t>
            </a:r>
            <a:endParaRPr lang="en-US" sz="3600" dirty="0"/>
          </a:p>
        </p:txBody>
      </p:sp>
      <p:pic>
        <p:nvPicPr>
          <p:cNvPr id="5" name="Picture 4"/>
          <p:cNvPicPr>
            <a:picLocks noChangeAspect="1"/>
          </p:cNvPicPr>
          <p:nvPr/>
        </p:nvPicPr>
        <p:blipFill>
          <a:blip r:embed="rId2"/>
          <a:stretch>
            <a:fillRect/>
          </a:stretch>
        </p:blipFill>
        <p:spPr>
          <a:xfrm>
            <a:off x="3062941" y="0"/>
            <a:ext cx="6081059" cy="685833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4572000" cy="2062103"/>
          </a:xfrm>
          <a:prstGeom prst="rect">
            <a:avLst/>
          </a:prstGeom>
          <a:noFill/>
        </p:spPr>
        <p:txBody>
          <a:bodyPr wrap="square" rtlCol="0">
            <a:spAutoFit/>
          </a:bodyPr>
          <a:lstStyle/>
          <a:p>
            <a:pPr algn="ctr"/>
            <a:r>
              <a:rPr lang="en-US" sz="3200" dirty="0" smtClean="0"/>
              <a:t>Civil rights groups faced a difficult question in the fight against de facto segregation in the North.</a:t>
            </a:r>
            <a:endParaRPr lang="en-US" sz="3200" dirty="0"/>
          </a:p>
        </p:txBody>
      </p:sp>
      <p:sp>
        <p:nvSpPr>
          <p:cNvPr id="5" name="TextBox 4"/>
          <p:cNvSpPr txBox="1"/>
          <p:nvPr/>
        </p:nvSpPr>
        <p:spPr>
          <a:xfrm>
            <a:off x="0" y="2246769"/>
            <a:ext cx="4572000" cy="5509200"/>
          </a:xfrm>
          <a:prstGeom prst="rect">
            <a:avLst/>
          </a:prstGeom>
          <a:noFill/>
        </p:spPr>
        <p:txBody>
          <a:bodyPr wrap="square" rtlCol="0">
            <a:spAutoFit/>
          </a:bodyPr>
          <a:lstStyle/>
          <a:p>
            <a:pPr algn="ctr"/>
            <a:r>
              <a:rPr lang="en-US" sz="3200" dirty="0" smtClean="0"/>
              <a:t>If the goal was to change the way people treated African-Americans, the way they behaved towards them and thought about them, what were the best tactics / methods to achieve that goal?</a:t>
            </a:r>
          </a:p>
          <a:p>
            <a:pPr algn="ctr"/>
            <a:endParaRPr lang="en-US" sz="3200" dirty="0"/>
          </a:p>
          <a:p>
            <a:pPr algn="ctr"/>
            <a:endParaRPr lang="en-US" sz="3200" dirty="0"/>
          </a:p>
        </p:txBody>
      </p:sp>
      <p:pic>
        <p:nvPicPr>
          <p:cNvPr id="6" name="Picture 5"/>
          <p:cNvPicPr>
            <a:picLocks noChangeAspect="1"/>
          </p:cNvPicPr>
          <p:nvPr/>
        </p:nvPicPr>
        <p:blipFill>
          <a:blip r:embed="rId2"/>
          <a:stretch>
            <a:fillRect/>
          </a:stretch>
        </p:blipFill>
        <p:spPr>
          <a:xfrm>
            <a:off x="4572000" y="455706"/>
            <a:ext cx="4593739" cy="59465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0" y="0"/>
            <a:ext cx="4572000" cy="6923314"/>
          </a:xfrm>
          <a:prstGeom prst="rect">
            <a:avLst/>
          </a:prstGeom>
        </p:spPr>
      </p:pic>
      <p:sp>
        <p:nvSpPr>
          <p:cNvPr id="5" name="TextBox 4"/>
          <p:cNvSpPr txBox="1"/>
          <p:nvPr/>
        </p:nvSpPr>
        <p:spPr>
          <a:xfrm>
            <a:off x="0" y="0"/>
            <a:ext cx="4572000" cy="1569660"/>
          </a:xfrm>
          <a:prstGeom prst="rect">
            <a:avLst/>
          </a:prstGeom>
          <a:noFill/>
        </p:spPr>
        <p:txBody>
          <a:bodyPr wrap="square" rtlCol="0">
            <a:spAutoFit/>
          </a:bodyPr>
          <a:lstStyle/>
          <a:p>
            <a:pPr algn="ctr"/>
            <a:r>
              <a:rPr lang="en-US" sz="3200" dirty="0" smtClean="0"/>
              <a:t>King believed that non-violence could get the job done.</a:t>
            </a:r>
            <a:endParaRPr lang="en-US" sz="3200" dirty="0"/>
          </a:p>
        </p:txBody>
      </p:sp>
      <p:sp>
        <p:nvSpPr>
          <p:cNvPr id="6" name="TextBox 5"/>
          <p:cNvSpPr txBox="1"/>
          <p:nvPr/>
        </p:nvSpPr>
        <p:spPr>
          <a:xfrm>
            <a:off x="0" y="1906557"/>
            <a:ext cx="4572000" cy="5016757"/>
          </a:xfrm>
          <a:prstGeom prst="rect">
            <a:avLst/>
          </a:prstGeom>
          <a:noFill/>
        </p:spPr>
        <p:txBody>
          <a:bodyPr wrap="square" rtlCol="0">
            <a:spAutoFit/>
          </a:bodyPr>
          <a:lstStyle/>
          <a:p>
            <a:r>
              <a:rPr lang="en-US" sz="3200" dirty="0" smtClean="0"/>
              <a:t>-  Continue to hold marches and protests, drawing attention to the inequality.</a:t>
            </a:r>
          </a:p>
          <a:p>
            <a:endParaRPr lang="en-US" sz="3200" dirty="0" smtClean="0"/>
          </a:p>
          <a:p>
            <a:r>
              <a:rPr lang="en-US" sz="3200" dirty="0" smtClean="0"/>
              <a:t>-  As more and more people became aware of the situation, they would join the cause and demand change.</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591</TotalTime>
  <Words>650</Words>
  <Application>Microsoft Macintosh PowerPoint</Application>
  <PresentationFormat>On-screen Show (4:3)</PresentationFormat>
  <Paragraphs>38</Paragraphs>
  <Slides>23</Slides>
  <Notes>0</Notes>
  <HiddenSlides>0</HiddenSlides>
  <MMClips>0</MMClips>
  <ScaleCrop>false</ScaleCrop>
  <HeadingPairs>
    <vt:vector size="4" baseType="variant">
      <vt:variant>
        <vt:lpstr>Design Template</vt:lpstr>
      </vt:variant>
      <vt:variant>
        <vt:i4>1</vt:i4>
      </vt:variant>
      <vt:variant>
        <vt:lpstr>Slide Titles</vt:lpstr>
      </vt:variant>
      <vt:variant>
        <vt:i4>23</vt:i4>
      </vt:variant>
    </vt:vector>
  </HeadingPairs>
  <TitlesOfParts>
    <vt:vector size="2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Monarch HS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Justin Abbott</dc:creator>
  <cp:lastModifiedBy>Justin Abbott</cp:lastModifiedBy>
  <cp:revision>9</cp:revision>
  <dcterms:created xsi:type="dcterms:W3CDTF">2013-02-15T15:14:12Z</dcterms:created>
  <dcterms:modified xsi:type="dcterms:W3CDTF">2013-02-15T15:18:26Z</dcterms:modified>
</cp:coreProperties>
</file>