
<file path=[Content_Types].xml><?xml version="1.0" encoding="utf-8"?>
<Types xmlns="http://schemas.openxmlformats.org/package/2006/content-types">
  <Override PartName="/ppt/slides/slide18.xml" ContentType="application/vnd.openxmlformats-officedocument.presentationml.slide+xml"/>
  <Override PartName="/ppt/slides/slide9.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Default Extension="rels" ContentType="application/vnd.openxmlformats-package.relationships+xml"/>
  <Override PartName="/ppt/slides/slide10.xml" ContentType="application/vnd.openxmlformats-officedocument.presentationml.slide+xml"/>
  <Override PartName="/ppt/slideLayouts/slideLayout5.xml" ContentType="application/vnd.openxmlformats-officedocument.presentationml.slideLayout+xml"/>
  <Default Extension="jpeg" ContentType="image/jpeg"/>
  <Override PartName="/ppt/slides/slide1.xml" ContentType="application/vnd.openxmlformats-officedocument.presentationml.slide+xml"/>
  <Override PartName="/ppt/slides/slide26.xml" ContentType="application/vnd.openxmlformats-officedocument.presentationml.slide+xml"/>
  <Override PartName="/ppt/slides/slide34.xml" ContentType="application/vnd.openxmlformats-officedocument.presentationml.slide+xml"/>
  <Override PartName="/docProps/app.xml" ContentType="application/vnd.openxmlformats-officedocument.extended-properties+xml"/>
  <Override PartName="/ppt/slideLayouts/slideLayout1.xml" ContentType="application/vnd.openxmlformats-officedocument.presentationml.slideLayout+xml"/>
  <Override PartName="/ppt/slides/slide22.xml" ContentType="application/vnd.openxmlformats-officedocument.presentationml.slide+xml"/>
  <Override PartName="/ppt/slides/slide30.xml" ContentType="application/vnd.openxmlformats-officedocument.presentationml.slide+xml"/>
  <Default Extension="xml" ContentType="application/xml"/>
  <Override PartName="/ppt/slides/slide19.xml" ContentType="application/vnd.openxmlformats-officedocument.presentationml.slide+xml"/>
  <Override PartName="/ppt/tableStyles.xml" ContentType="application/vnd.openxmlformats-officedocument.presentationml.tableStyles+xml"/>
  <Override PartName="/ppt/slides/slide15.xml" ContentType="application/vnd.openxmlformats-officedocument.presentationml.slide+xml"/>
  <Override PartName="/ppt/slides/slide6.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7.xml" ContentType="application/vnd.openxmlformats-officedocument.presentationml.slide+xml"/>
  <Override PartName="/ppt/slides/slide35.xml" ContentType="application/vnd.openxmlformats-officedocument.presentationml.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slides/slide23.xml" ContentType="application/vnd.openxmlformats-officedocument.presentationml.slide+xml"/>
  <Override PartName="/ppt/slides/slide31.xml" ContentType="application/vnd.openxmlformats-officedocument.presentationml.slide+xml"/>
  <Override PartName="/ppt/slides/slide16.xml" ContentType="application/vnd.openxmlformats-officedocument.presentationml.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s/slide28.xml" ContentType="application/vnd.openxmlformats-officedocument.presentationml.slide+xml"/>
  <Override PartName="/ppt/slides/slide36.xml" ContentType="application/vnd.openxmlformats-officedocument.presentationml.slide+xml"/>
  <Override PartName="/ppt/slideLayouts/slideLayout3.xml" ContentType="application/vnd.openxmlformats-officedocument.presentationml.slideLayout+xml"/>
  <Override PartName="/ppt/slides/slide24.xml" ContentType="application/vnd.openxmlformats-officedocument.presentationml.slide+xml"/>
  <Override PartName="/ppt/slides/slide32.xml" ContentType="application/vnd.openxmlformats-officedocument.presentationml.slide+xml"/>
  <Override PartName="/ppt/slides/slide20.xml" ContentType="application/vnd.openxmlformats-officedocument.presentationml.slide+xml"/>
  <Override PartName="/ppt/slides/slide1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slides/slide37.xml" ContentType="application/vnd.openxmlformats-officedocument.presentationml.slide+xml"/>
  <Override PartName="/ppt/slides/slide29.xml" ContentType="application/vnd.openxmlformats-officedocument.presentationml.slide+xml"/>
  <Override PartName="/ppt/slideLayouts/slideLayout4.xml" ContentType="application/vnd.openxmlformats-officedocument.presentationml.slideLayout+xml"/>
  <Override PartName="/ppt/slides/slide25.xml" ContentType="application/vnd.openxmlformats-officedocument.presentationml.slide+xml"/>
  <Override PartName="/ppt/slides/slide33.xml" ContentType="application/vnd.openxmlformats-officedocument.presentationml.slide+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sldIdLst>
    <p:sldId id="256" r:id="rId2"/>
    <p:sldId id="308" r:id="rId3"/>
    <p:sldId id="309" r:id="rId4"/>
    <p:sldId id="310" r:id="rId5"/>
    <p:sldId id="258" r:id="rId6"/>
    <p:sldId id="261" r:id="rId7"/>
    <p:sldId id="262" r:id="rId8"/>
    <p:sldId id="263" r:id="rId9"/>
    <p:sldId id="264" r:id="rId10"/>
    <p:sldId id="265" r:id="rId11"/>
    <p:sldId id="266" r:id="rId12"/>
    <p:sldId id="267" r:id="rId13"/>
    <p:sldId id="268" r:id="rId14"/>
    <p:sldId id="299" r:id="rId15"/>
    <p:sldId id="282" r:id="rId16"/>
    <p:sldId id="314" r:id="rId17"/>
    <p:sldId id="283" r:id="rId18"/>
    <p:sldId id="284" r:id="rId19"/>
    <p:sldId id="285" r:id="rId20"/>
    <p:sldId id="286" r:id="rId21"/>
    <p:sldId id="289" r:id="rId22"/>
    <p:sldId id="298" r:id="rId23"/>
    <p:sldId id="313" r:id="rId24"/>
    <p:sldId id="300" r:id="rId25"/>
    <p:sldId id="312" r:id="rId26"/>
    <p:sldId id="304" r:id="rId27"/>
    <p:sldId id="305" r:id="rId28"/>
    <p:sldId id="306" r:id="rId29"/>
    <p:sldId id="311" r:id="rId30"/>
    <p:sldId id="290" r:id="rId31"/>
    <p:sldId id="297" r:id="rId32"/>
    <p:sldId id="307" r:id="rId33"/>
    <p:sldId id="293" r:id="rId34"/>
    <p:sldId id="294" r:id="rId35"/>
    <p:sldId id="295" r:id="rId36"/>
    <p:sldId id="296" r:id="rId37"/>
    <p:sldId id="292" r:id="rId3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94660"/>
  </p:normalViewPr>
  <p:slideViewPr>
    <p:cSldViewPr snapToGrid="0" snapToObjects="1" showGuides="1">
      <p:cViewPr varScale="1">
        <p:scale>
          <a:sx n="89" d="100"/>
          <a:sy n="89" d="100"/>
        </p:scale>
        <p:origin x="-800" y="-10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printerSettings" Target="printerSettings/printerSettings1.bin"/><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9E47354-59D6-E642-BD77-2DCF46A89791}" type="datetimeFigureOut">
              <a:rPr lang="en-US" smtClean="0"/>
              <a:pPr/>
              <a:t>9/8/17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6312DF-6A8B-1549-9D05-80C1D423B2B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E47354-59D6-E642-BD77-2DCF46A89791}" type="datetimeFigureOut">
              <a:rPr lang="en-US" smtClean="0"/>
              <a:pPr/>
              <a:t>9/8/17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6312DF-6A8B-1549-9D05-80C1D423B2B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E47354-59D6-E642-BD77-2DCF46A89791}" type="datetimeFigureOut">
              <a:rPr lang="en-US" smtClean="0"/>
              <a:pPr/>
              <a:t>9/8/17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6312DF-6A8B-1549-9D05-80C1D423B2B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E47354-59D6-E642-BD77-2DCF46A89791}" type="datetimeFigureOut">
              <a:rPr lang="en-US" smtClean="0"/>
              <a:pPr/>
              <a:t>9/8/17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6312DF-6A8B-1549-9D05-80C1D423B2B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9E47354-59D6-E642-BD77-2DCF46A89791}" type="datetimeFigureOut">
              <a:rPr lang="en-US" smtClean="0"/>
              <a:pPr/>
              <a:t>9/8/17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6312DF-6A8B-1549-9D05-80C1D423B2B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9E47354-59D6-E642-BD77-2DCF46A89791}" type="datetimeFigureOut">
              <a:rPr lang="en-US" smtClean="0"/>
              <a:pPr/>
              <a:t>9/8/17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6312DF-6A8B-1549-9D05-80C1D423B2B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9E47354-59D6-E642-BD77-2DCF46A89791}" type="datetimeFigureOut">
              <a:rPr lang="en-US" smtClean="0"/>
              <a:pPr/>
              <a:t>9/8/17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6312DF-6A8B-1549-9D05-80C1D423B2B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9E47354-59D6-E642-BD77-2DCF46A89791}" type="datetimeFigureOut">
              <a:rPr lang="en-US" smtClean="0"/>
              <a:pPr/>
              <a:t>9/8/17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6312DF-6A8B-1549-9D05-80C1D423B2B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E47354-59D6-E642-BD77-2DCF46A89791}" type="datetimeFigureOut">
              <a:rPr lang="en-US" smtClean="0"/>
              <a:pPr/>
              <a:t>9/8/17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6312DF-6A8B-1549-9D05-80C1D423B2B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9E47354-59D6-E642-BD77-2DCF46A89791}" type="datetimeFigureOut">
              <a:rPr lang="en-US" smtClean="0"/>
              <a:pPr/>
              <a:t>9/8/17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6312DF-6A8B-1549-9D05-80C1D423B2B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9E47354-59D6-E642-BD77-2DCF46A89791}" type="datetimeFigureOut">
              <a:rPr lang="en-US" smtClean="0"/>
              <a:pPr/>
              <a:t>9/8/17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6312DF-6A8B-1549-9D05-80C1D423B2B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E47354-59D6-E642-BD77-2DCF46A89791}" type="datetimeFigureOut">
              <a:rPr lang="en-US" smtClean="0"/>
              <a:pPr/>
              <a:t>9/8/17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6312DF-6A8B-1549-9D05-80C1D423B2B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ectangle 4"/>
          <p:cNvSpPr/>
          <p:nvPr/>
        </p:nvSpPr>
        <p:spPr>
          <a:xfrm>
            <a:off x="-61385" y="674400"/>
            <a:ext cx="9266780" cy="5509200"/>
          </a:xfrm>
          <a:prstGeom prst="rect">
            <a:avLst/>
          </a:prstGeom>
          <a:noFill/>
        </p:spPr>
        <p:txBody>
          <a:bodyPr wrap="none" lIns="91440" tIns="45720" rIns="91440" bIns="45720">
            <a:spAutoFit/>
          </a:bodyPr>
          <a:lstStyle/>
          <a:p>
            <a:pPr algn="ctr"/>
            <a:r>
              <a:rPr lang="en-US" sz="8800" b="1" cap="none" spc="0" dirty="0" smtClean="0">
                <a:ln w="1905"/>
                <a:solidFill>
                  <a:srgbClr val="FF0000"/>
                </a:solidFill>
                <a:effectLst>
                  <a:innerShdw blurRad="69850" dist="43180" dir="5400000">
                    <a:srgbClr val="000000">
                      <a:alpha val="65000"/>
                    </a:srgbClr>
                  </a:innerShdw>
                </a:effectLst>
              </a:rPr>
              <a:t>Reforming</a:t>
            </a:r>
          </a:p>
          <a:p>
            <a:pPr algn="ctr"/>
            <a:r>
              <a:rPr lang="en-US" sz="8800" b="1" dirty="0" smtClean="0">
                <a:ln w="1905"/>
                <a:solidFill>
                  <a:srgbClr val="FF0000"/>
                </a:solidFill>
                <a:effectLst>
                  <a:innerShdw blurRad="69850" dist="43180" dir="5400000">
                    <a:srgbClr val="000000">
                      <a:alpha val="65000"/>
                    </a:srgbClr>
                  </a:innerShdw>
                </a:effectLst>
              </a:rPr>
              <a:t>America</a:t>
            </a:r>
          </a:p>
          <a:p>
            <a:pPr algn="ctr"/>
            <a:r>
              <a:rPr lang="en-US" sz="8800" b="1" cap="none" spc="0" dirty="0" smtClean="0">
                <a:ln w="1905"/>
                <a:solidFill>
                  <a:srgbClr val="FF0000"/>
                </a:solidFill>
                <a:effectLst>
                  <a:innerShdw blurRad="69850" dist="43180" dir="5400000">
                    <a:srgbClr val="000000">
                      <a:alpha val="65000"/>
                    </a:srgbClr>
                  </a:innerShdw>
                </a:effectLst>
              </a:rPr>
              <a:t>The Progressive Era</a:t>
            </a:r>
          </a:p>
          <a:p>
            <a:pPr algn="ctr"/>
            <a:r>
              <a:rPr lang="en-US" sz="8800" b="1" dirty="0" smtClean="0">
                <a:ln w="1905"/>
                <a:solidFill>
                  <a:srgbClr val="FF0000"/>
                </a:solidFill>
                <a:effectLst>
                  <a:innerShdw blurRad="69850" dist="43180" dir="5400000">
                    <a:srgbClr val="000000">
                      <a:alpha val="65000"/>
                    </a:srgbClr>
                  </a:innerShdw>
                </a:effectLst>
              </a:rPr>
              <a:t>1890’s-1920</a:t>
            </a:r>
            <a:endParaRPr lang="en-US" sz="8800" b="1" cap="none" spc="0" dirty="0">
              <a:ln w="1905"/>
              <a:solidFill>
                <a:srgbClr val="FF0000"/>
              </a:solidFill>
              <a:effectLst>
                <a:innerShdw blurRad="69850" dist="43180" dir="5400000">
                  <a:srgbClr val="000000">
                    <a:alpha val="65000"/>
                  </a:srgbClr>
                </a:innerShdw>
              </a:effectLs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242573"/>
            <a:ext cx="4572000" cy="1569660"/>
          </a:xfrm>
          <a:prstGeom prst="rect">
            <a:avLst/>
          </a:prstGeom>
          <a:noFill/>
        </p:spPr>
        <p:txBody>
          <a:bodyPr wrap="square" rtlCol="0">
            <a:spAutoFit/>
          </a:bodyPr>
          <a:lstStyle/>
          <a:p>
            <a:pPr algn="ctr"/>
            <a:r>
              <a:rPr lang="en-US" sz="3200" dirty="0" smtClean="0"/>
              <a:t>Roosevelt was particularly concerned about the power of Railroad trusts.</a:t>
            </a:r>
            <a:endParaRPr lang="en-US" sz="3200" dirty="0"/>
          </a:p>
        </p:txBody>
      </p:sp>
      <p:sp>
        <p:nvSpPr>
          <p:cNvPr id="5" name="TextBox 4"/>
          <p:cNvSpPr txBox="1"/>
          <p:nvPr/>
        </p:nvSpPr>
        <p:spPr>
          <a:xfrm>
            <a:off x="0" y="2083816"/>
            <a:ext cx="4572000" cy="4524315"/>
          </a:xfrm>
          <a:prstGeom prst="rect">
            <a:avLst/>
          </a:prstGeom>
          <a:noFill/>
        </p:spPr>
        <p:txBody>
          <a:bodyPr wrap="square" rtlCol="0">
            <a:spAutoFit/>
          </a:bodyPr>
          <a:lstStyle/>
          <a:p>
            <a:pPr algn="ctr"/>
            <a:r>
              <a:rPr lang="en-US" sz="3200" dirty="0" smtClean="0"/>
              <a:t>To deal with those “bad” trusts, he convinced Congress to pass a series of laws that attempted to</a:t>
            </a:r>
            <a:r>
              <a:rPr lang="en-US" sz="3200" dirty="0" smtClean="0"/>
              <a:t> limit the </a:t>
            </a:r>
            <a:r>
              <a:rPr lang="en-US" sz="3200" dirty="0" smtClean="0"/>
              <a:t>power of Railroad monopolies and the ties they had to corrupt government officials.</a:t>
            </a:r>
            <a:endParaRPr lang="en-US" sz="3200" dirty="0"/>
          </a:p>
        </p:txBody>
      </p:sp>
      <p:pic>
        <p:nvPicPr>
          <p:cNvPr id="6" name="Picture 5"/>
          <p:cNvPicPr>
            <a:picLocks noChangeAspect="1"/>
          </p:cNvPicPr>
          <p:nvPr/>
        </p:nvPicPr>
        <p:blipFill>
          <a:blip r:embed="rId2"/>
          <a:stretch>
            <a:fillRect/>
          </a:stretch>
        </p:blipFill>
        <p:spPr>
          <a:xfrm>
            <a:off x="4572000" y="179294"/>
            <a:ext cx="4595544" cy="649941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5797175" y="301844"/>
            <a:ext cx="3346825" cy="2477601"/>
          </a:xfrm>
          <a:prstGeom prst="rect">
            <a:avLst/>
          </a:prstGeom>
          <a:noFill/>
        </p:spPr>
        <p:txBody>
          <a:bodyPr wrap="square" rtlCol="0">
            <a:spAutoFit/>
          </a:bodyPr>
          <a:lstStyle/>
          <a:p>
            <a:pPr algn="ctr"/>
            <a:r>
              <a:rPr lang="en-US" sz="3100" dirty="0" smtClean="0"/>
              <a:t>Railroad companies complained that Roosevelt’s actions were unconstitutional.</a:t>
            </a:r>
            <a:endParaRPr lang="en-US" sz="3100" dirty="0"/>
          </a:p>
        </p:txBody>
      </p:sp>
      <p:sp>
        <p:nvSpPr>
          <p:cNvPr id="5" name="TextBox 4"/>
          <p:cNvSpPr txBox="1"/>
          <p:nvPr/>
        </p:nvSpPr>
        <p:spPr>
          <a:xfrm>
            <a:off x="5797175" y="2987558"/>
            <a:ext cx="3346825" cy="3431709"/>
          </a:xfrm>
          <a:prstGeom prst="rect">
            <a:avLst/>
          </a:prstGeom>
          <a:noFill/>
        </p:spPr>
        <p:txBody>
          <a:bodyPr wrap="square" rtlCol="0">
            <a:spAutoFit/>
          </a:bodyPr>
          <a:lstStyle/>
          <a:p>
            <a:pPr algn="ctr"/>
            <a:r>
              <a:rPr lang="en-US" sz="3100" dirty="0" smtClean="0"/>
              <a:t>In what came to be known as the Northern Securities Case, in 1904, the Supreme Court upheld Roosevelt’s efforts.</a:t>
            </a:r>
            <a:endParaRPr lang="en-US" sz="3100" dirty="0"/>
          </a:p>
        </p:txBody>
      </p:sp>
      <p:pic>
        <p:nvPicPr>
          <p:cNvPr id="6" name="Picture 5"/>
          <p:cNvPicPr>
            <a:picLocks noChangeAspect="1"/>
          </p:cNvPicPr>
          <p:nvPr/>
        </p:nvPicPr>
        <p:blipFill>
          <a:blip r:embed="rId2"/>
          <a:stretch>
            <a:fillRect/>
          </a:stretch>
        </p:blipFill>
        <p:spPr>
          <a:xfrm>
            <a:off x="-209177" y="32903"/>
            <a:ext cx="6006352" cy="682509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0"/>
            <a:ext cx="9144000" cy="1077218"/>
          </a:xfrm>
          <a:prstGeom prst="rect">
            <a:avLst/>
          </a:prstGeom>
          <a:noFill/>
        </p:spPr>
        <p:txBody>
          <a:bodyPr wrap="square" rtlCol="0">
            <a:spAutoFit/>
          </a:bodyPr>
          <a:lstStyle/>
          <a:p>
            <a:pPr algn="ctr"/>
            <a:r>
              <a:rPr lang="en-US" sz="3200" dirty="0" smtClean="0"/>
              <a:t>Roosevelt realized consumer protection was necessary after reading Sinclair’s </a:t>
            </a:r>
            <a:r>
              <a:rPr lang="en-US" sz="3200" i="1" dirty="0" smtClean="0"/>
              <a:t>The Jungle</a:t>
            </a:r>
            <a:r>
              <a:rPr lang="en-US" sz="3200" dirty="0" smtClean="0"/>
              <a:t>.</a:t>
            </a:r>
            <a:endParaRPr lang="en-US" sz="3200" dirty="0"/>
          </a:p>
        </p:txBody>
      </p:sp>
      <p:pic>
        <p:nvPicPr>
          <p:cNvPr id="6" name="Picture 5"/>
          <p:cNvPicPr>
            <a:picLocks noChangeAspect="1"/>
          </p:cNvPicPr>
          <p:nvPr/>
        </p:nvPicPr>
        <p:blipFill>
          <a:blip r:embed="rId2"/>
          <a:stretch>
            <a:fillRect/>
          </a:stretch>
        </p:blipFill>
        <p:spPr>
          <a:xfrm>
            <a:off x="133788" y="1086241"/>
            <a:ext cx="8876423" cy="5771759"/>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242573"/>
            <a:ext cx="4572000" cy="2554545"/>
          </a:xfrm>
          <a:prstGeom prst="rect">
            <a:avLst/>
          </a:prstGeom>
          <a:noFill/>
        </p:spPr>
        <p:txBody>
          <a:bodyPr wrap="square" rtlCol="0">
            <a:spAutoFit/>
          </a:bodyPr>
          <a:lstStyle/>
          <a:p>
            <a:pPr algn="ctr"/>
            <a:r>
              <a:rPr lang="en-US" sz="4000" dirty="0" smtClean="0"/>
              <a:t>He demanded a government investigation of Sinclair’s claims.</a:t>
            </a:r>
            <a:endParaRPr lang="en-US" sz="4000" dirty="0"/>
          </a:p>
        </p:txBody>
      </p:sp>
      <p:sp>
        <p:nvSpPr>
          <p:cNvPr id="6" name="TextBox 5"/>
          <p:cNvSpPr txBox="1"/>
          <p:nvPr/>
        </p:nvSpPr>
        <p:spPr>
          <a:xfrm>
            <a:off x="0" y="2797118"/>
            <a:ext cx="4572000" cy="3785652"/>
          </a:xfrm>
          <a:prstGeom prst="rect">
            <a:avLst/>
          </a:prstGeom>
          <a:noFill/>
        </p:spPr>
        <p:txBody>
          <a:bodyPr wrap="square" rtlCol="0">
            <a:spAutoFit/>
          </a:bodyPr>
          <a:lstStyle/>
          <a:p>
            <a:pPr algn="ctr"/>
            <a:r>
              <a:rPr lang="en-US" sz="4000" dirty="0" smtClean="0"/>
              <a:t>When this investigation reported the same conditions, Roosevelt demanded Congress take action.  </a:t>
            </a:r>
            <a:endParaRPr lang="en-US" sz="4000" dirty="0"/>
          </a:p>
        </p:txBody>
      </p:sp>
      <p:pic>
        <p:nvPicPr>
          <p:cNvPr id="7" name="Picture 6"/>
          <p:cNvPicPr>
            <a:picLocks noChangeAspect="1"/>
          </p:cNvPicPr>
          <p:nvPr/>
        </p:nvPicPr>
        <p:blipFill>
          <a:blip r:embed="rId2"/>
          <a:stretch>
            <a:fillRect/>
          </a:stretch>
        </p:blipFill>
        <p:spPr>
          <a:xfrm>
            <a:off x="4572000" y="-175846"/>
            <a:ext cx="4572000" cy="70338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708960" y="558800"/>
            <a:ext cx="8280960" cy="5740400"/>
          </a:xfrm>
          <a:prstGeom prst="rect">
            <a:avLst/>
          </a:prstGeom>
        </p:spPr>
      </p:pic>
      <p:sp>
        <p:nvSpPr>
          <p:cNvPr id="4" name="TextBox 3"/>
          <p:cNvSpPr txBox="1"/>
          <p:nvPr/>
        </p:nvSpPr>
        <p:spPr>
          <a:xfrm>
            <a:off x="4154582" y="38860"/>
            <a:ext cx="4989418" cy="523220"/>
          </a:xfrm>
          <a:prstGeom prst="rect">
            <a:avLst/>
          </a:prstGeom>
          <a:noFill/>
        </p:spPr>
        <p:txBody>
          <a:bodyPr wrap="square" rtlCol="0">
            <a:spAutoFit/>
          </a:bodyPr>
          <a:lstStyle/>
          <a:p>
            <a:r>
              <a:rPr lang="en-US" sz="2800" dirty="0" smtClean="0"/>
              <a:t>Congress passed the:</a:t>
            </a:r>
          </a:p>
        </p:txBody>
      </p:sp>
      <p:sp>
        <p:nvSpPr>
          <p:cNvPr id="6" name="TextBox 5"/>
          <p:cNvSpPr txBox="1"/>
          <p:nvPr/>
        </p:nvSpPr>
        <p:spPr>
          <a:xfrm>
            <a:off x="4154582" y="851925"/>
            <a:ext cx="4989418" cy="5693867"/>
          </a:xfrm>
          <a:prstGeom prst="rect">
            <a:avLst/>
          </a:prstGeom>
          <a:noFill/>
        </p:spPr>
        <p:txBody>
          <a:bodyPr wrap="square" rtlCol="0">
            <a:spAutoFit/>
          </a:bodyPr>
          <a:lstStyle/>
          <a:p>
            <a:r>
              <a:rPr lang="en-US" sz="2800" dirty="0" smtClean="0"/>
              <a:t>-  </a:t>
            </a:r>
            <a:r>
              <a:rPr lang="en-US" sz="2800" b="1" dirty="0" smtClean="0"/>
              <a:t>Meat Inspection Act (1906)</a:t>
            </a:r>
          </a:p>
          <a:p>
            <a:r>
              <a:rPr lang="en-US" sz="2800" dirty="0" smtClean="0"/>
              <a:t>Set up minimum health and safety standards and established govt. regulated inspections</a:t>
            </a:r>
          </a:p>
          <a:p>
            <a:endParaRPr lang="en-US" sz="2800" dirty="0" smtClean="0"/>
          </a:p>
          <a:p>
            <a:r>
              <a:rPr lang="en-US" sz="2800" dirty="0" smtClean="0"/>
              <a:t>-  </a:t>
            </a:r>
            <a:r>
              <a:rPr lang="en-US" sz="2800" b="1" dirty="0" smtClean="0"/>
              <a:t>Pure Food and Drug Act (1906)</a:t>
            </a:r>
          </a:p>
          <a:p>
            <a:r>
              <a:rPr lang="en-US" sz="2800" dirty="0" smtClean="0"/>
              <a:t>Set up mandatory labeling laws and prohibited the sale of harmful products.</a:t>
            </a:r>
          </a:p>
          <a:p>
            <a:endParaRPr lang="en-US" sz="2800" dirty="0" smtClean="0"/>
          </a:p>
          <a:p>
            <a:r>
              <a:rPr lang="en-US" sz="2800" dirty="0" smtClean="0"/>
              <a:t>-  Created the Food and Drug Administration (FDA) to enforce the law.</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50000" decel="5000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accel="50000" decel="50000"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accel="50000" decel="5000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 calcmode="lin" valueType="num">
                                      <p:cBhvr additive="base">
                                        <p:cTn id="19" dur="500" fill="hold"/>
                                        <p:tgtEl>
                                          <p:spTgt spid="6">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accel="50000" decel="50000" fill="hold" grpId="0" nodeType="click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anim calcmode="lin" valueType="num">
                                      <p:cBhvr additive="base">
                                        <p:cTn id="25" dur="500" fill="hold"/>
                                        <p:tgtEl>
                                          <p:spTgt spid="6">
                                            <p:txEl>
                                              <p:pRg st="4" end="4"/>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accel="50000" decel="50000" fill="hold" grpId="0"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anim calcmode="lin" valueType="num">
                                      <p:cBhvr additive="base">
                                        <p:cTn id="31" dur="500" fill="hold"/>
                                        <p:tgtEl>
                                          <p:spTgt spid="6">
                                            <p:txEl>
                                              <p:pRg st="6" end="6"/>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6">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4813300" cy="6858000"/>
          </a:xfrm>
          <a:prstGeom prst="rect">
            <a:avLst/>
          </a:prstGeom>
        </p:spPr>
      </p:pic>
      <p:sp>
        <p:nvSpPr>
          <p:cNvPr id="4" name="TextBox 3"/>
          <p:cNvSpPr txBox="1"/>
          <p:nvPr/>
        </p:nvSpPr>
        <p:spPr>
          <a:xfrm>
            <a:off x="4813300" y="335846"/>
            <a:ext cx="4330700" cy="6186308"/>
          </a:xfrm>
          <a:prstGeom prst="rect">
            <a:avLst/>
          </a:prstGeom>
          <a:noFill/>
        </p:spPr>
        <p:txBody>
          <a:bodyPr wrap="square" rtlCol="0">
            <a:spAutoFit/>
          </a:bodyPr>
          <a:lstStyle/>
          <a:p>
            <a:pPr algn="ctr"/>
            <a:r>
              <a:rPr lang="en-US" sz="4400" dirty="0" smtClean="0"/>
              <a:t>Efforts at reform increased even more under the leadership of President Woodrow </a:t>
            </a:r>
            <a:r>
              <a:rPr lang="en-US" sz="4400" dirty="0" smtClean="0"/>
              <a:t>Wilson who served as president from 1913-1921.</a:t>
            </a:r>
            <a:endParaRPr lang="en-US" sz="44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0" y="612844"/>
            <a:ext cx="3977014" cy="5632311"/>
          </a:xfrm>
          <a:prstGeom prst="rect">
            <a:avLst/>
          </a:prstGeom>
          <a:noFill/>
        </p:spPr>
        <p:txBody>
          <a:bodyPr wrap="square" rtlCol="0">
            <a:spAutoFit/>
          </a:bodyPr>
          <a:lstStyle/>
          <a:p>
            <a:pPr algn="ctr"/>
            <a:r>
              <a:rPr lang="en-US" sz="4000" dirty="0" smtClean="0"/>
              <a:t>Wilson’s reform programs came to known as the “New Freedom.</a:t>
            </a:r>
            <a:r>
              <a:rPr lang="en-US" sz="4000" dirty="0" smtClean="0"/>
              <a:t>”</a:t>
            </a:r>
          </a:p>
          <a:p>
            <a:pPr algn="ctr"/>
            <a:endParaRPr lang="en-US" sz="4000" dirty="0" smtClean="0"/>
          </a:p>
          <a:p>
            <a:pPr algn="ctr"/>
            <a:r>
              <a:rPr lang="en-US" sz="4000" dirty="0" smtClean="0"/>
              <a:t>Why might he have picked that name?  What might it mean?</a:t>
            </a:r>
            <a:endParaRPr lang="en-US" sz="4000" dirty="0"/>
          </a:p>
        </p:txBody>
      </p:sp>
      <p:pic>
        <p:nvPicPr>
          <p:cNvPr id="4" name="Picture 3"/>
          <p:cNvPicPr>
            <a:picLocks noChangeAspect="1"/>
          </p:cNvPicPr>
          <p:nvPr/>
        </p:nvPicPr>
        <p:blipFill>
          <a:blip r:embed="rId2"/>
          <a:stretch>
            <a:fillRect/>
          </a:stretch>
        </p:blipFill>
        <p:spPr>
          <a:xfrm>
            <a:off x="3977014" y="0"/>
            <a:ext cx="5166986" cy="6858000"/>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9" name="Text Box 3"/>
          <p:cNvSpPr txBox="1">
            <a:spLocks noChangeArrowheads="1"/>
          </p:cNvSpPr>
          <p:nvPr/>
        </p:nvSpPr>
        <p:spPr bwMode="auto">
          <a:xfrm>
            <a:off x="5151750" y="0"/>
            <a:ext cx="3992250" cy="1569660"/>
          </a:xfrm>
          <a:prstGeom prst="rect">
            <a:avLst/>
          </a:prstGeom>
          <a:noFill/>
          <a:ln w="9525">
            <a:noFill/>
            <a:miter lim="800000"/>
            <a:headEnd/>
            <a:tailEnd/>
          </a:ln>
        </p:spPr>
        <p:txBody>
          <a:bodyPr wrap="square">
            <a:prstTxWarp prst="textNoShape">
              <a:avLst/>
            </a:prstTxWarp>
            <a:spAutoFit/>
          </a:bodyPr>
          <a:lstStyle/>
          <a:p>
            <a:pPr algn="ctr">
              <a:spcBef>
                <a:spcPct val="50000"/>
              </a:spcBef>
            </a:pPr>
            <a:r>
              <a:rPr lang="en-US" sz="3200" dirty="0"/>
              <a:t>Wilson pledged to</a:t>
            </a:r>
            <a:r>
              <a:rPr lang="en-US" sz="3200" dirty="0" smtClean="0"/>
              <a:t> do even more to reduce the power of trusts.</a:t>
            </a:r>
            <a:endParaRPr lang="en-US" sz="3200" dirty="0"/>
          </a:p>
        </p:txBody>
      </p:sp>
      <p:pic>
        <p:nvPicPr>
          <p:cNvPr id="7" name="Picture 6"/>
          <p:cNvPicPr>
            <a:picLocks noChangeAspect="1"/>
          </p:cNvPicPr>
          <p:nvPr/>
        </p:nvPicPr>
        <p:blipFill>
          <a:blip r:embed="rId2"/>
          <a:stretch>
            <a:fillRect/>
          </a:stretch>
        </p:blipFill>
        <p:spPr>
          <a:xfrm>
            <a:off x="0" y="0"/>
            <a:ext cx="5151750" cy="6871182"/>
          </a:xfrm>
          <a:prstGeom prst="rect">
            <a:avLst/>
          </a:prstGeom>
        </p:spPr>
      </p:pic>
      <p:sp>
        <p:nvSpPr>
          <p:cNvPr id="8" name="TextBox 7"/>
          <p:cNvSpPr txBox="1"/>
          <p:nvPr/>
        </p:nvSpPr>
        <p:spPr>
          <a:xfrm>
            <a:off x="5151750" y="1848068"/>
            <a:ext cx="3992250" cy="5016757"/>
          </a:xfrm>
          <a:prstGeom prst="rect">
            <a:avLst/>
          </a:prstGeom>
          <a:noFill/>
        </p:spPr>
        <p:txBody>
          <a:bodyPr wrap="square" rtlCol="0">
            <a:spAutoFit/>
          </a:bodyPr>
          <a:lstStyle/>
          <a:p>
            <a:pPr algn="ctr"/>
            <a:r>
              <a:rPr lang="en-US" sz="3200" dirty="0" smtClean="0"/>
              <a:t>For Wilson, all trusts were bad.  Their power over the government and the economy had to be regulated.</a:t>
            </a:r>
          </a:p>
          <a:p>
            <a:pPr algn="ctr"/>
            <a:endParaRPr lang="en-US" sz="3200" dirty="0" smtClean="0"/>
          </a:p>
          <a:p>
            <a:pPr algn="ctr"/>
            <a:r>
              <a:rPr lang="en-US" sz="3200" dirty="0" smtClean="0"/>
              <a:t>He attempted to limit their power in several ways.</a:t>
            </a:r>
            <a:endParaRPr 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50000" decel="5000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accel="50000" decel="50000" fill="hold" grpId="0"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 calcmode="lin" valueType="num">
                                      <p:cBhvr additive="base">
                                        <p:cTn id="13" dur="500" fill="hold"/>
                                        <p:tgtEl>
                                          <p:spTgt spid="8">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8">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0" y="117693"/>
            <a:ext cx="4001994" cy="6740307"/>
          </a:xfrm>
          <a:prstGeom prst="rect">
            <a:avLst/>
          </a:prstGeom>
          <a:noFill/>
        </p:spPr>
        <p:txBody>
          <a:bodyPr wrap="square" rtlCol="0">
            <a:spAutoFit/>
          </a:bodyPr>
          <a:lstStyle/>
          <a:p>
            <a:pPr algn="ctr"/>
            <a:r>
              <a:rPr lang="en-US" sz="4800" dirty="0" smtClean="0"/>
              <a:t>Many saw tariffs as the “mother” of the trusts, and so Wilson worked with Congress to lower tariff rates.</a:t>
            </a:r>
            <a:endParaRPr lang="en-US" sz="4800" dirty="0"/>
          </a:p>
        </p:txBody>
      </p:sp>
      <p:pic>
        <p:nvPicPr>
          <p:cNvPr id="3" name="Picture 2"/>
          <p:cNvPicPr>
            <a:picLocks noChangeAspect="1"/>
          </p:cNvPicPr>
          <p:nvPr/>
        </p:nvPicPr>
        <p:blipFill>
          <a:blip r:embed="rId2"/>
          <a:stretch>
            <a:fillRect/>
          </a:stretch>
        </p:blipFill>
        <p:spPr>
          <a:xfrm>
            <a:off x="4001994" y="145884"/>
            <a:ext cx="5142006" cy="6566231"/>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14941" y="1228397"/>
            <a:ext cx="3669031" cy="4401205"/>
          </a:xfrm>
          <a:prstGeom prst="rect">
            <a:avLst/>
          </a:prstGeom>
          <a:noFill/>
        </p:spPr>
        <p:txBody>
          <a:bodyPr wrap="square" rtlCol="0">
            <a:spAutoFit/>
          </a:bodyPr>
          <a:lstStyle/>
          <a:p>
            <a:pPr algn="ctr"/>
            <a:r>
              <a:rPr lang="en-US" sz="4000" dirty="0" smtClean="0"/>
              <a:t>Congress passed the Underwood Tariff in 1913, which was the first reduction in tariff rates in 50 years.</a:t>
            </a:r>
            <a:endParaRPr lang="en-US" sz="4000" dirty="0"/>
          </a:p>
        </p:txBody>
      </p:sp>
      <p:pic>
        <p:nvPicPr>
          <p:cNvPr id="4" name="Picture 3"/>
          <p:cNvPicPr>
            <a:picLocks noChangeAspect="1"/>
          </p:cNvPicPr>
          <p:nvPr/>
        </p:nvPicPr>
        <p:blipFill>
          <a:blip r:embed="rId2"/>
          <a:stretch>
            <a:fillRect/>
          </a:stretch>
        </p:blipFill>
        <p:spPr>
          <a:xfrm>
            <a:off x="3669031" y="0"/>
            <a:ext cx="5474969" cy="6858000"/>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0"/>
            <a:ext cx="9144001" cy="523220"/>
          </a:xfrm>
          <a:prstGeom prst="rect">
            <a:avLst/>
          </a:prstGeom>
          <a:noFill/>
        </p:spPr>
        <p:txBody>
          <a:bodyPr wrap="square" rtlCol="0">
            <a:spAutoFit/>
          </a:bodyPr>
          <a:lstStyle/>
          <a:p>
            <a:pPr algn="ctr"/>
            <a:r>
              <a:rPr lang="en-US" sz="2800" dirty="0" smtClean="0"/>
              <a:t>Progressive reform began as a local, grassroots movement.</a:t>
            </a:r>
            <a:endParaRPr lang="en-US" sz="2800" dirty="0"/>
          </a:p>
        </p:txBody>
      </p:sp>
      <p:sp>
        <p:nvSpPr>
          <p:cNvPr id="5" name="TextBox 4"/>
          <p:cNvSpPr txBox="1"/>
          <p:nvPr/>
        </p:nvSpPr>
        <p:spPr>
          <a:xfrm>
            <a:off x="5936032" y="856358"/>
            <a:ext cx="3207969" cy="6001642"/>
          </a:xfrm>
          <a:prstGeom prst="rect">
            <a:avLst/>
          </a:prstGeom>
          <a:noFill/>
        </p:spPr>
        <p:txBody>
          <a:bodyPr wrap="square" rtlCol="0">
            <a:spAutoFit/>
          </a:bodyPr>
          <a:lstStyle/>
          <a:p>
            <a:pPr algn="ctr"/>
            <a:r>
              <a:rPr lang="en-US" sz="3200" dirty="0" smtClean="0"/>
              <a:t>It began in a serious way at the local, city and town level.  </a:t>
            </a:r>
          </a:p>
          <a:p>
            <a:pPr algn="ctr"/>
            <a:endParaRPr lang="en-US" sz="3200" dirty="0" smtClean="0"/>
          </a:p>
          <a:p>
            <a:pPr algn="ctr"/>
            <a:r>
              <a:rPr lang="en-US" sz="3200" dirty="0" smtClean="0"/>
              <a:t>From there it picked up momentum at the state level, and finally found its way onto the national scene.</a:t>
            </a:r>
            <a:endParaRPr lang="en-US" sz="3200" dirty="0"/>
          </a:p>
        </p:txBody>
      </p:sp>
      <p:pic>
        <p:nvPicPr>
          <p:cNvPr id="6" name="Picture 5"/>
          <p:cNvPicPr>
            <a:picLocks noChangeAspect="1"/>
          </p:cNvPicPr>
          <p:nvPr/>
        </p:nvPicPr>
        <p:blipFill>
          <a:blip r:embed="rId2"/>
          <a:stretch>
            <a:fillRect/>
          </a:stretch>
        </p:blipFill>
        <p:spPr>
          <a:xfrm>
            <a:off x="-1661940" y="856358"/>
            <a:ext cx="7597971" cy="568115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1" y="313765"/>
            <a:ext cx="3890789" cy="6247864"/>
          </a:xfrm>
          <a:prstGeom prst="rect">
            <a:avLst/>
          </a:prstGeom>
          <a:noFill/>
        </p:spPr>
        <p:txBody>
          <a:bodyPr wrap="square" rtlCol="0">
            <a:spAutoFit/>
          </a:bodyPr>
          <a:lstStyle/>
          <a:p>
            <a:pPr algn="ctr"/>
            <a:r>
              <a:rPr lang="en-US" sz="4000" dirty="0" smtClean="0"/>
              <a:t>To make up for the money the government would lose, the 16</a:t>
            </a:r>
            <a:r>
              <a:rPr lang="en-US" sz="4000" baseline="30000" dirty="0" smtClean="0"/>
              <a:t>th</a:t>
            </a:r>
            <a:r>
              <a:rPr lang="en-US" sz="4000" dirty="0" smtClean="0"/>
              <a:t> amendment was added to the Constitution which called for a federal income tax.</a:t>
            </a:r>
            <a:endParaRPr lang="en-US" sz="4000" dirty="0"/>
          </a:p>
        </p:txBody>
      </p:sp>
      <p:pic>
        <p:nvPicPr>
          <p:cNvPr id="3" name="Picture 2"/>
          <p:cNvPicPr>
            <a:picLocks noChangeAspect="1"/>
          </p:cNvPicPr>
          <p:nvPr/>
        </p:nvPicPr>
        <p:blipFill>
          <a:blip r:embed="rId2"/>
          <a:stretch>
            <a:fillRect/>
          </a:stretch>
        </p:blipFill>
        <p:spPr>
          <a:xfrm>
            <a:off x="3890789" y="89647"/>
            <a:ext cx="5253211" cy="6678706"/>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5304118" y="347719"/>
            <a:ext cx="3839882" cy="3785652"/>
          </a:xfrm>
          <a:prstGeom prst="rect">
            <a:avLst/>
          </a:prstGeom>
          <a:noFill/>
        </p:spPr>
        <p:txBody>
          <a:bodyPr wrap="square" rtlCol="0">
            <a:spAutoFit/>
          </a:bodyPr>
          <a:lstStyle/>
          <a:p>
            <a:pPr algn="ctr"/>
            <a:r>
              <a:rPr lang="en-US" sz="4000" dirty="0" smtClean="0"/>
              <a:t>To deal with the Trusts, Wilson convinced Congress to pass the Clayton Anti-Trust Act.</a:t>
            </a:r>
            <a:endParaRPr lang="en-US" sz="4000" dirty="0"/>
          </a:p>
        </p:txBody>
      </p:sp>
      <p:pic>
        <p:nvPicPr>
          <p:cNvPr id="4" name="Picture 3"/>
          <p:cNvPicPr>
            <a:picLocks noChangeAspect="1"/>
          </p:cNvPicPr>
          <p:nvPr/>
        </p:nvPicPr>
        <p:blipFill>
          <a:blip r:embed="rId2"/>
          <a:stretch>
            <a:fillRect/>
          </a:stretch>
        </p:blipFill>
        <p:spPr>
          <a:xfrm>
            <a:off x="0" y="-1"/>
            <a:ext cx="5304118" cy="6859993"/>
          </a:xfrm>
          <a:prstGeom prst="rect">
            <a:avLst/>
          </a:prstGeom>
        </p:spPr>
      </p:pic>
      <p:sp>
        <p:nvSpPr>
          <p:cNvPr id="5" name="TextBox 4"/>
          <p:cNvSpPr txBox="1"/>
          <p:nvPr/>
        </p:nvSpPr>
        <p:spPr>
          <a:xfrm>
            <a:off x="5304118" y="4133371"/>
            <a:ext cx="3839882" cy="1938992"/>
          </a:xfrm>
          <a:prstGeom prst="rect">
            <a:avLst/>
          </a:prstGeom>
          <a:noFill/>
        </p:spPr>
        <p:txBody>
          <a:bodyPr wrap="square" rtlCol="0">
            <a:spAutoFit/>
          </a:bodyPr>
          <a:lstStyle/>
          <a:p>
            <a:pPr algn="ctr"/>
            <a:r>
              <a:rPr lang="en-US" sz="4000" dirty="0" smtClean="0"/>
              <a:t>Under this law, monopolies were 100% illegal.</a:t>
            </a:r>
            <a:endParaRPr lang="en-US" sz="4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583511" y="994911"/>
            <a:ext cx="5718123" cy="5863089"/>
          </a:xfrm>
          <a:prstGeom prst="rect">
            <a:avLst/>
          </a:prstGeom>
        </p:spPr>
      </p:pic>
      <p:sp>
        <p:nvSpPr>
          <p:cNvPr id="2" name="TextBox 1"/>
          <p:cNvSpPr txBox="1"/>
          <p:nvPr/>
        </p:nvSpPr>
        <p:spPr>
          <a:xfrm>
            <a:off x="0" y="0"/>
            <a:ext cx="4354646" cy="2246769"/>
          </a:xfrm>
          <a:prstGeom prst="rect">
            <a:avLst/>
          </a:prstGeom>
          <a:noFill/>
        </p:spPr>
        <p:txBody>
          <a:bodyPr wrap="square" rtlCol="0">
            <a:spAutoFit/>
          </a:bodyPr>
          <a:lstStyle/>
          <a:p>
            <a:pPr algn="ctr"/>
            <a:r>
              <a:rPr lang="en-US" sz="2800" dirty="0" smtClean="0"/>
              <a:t>To ensure that companies played by these new rules, Congress created the Federal Trade Commission (FTC)</a:t>
            </a:r>
            <a:endParaRPr lang="en-US" sz="2800" dirty="0"/>
          </a:p>
        </p:txBody>
      </p:sp>
      <p:sp>
        <p:nvSpPr>
          <p:cNvPr id="3" name="TextBox 2"/>
          <p:cNvSpPr txBox="1"/>
          <p:nvPr/>
        </p:nvSpPr>
        <p:spPr>
          <a:xfrm>
            <a:off x="-30240" y="2456795"/>
            <a:ext cx="3613751" cy="4401205"/>
          </a:xfrm>
          <a:prstGeom prst="rect">
            <a:avLst/>
          </a:prstGeom>
          <a:noFill/>
        </p:spPr>
        <p:txBody>
          <a:bodyPr wrap="square" rtlCol="0">
            <a:spAutoFit/>
          </a:bodyPr>
          <a:lstStyle/>
          <a:p>
            <a:pPr algn="ctr"/>
            <a:r>
              <a:rPr lang="en-US" sz="2800" dirty="0" smtClean="0"/>
              <a:t>-  Govt. agency in charge of enforcing the Clayton Anti-Trust Act.</a:t>
            </a:r>
          </a:p>
          <a:p>
            <a:pPr algn="ctr"/>
            <a:endParaRPr lang="en-US" sz="2800" dirty="0" smtClean="0"/>
          </a:p>
          <a:p>
            <a:pPr algn="ctr"/>
            <a:r>
              <a:rPr lang="en-US" sz="2800" dirty="0" smtClean="0"/>
              <a:t>-  The FTC investigates accusations of monopoly and files court cases against companies it believes violate anti-trust laws.</a:t>
            </a: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50000" decel="5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accel="50000" decel="5000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0" y="0"/>
            <a:ext cx="9144000" cy="1569660"/>
          </a:xfrm>
          <a:prstGeom prst="rect">
            <a:avLst/>
          </a:prstGeom>
          <a:noFill/>
        </p:spPr>
        <p:txBody>
          <a:bodyPr wrap="square" rtlCol="0">
            <a:spAutoFit/>
          </a:bodyPr>
          <a:lstStyle/>
          <a:p>
            <a:pPr algn="ctr"/>
            <a:r>
              <a:rPr lang="en-US" sz="3200" dirty="0" smtClean="0"/>
              <a:t>Wilson also promised that the government would no longer use its power to put down </a:t>
            </a:r>
            <a:r>
              <a:rPr lang="en-US" sz="3200" dirty="0" smtClean="0"/>
              <a:t>strikes or limit the ability of labor unions to push for change.</a:t>
            </a:r>
            <a:endParaRPr lang="en-US" sz="3200" dirty="0"/>
          </a:p>
        </p:txBody>
      </p:sp>
      <p:pic>
        <p:nvPicPr>
          <p:cNvPr id="3" name="Picture 2"/>
          <p:cNvPicPr>
            <a:picLocks noChangeAspect="1"/>
          </p:cNvPicPr>
          <p:nvPr/>
        </p:nvPicPr>
        <p:blipFill>
          <a:blip r:embed="rId2"/>
          <a:stretch>
            <a:fillRect/>
          </a:stretch>
        </p:blipFill>
        <p:spPr>
          <a:xfrm>
            <a:off x="0" y="1762037"/>
            <a:ext cx="9144000" cy="4800599"/>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317526" y="317483"/>
            <a:ext cx="3507909" cy="369332"/>
          </a:xfrm>
          <a:prstGeom prst="rect">
            <a:avLst/>
          </a:prstGeom>
          <a:noFill/>
        </p:spPr>
        <p:txBody>
          <a:bodyPr wrap="square" rtlCol="0">
            <a:spAutoFit/>
          </a:bodyPr>
          <a:lstStyle/>
          <a:p>
            <a:endParaRPr lang="en-US" dirty="0"/>
          </a:p>
        </p:txBody>
      </p:sp>
      <p:sp>
        <p:nvSpPr>
          <p:cNvPr id="4" name="TextBox 3"/>
          <p:cNvSpPr txBox="1"/>
          <p:nvPr/>
        </p:nvSpPr>
        <p:spPr>
          <a:xfrm>
            <a:off x="0" y="0"/>
            <a:ext cx="3795195" cy="6863417"/>
          </a:xfrm>
          <a:prstGeom prst="rect">
            <a:avLst/>
          </a:prstGeom>
          <a:noFill/>
        </p:spPr>
        <p:txBody>
          <a:bodyPr wrap="square" rtlCol="0">
            <a:spAutoFit/>
          </a:bodyPr>
          <a:lstStyle/>
          <a:p>
            <a:pPr algn="ctr"/>
            <a:r>
              <a:rPr lang="en-US" sz="4000" dirty="0" smtClean="0"/>
              <a:t>Wilson also worked with Congress and state governments to ensure that voters were given the right to a secret ballot.</a:t>
            </a:r>
          </a:p>
          <a:p>
            <a:pPr algn="ctr"/>
            <a:r>
              <a:rPr lang="en-US" sz="4000" dirty="0" smtClean="0"/>
              <a:t>Why was this important?</a:t>
            </a:r>
          </a:p>
        </p:txBody>
      </p:sp>
      <p:pic>
        <p:nvPicPr>
          <p:cNvPr id="5" name="Picture 4"/>
          <p:cNvPicPr>
            <a:picLocks noChangeAspect="1"/>
          </p:cNvPicPr>
          <p:nvPr/>
        </p:nvPicPr>
        <p:blipFill>
          <a:blip r:embed="rId2"/>
          <a:stretch>
            <a:fillRect/>
          </a:stretch>
        </p:blipFill>
        <p:spPr>
          <a:xfrm>
            <a:off x="3825435" y="1077218"/>
            <a:ext cx="5449518" cy="7028819"/>
          </a:xfrm>
          <a:prstGeom prst="rect">
            <a:avLst/>
          </a:prstGeom>
        </p:spPr>
      </p:pic>
      <p:sp>
        <p:nvSpPr>
          <p:cNvPr id="6" name="Rectangle 5"/>
          <p:cNvSpPr/>
          <p:nvPr/>
        </p:nvSpPr>
        <p:spPr>
          <a:xfrm>
            <a:off x="3621541" y="6183764"/>
            <a:ext cx="5653412" cy="67423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5980331" y="1228397"/>
            <a:ext cx="3163669" cy="4401205"/>
          </a:xfrm>
          <a:prstGeom prst="rect">
            <a:avLst/>
          </a:prstGeom>
          <a:noFill/>
        </p:spPr>
        <p:txBody>
          <a:bodyPr wrap="square" rtlCol="0">
            <a:spAutoFit/>
          </a:bodyPr>
          <a:lstStyle/>
          <a:p>
            <a:pPr algn="ctr"/>
            <a:r>
              <a:rPr lang="en-US" sz="4000" dirty="0" smtClean="0"/>
              <a:t>Further reforms were made largely due to the efforts of concerned citizens.</a:t>
            </a:r>
            <a:endParaRPr lang="en-US" sz="4000" dirty="0"/>
          </a:p>
        </p:txBody>
      </p:sp>
      <p:pic>
        <p:nvPicPr>
          <p:cNvPr id="3" name="Picture 2"/>
          <p:cNvPicPr>
            <a:picLocks noChangeAspect="1"/>
          </p:cNvPicPr>
          <p:nvPr/>
        </p:nvPicPr>
        <p:blipFill>
          <a:blip r:embed="rId2"/>
          <a:stretch>
            <a:fillRect/>
          </a:stretch>
        </p:blipFill>
        <p:spPr>
          <a:xfrm>
            <a:off x="0" y="0"/>
            <a:ext cx="5980331" cy="685800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5895980" y="156959"/>
            <a:ext cx="3278681" cy="6524864"/>
          </a:xfrm>
          <a:prstGeom prst="rect">
            <a:avLst/>
          </a:prstGeom>
          <a:noFill/>
        </p:spPr>
        <p:txBody>
          <a:bodyPr wrap="square" rtlCol="0">
            <a:spAutoFit/>
          </a:bodyPr>
          <a:lstStyle/>
          <a:p>
            <a:pPr algn="ctr"/>
            <a:r>
              <a:rPr lang="en-US" sz="3800" dirty="0" smtClean="0"/>
              <a:t>The 18</a:t>
            </a:r>
            <a:r>
              <a:rPr lang="en-US" sz="3800" baseline="30000" dirty="0" smtClean="0"/>
              <a:t>th</a:t>
            </a:r>
            <a:r>
              <a:rPr lang="en-US" sz="3800" dirty="0" smtClean="0"/>
              <a:t> Amendment to the </a:t>
            </a:r>
            <a:r>
              <a:rPr lang="en-US" sz="3800" dirty="0" smtClean="0"/>
              <a:t>Constitution, ratified in 1919, prohibited the sale, manufacture, and importation of alcohol.</a:t>
            </a:r>
            <a:endParaRPr lang="en-US" sz="3800" dirty="0"/>
          </a:p>
        </p:txBody>
      </p:sp>
      <p:pic>
        <p:nvPicPr>
          <p:cNvPr id="5" name="Picture 4"/>
          <p:cNvPicPr>
            <a:picLocks noChangeAspect="1"/>
          </p:cNvPicPr>
          <p:nvPr/>
        </p:nvPicPr>
        <p:blipFill>
          <a:blip r:embed="rId2"/>
          <a:stretch>
            <a:fillRect/>
          </a:stretch>
        </p:blipFill>
        <p:spPr>
          <a:xfrm>
            <a:off x="0" y="591559"/>
            <a:ext cx="5895980" cy="5674881"/>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0"/>
            <a:ext cx="4793134" cy="6863417"/>
          </a:xfrm>
          <a:prstGeom prst="rect">
            <a:avLst/>
          </a:prstGeom>
          <a:noFill/>
        </p:spPr>
        <p:txBody>
          <a:bodyPr wrap="square" rtlCol="0">
            <a:spAutoFit/>
          </a:bodyPr>
          <a:lstStyle/>
          <a:p>
            <a:pPr algn="ctr"/>
            <a:r>
              <a:rPr lang="en-US" sz="4000" dirty="0" smtClean="0"/>
              <a:t>Additionally, Congress passed the Volstead Act to clarify the exact terms of what prohibition looked like (what was legal, what was illegal) and to make some exceptions for religious and scientific purposes.</a:t>
            </a:r>
            <a:endParaRPr lang="en-US" sz="4000" dirty="0"/>
          </a:p>
        </p:txBody>
      </p:sp>
      <p:pic>
        <p:nvPicPr>
          <p:cNvPr id="5" name="Picture 4"/>
          <p:cNvPicPr>
            <a:picLocks noChangeAspect="1"/>
          </p:cNvPicPr>
          <p:nvPr/>
        </p:nvPicPr>
        <p:blipFill>
          <a:blip r:embed="rId2"/>
          <a:stretch>
            <a:fillRect/>
          </a:stretch>
        </p:blipFill>
        <p:spPr>
          <a:xfrm>
            <a:off x="4793134" y="-1"/>
            <a:ext cx="4350865" cy="6874367"/>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4804475" y="797510"/>
            <a:ext cx="4339525" cy="5262979"/>
          </a:xfrm>
          <a:prstGeom prst="rect">
            <a:avLst/>
          </a:prstGeom>
          <a:noFill/>
        </p:spPr>
        <p:txBody>
          <a:bodyPr wrap="square" rtlCol="0">
            <a:spAutoFit/>
          </a:bodyPr>
          <a:lstStyle/>
          <a:p>
            <a:pPr algn="ctr"/>
            <a:r>
              <a:rPr lang="en-US" sz="4800" dirty="0" smtClean="0"/>
              <a:t>After 80 years of agitation, women won the right to vote through the 19</a:t>
            </a:r>
            <a:r>
              <a:rPr lang="en-US" sz="4800" baseline="30000" dirty="0" smtClean="0"/>
              <a:t>th</a:t>
            </a:r>
            <a:r>
              <a:rPr lang="en-US" sz="4800" dirty="0" smtClean="0"/>
              <a:t> Amendment, ratified in 1920.</a:t>
            </a:r>
            <a:endParaRPr lang="en-US" sz="4800" dirty="0"/>
          </a:p>
        </p:txBody>
      </p:sp>
      <p:pic>
        <p:nvPicPr>
          <p:cNvPr id="5" name="Picture 4"/>
          <p:cNvPicPr>
            <a:picLocks noChangeAspect="1"/>
          </p:cNvPicPr>
          <p:nvPr/>
        </p:nvPicPr>
        <p:blipFill>
          <a:blip r:embed="rId2"/>
          <a:stretch>
            <a:fillRect/>
          </a:stretch>
        </p:blipFill>
        <p:spPr>
          <a:xfrm>
            <a:off x="0" y="-21781"/>
            <a:ext cx="4804475" cy="6879781"/>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313918"/>
            <a:ext cx="4265070" cy="6186308"/>
          </a:xfrm>
          <a:prstGeom prst="rect">
            <a:avLst/>
          </a:prstGeom>
          <a:noFill/>
        </p:spPr>
        <p:txBody>
          <a:bodyPr wrap="square" rtlCol="0">
            <a:spAutoFit/>
          </a:bodyPr>
          <a:lstStyle/>
          <a:p>
            <a:pPr algn="ctr"/>
            <a:r>
              <a:rPr lang="en-US" sz="4400" dirty="0" smtClean="0"/>
              <a:t>Women also began to fundamentally challenge societal</a:t>
            </a:r>
            <a:r>
              <a:rPr lang="en-US" sz="4400" dirty="0" smtClean="0"/>
              <a:t> by </a:t>
            </a:r>
            <a:r>
              <a:rPr lang="en-US" sz="4400" dirty="0" smtClean="0"/>
              <a:t>taking the lead in many of the progressive reform movements.</a:t>
            </a:r>
            <a:endParaRPr lang="en-US" sz="4400" dirty="0"/>
          </a:p>
        </p:txBody>
      </p:sp>
      <p:pic>
        <p:nvPicPr>
          <p:cNvPr id="5" name="Picture 4"/>
          <p:cNvPicPr>
            <a:picLocks noChangeAspect="1"/>
          </p:cNvPicPr>
          <p:nvPr/>
        </p:nvPicPr>
        <p:blipFill>
          <a:blip r:embed="rId2"/>
          <a:stretch>
            <a:fillRect/>
          </a:stretch>
        </p:blipFill>
        <p:spPr>
          <a:xfrm>
            <a:off x="4265070" y="57603"/>
            <a:ext cx="4919662" cy="6800397"/>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21490" y="1151923"/>
            <a:ext cx="8301020" cy="6225765"/>
          </a:xfrm>
          <a:prstGeom prst="rect">
            <a:avLst/>
          </a:prstGeom>
        </p:spPr>
      </p:pic>
      <p:sp>
        <p:nvSpPr>
          <p:cNvPr id="5" name="TextBox 4"/>
          <p:cNvSpPr txBox="1"/>
          <p:nvPr/>
        </p:nvSpPr>
        <p:spPr>
          <a:xfrm>
            <a:off x="0" y="0"/>
            <a:ext cx="9144000" cy="1200329"/>
          </a:xfrm>
          <a:prstGeom prst="rect">
            <a:avLst/>
          </a:prstGeom>
          <a:noFill/>
        </p:spPr>
        <p:txBody>
          <a:bodyPr wrap="square" rtlCol="0">
            <a:spAutoFit/>
          </a:bodyPr>
          <a:lstStyle/>
          <a:p>
            <a:pPr algn="ctr"/>
            <a:r>
              <a:rPr lang="en-US" sz="3600" dirty="0" smtClean="0"/>
              <a:t>At the federal level, the job of reforming the system was kick started by one man. . .</a:t>
            </a:r>
            <a:endParaRPr lang="en-US" sz="36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0" y="913213"/>
            <a:ext cx="3854824" cy="5016758"/>
          </a:xfrm>
          <a:prstGeom prst="rect">
            <a:avLst/>
          </a:prstGeom>
          <a:noFill/>
        </p:spPr>
        <p:txBody>
          <a:bodyPr wrap="square" rtlCol="0">
            <a:spAutoFit/>
          </a:bodyPr>
          <a:lstStyle/>
          <a:p>
            <a:pPr algn="ctr"/>
            <a:r>
              <a:rPr lang="en-US" sz="4000" dirty="0" smtClean="0"/>
              <a:t>Between</a:t>
            </a:r>
            <a:r>
              <a:rPr lang="en-US" sz="4000" dirty="0" smtClean="0"/>
              <a:t> 1890’s </a:t>
            </a:r>
            <a:r>
              <a:rPr lang="en-US" sz="4000" dirty="0" smtClean="0"/>
              <a:t>and 1920, progressive </a:t>
            </a:r>
            <a:r>
              <a:rPr lang="en-US" sz="4000" dirty="0" smtClean="0"/>
              <a:t>reformers </a:t>
            </a:r>
            <a:r>
              <a:rPr lang="en-US" sz="4000" dirty="0" smtClean="0"/>
              <a:t>successfully</a:t>
            </a:r>
            <a:r>
              <a:rPr lang="en-US" sz="4000" dirty="0" smtClean="0"/>
              <a:t> </a:t>
            </a:r>
            <a:r>
              <a:rPr lang="en-US" sz="4000" dirty="0" smtClean="0"/>
              <a:t>tackled many of America’s problems.</a:t>
            </a:r>
            <a:endParaRPr lang="en-US" sz="4000" dirty="0"/>
          </a:p>
        </p:txBody>
      </p:sp>
      <p:pic>
        <p:nvPicPr>
          <p:cNvPr id="3" name="Picture 2"/>
          <p:cNvPicPr>
            <a:picLocks noChangeAspect="1"/>
          </p:cNvPicPr>
          <p:nvPr/>
        </p:nvPicPr>
        <p:blipFill>
          <a:blip r:embed="rId2"/>
          <a:stretch>
            <a:fillRect/>
          </a:stretch>
        </p:blipFill>
        <p:spPr>
          <a:xfrm>
            <a:off x="3854824" y="-1"/>
            <a:ext cx="5289176" cy="6862753"/>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p:nvPr/>
        </p:nvSpPr>
        <p:spPr>
          <a:xfrm>
            <a:off x="0" y="801265"/>
            <a:ext cx="9144000" cy="4708981"/>
          </a:xfrm>
          <a:prstGeom prst="rect">
            <a:avLst/>
          </a:prstGeom>
          <a:noFill/>
        </p:spPr>
        <p:txBody>
          <a:bodyPr wrap="square" lIns="91440" tIns="45720" rIns="91440" bIns="45720">
            <a:spAutoFit/>
          </a:bodyPr>
          <a:lstStyle/>
          <a:p>
            <a:pPr algn="ctr"/>
            <a:r>
              <a:rPr lang="en-US" sz="10000" b="1" cap="none" spc="0" dirty="0" smtClean="0">
                <a:ln w="1905"/>
                <a:solidFill>
                  <a:srgbClr val="FF0000"/>
                </a:solidFill>
                <a:effectLst>
                  <a:innerShdw blurRad="69850" dist="43180" dir="5400000">
                    <a:srgbClr val="000000">
                      <a:alpha val="65000"/>
                    </a:srgbClr>
                  </a:innerShdw>
                </a:effectLst>
              </a:rPr>
              <a:t>What was the impact of </a:t>
            </a:r>
            <a:r>
              <a:rPr lang="en-US" sz="10000" b="1" dirty="0" smtClean="0">
                <a:ln w="1905"/>
                <a:solidFill>
                  <a:srgbClr val="FF0000"/>
                </a:solidFill>
                <a:effectLst>
                  <a:innerShdw blurRad="69850" dist="43180" dir="5400000">
                    <a:srgbClr val="000000">
                      <a:alpha val="65000"/>
                    </a:srgbClr>
                  </a:innerShdw>
                </a:effectLst>
              </a:rPr>
              <a:t>the</a:t>
            </a:r>
          </a:p>
          <a:p>
            <a:pPr algn="ctr"/>
            <a:r>
              <a:rPr lang="en-US" sz="10000" b="1" dirty="0" smtClean="0">
                <a:ln w="1905"/>
                <a:solidFill>
                  <a:srgbClr val="FF0000"/>
                </a:solidFill>
                <a:effectLst>
                  <a:innerShdw blurRad="69850" dist="43180" dir="5400000">
                    <a:srgbClr val="000000">
                      <a:alpha val="65000"/>
                    </a:srgbClr>
                  </a:innerShdw>
                </a:effectLst>
              </a:rPr>
              <a:t>Progressive Era?</a:t>
            </a:r>
            <a:endParaRPr lang="en-US" sz="10000" b="1" cap="none" spc="0" dirty="0">
              <a:ln w="1905"/>
              <a:solidFill>
                <a:srgbClr val="FF0000"/>
              </a:solidFill>
              <a:effectLst>
                <a:innerShdw blurRad="69850" dist="43180" dir="5400000">
                  <a:srgbClr val="000000">
                    <a:alpha val="65000"/>
                  </a:srgbClr>
                </a:innerShdw>
              </a:effectLst>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0" y="0"/>
            <a:ext cx="9144000" cy="1077218"/>
          </a:xfrm>
          <a:prstGeom prst="rect">
            <a:avLst/>
          </a:prstGeom>
          <a:noFill/>
        </p:spPr>
        <p:txBody>
          <a:bodyPr wrap="square" rtlCol="0">
            <a:spAutoFit/>
          </a:bodyPr>
          <a:lstStyle/>
          <a:p>
            <a:r>
              <a:rPr lang="en-US" sz="3200" dirty="0" smtClean="0"/>
              <a:t>1.  While many of America’ problems had been tackled, reform was NOT 100% successful</a:t>
            </a:r>
            <a:endParaRPr lang="en-US" sz="3200" dirty="0"/>
          </a:p>
        </p:txBody>
      </p:sp>
      <p:sp>
        <p:nvSpPr>
          <p:cNvPr id="3" name="TextBox 2"/>
          <p:cNvSpPr txBox="1"/>
          <p:nvPr/>
        </p:nvSpPr>
        <p:spPr>
          <a:xfrm>
            <a:off x="0" y="1348800"/>
            <a:ext cx="4274815" cy="5509200"/>
          </a:xfrm>
          <a:prstGeom prst="rect">
            <a:avLst/>
          </a:prstGeom>
          <a:noFill/>
        </p:spPr>
        <p:txBody>
          <a:bodyPr wrap="square" rtlCol="0">
            <a:spAutoFit/>
          </a:bodyPr>
          <a:lstStyle/>
          <a:p>
            <a:r>
              <a:rPr lang="en-US" sz="3200" dirty="0" smtClean="0"/>
              <a:t>-  Still a huge gap between rich and poor.</a:t>
            </a:r>
          </a:p>
          <a:p>
            <a:endParaRPr lang="en-US" sz="3200" dirty="0" smtClean="0"/>
          </a:p>
          <a:p>
            <a:r>
              <a:rPr lang="en-US" sz="3200" dirty="0" smtClean="0"/>
              <a:t>-  Women were still not totally equal with men.</a:t>
            </a:r>
          </a:p>
          <a:p>
            <a:endParaRPr lang="en-US" sz="3200" dirty="0" smtClean="0"/>
          </a:p>
          <a:p>
            <a:r>
              <a:rPr lang="en-US" sz="3200" dirty="0" smtClean="0"/>
              <a:t>-  Prohibition did not work.</a:t>
            </a:r>
          </a:p>
          <a:p>
            <a:endParaRPr lang="en-US" sz="3200" dirty="0" smtClean="0"/>
          </a:p>
          <a:p>
            <a:r>
              <a:rPr lang="en-US" sz="3200" dirty="0" smtClean="0"/>
              <a:t>-  Child labor hadn’t gone away.</a:t>
            </a:r>
            <a:endParaRPr lang="en-US" sz="3200" dirty="0"/>
          </a:p>
        </p:txBody>
      </p:sp>
      <p:pic>
        <p:nvPicPr>
          <p:cNvPr id="5" name="Picture 4"/>
          <p:cNvPicPr>
            <a:picLocks noChangeAspect="1"/>
          </p:cNvPicPr>
          <p:nvPr/>
        </p:nvPicPr>
        <p:blipFill>
          <a:blip r:embed="rId2"/>
          <a:stretch>
            <a:fillRect/>
          </a:stretch>
        </p:blipFill>
        <p:spPr>
          <a:xfrm>
            <a:off x="4274815" y="1077218"/>
            <a:ext cx="4869185" cy="578078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50000" decel="5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accel="50000" decel="5000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accel="50000" decel="5000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accel="50000" decel="5000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0" y="0"/>
            <a:ext cx="9144000" cy="1015663"/>
          </a:xfrm>
          <a:prstGeom prst="rect">
            <a:avLst/>
          </a:prstGeom>
          <a:noFill/>
        </p:spPr>
        <p:txBody>
          <a:bodyPr wrap="square" rtlCol="0">
            <a:spAutoFit/>
          </a:bodyPr>
          <a:lstStyle/>
          <a:p>
            <a:r>
              <a:rPr lang="en-US" sz="3000" dirty="0" smtClean="0"/>
              <a:t>2.  The power of the federal / U.S. government was radically increased.</a:t>
            </a:r>
            <a:endParaRPr lang="en-US" sz="3000" dirty="0"/>
          </a:p>
        </p:txBody>
      </p:sp>
      <p:sp>
        <p:nvSpPr>
          <p:cNvPr id="3" name="TextBox 2"/>
          <p:cNvSpPr txBox="1"/>
          <p:nvPr/>
        </p:nvSpPr>
        <p:spPr>
          <a:xfrm>
            <a:off x="4354646" y="801265"/>
            <a:ext cx="4789354" cy="6124754"/>
          </a:xfrm>
          <a:prstGeom prst="rect">
            <a:avLst/>
          </a:prstGeom>
          <a:noFill/>
        </p:spPr>
        <p:txBody>
          <a:bodyPr wrap="square" rtlCol="0">
            <a:spAutoFit/>
          </a:bodyPr>
          <a:lstStyle/>
          <a:p>
            <a:r>
              <a:rPr lang="en-US" sz="2800" dirty="0" smtClean="0"/>
              <a:t>-  Laissez faire was gone.  Never again would the government totally ignore the practices of business and industry.</a:t>
            </a:r>
          </a:p>
          <a:p>
            <a:endParaRPr lang="en-US" sz="2800" dirty="0" smtClean="0"/>
          </a:p>
          <a:p>
            <a:r>
              <a:rPr lang="en-US" sz="2800" dirty="0" smtClean="0"/>
              <a:t>-  The Clayton Anti-Trust Act, the Pure Food and Drug Act, and the Meat Inspection Act all got the government involved.</a:t>
            </a:r>
          </a:p>
          <a:p>
            <a:endParaRPr lang="en-US" sz="2800" dirty="0" smtClean="0"/>
          </a:p>
          <a:p>
            <a:r>
              <a:rPr lang="en-US" sz="2800" dirty="0" smtClean="0"/>
              <a:t>-  Those laws were / are enforced through new government agencies (FTC &amp; FDA).</a:t>
            </a:r>
            <a:endParaRPr lang="en-US" sz="2800" dirty="0"/>
          </a:p>
        </p:txBody>
      </p:sp>
      <p:pic>
        <p:nvPicPr>
          <p:cNvPr id="5" name="Picture 4"/>
          <p:cNvPicPr>
            <a:picLocks noChangeAspect="1"/>
          </p:cNvPicPr>
          <p:nvPr/>
        </p:nvPicPr>
        <p:blipFill>
          <a:blip r:embed="rId2"/>
          <a:stretch>
            <a:fillRect/>
          </a:stretch>
        </p:blipFill>
        <p:spPr>
          <a:xfrm>
            <a:off x="0" y="1015663"/>
            <a:ext cx="4354646" cy="584233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50000" decel="5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accel="50000" decel="5000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accel="50000" decel="5000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0" y="0"/>
            <a:ext cx="4572000" cy="1384995"/>
          </a:xfrm>
          <a:prstGeom prst="rect">
            <a:avLst/>
          </a:prstGeom>
          <a:noFill/>
        </p:spPr>
        <p:txBody>
          <a:bodyPr wrap="square" rtlCol="0">
            <a:spAutoFit/>
          </a:bodyPr>
          <a:lstStyle/>
          <a:p>
            <a:r>
              <a:rPr lang="en-US" sz="2800" dirty="0" smtClean="0"/>
              <a:t>3.  The U.S. Constitution was changed, further increasing federal power.</a:t>
            </a:r>
            <a:endParaRPr lang="en-US" sz="2800" dirty="0"/>
          </a:p>
        </p:txBody>
      </p:sp>
      <p:sp>
        <p:nvSpPr>
          <p:cNvPr id="3" name="TextBox 2"/>
          <p:cNvSpPr txBox="1"/>
          <p:nvPr/>
        </p:nvSpPr>
        <p:spPr>
          <a:xfrm>
            <a:off x="0" y="1595020"/>
            <a:ext cx="4572000" cy="5262980"/>
          </a:xfrm>
          <a:prstGeom prst="rect">
            <a:avLst/>
          </a:prstGeom>
          <a:noFill/>
        </p:spPr>
        <p:txBody>
          <a:bodyPr wrap="square" rtlCol="0">
            <a:spAutoFit/>
          </a:bodyPr>
          <a:lstStyle/>
          <a:p>
            <a:r>
              <a:rPr lang="en-US" sz="2800" dirty="0" smtClean="0"/>
              <a:t>-  Traditionally, amendments to the Constitution limited the power of the U.S. government.</a:t>
            </a:r>
          </a:p>
          <a:p>
            <a:endParaRPr lang="en-US" sz="2800" dirty="0" smtClean="0"/>
          </a:p>
          <a:p>
            <a:r>
              <a:rPr lang="en-US" sz="2800" dirty="0" smtClean="0"/>
              <a:t>-  The amendments passed during the Progressive Era, most notably the 18</a:t>
            </a:r>
            <a:r>
              <a:rPr lang="en-US" sz="2800" baseline="30000" dirty="0" smtClean="0"/>
              <a:t>th</a:t>
            </a:r>
            <a:r>
              <a:rPr lang="en-US" sz="2800" dirty="0" smtClean="0"/>
              <a:t>, saw the U.S. government telling the people and the states what they could and could not do.</a:t>
            </a:r>
            <a:endParaRPr lang="en-US" sz="2800" dirty="0"/>
          </a:p>
        </p:txBody>
      </p:sp>
      <p:pic>
        <p:nvPicPr>
          <p:cNvPr id="4" name="Picture 3"/>
          <p:cNvPicPr>
            <a:picLocks noChangeAspect="1"/>
          </p:cNvPicPr>
          <p:nvPr/>
        </p:nvPicPr>
        <p:blipFill>
          <a:blip r:embed="rId2"/>
          <a:stretch>
            <a:fillRect/>
          </a:stretch>
        </p:blipFill>
        <p:spPr>
          <a:xfrm>
            <a:off x="4572000" y="0"/>
            <a:ext cx="4572000" cy="690868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4572001" y="0"/>
            <a:ext cx="4572000" cy="1384995"/>
          </a:xfrm>
          <a:prstGeom prst="rect">
            <a:avLst/>
          </a:prstGeom>
          <a:noFill/>
        </p:spPr>
        <p:txBody>
          <a:bodyPr wrap="square" rtlCol="0">
            <a:spAutoFit/>
          </a:bodyPr>
          <a:lstStyle/>
          <a:p>
            <a:r>
              <a:rPr lang="en-US" sz="2800" dirty="0" smtClean="0"/>
              <a:t>4.  The U.S. government began to supply help for those in need.</a:t>
            </a:r>
            <a:endParaRPr lang="en-US" sz="2800" dirty="0"/>
          </a:p>
        </p:txBody>
      </p:sp>
      <p:sp>
        <p:nvSpPr>
          <p:cNvPr id="3" name="TextBox 2"/>
          <p:cNvSpPr txBox="1"/>
          <p:nvPr/>
        </p:nvSpPr>
        <p:spPr>
          <a:xfrm>
            <a:off x="4572001" y="1743357"/>
            <a:ext cx="4572000" cy="4832093"/>
          </a:xfrm>
          <a:prstGeom prst="rect">
            <a:avLst/>
          </a:prstGeom>
          <a:noFill/>
        </p:spPr>
        <p:txBody>
          <a:bodyPr wrap="square" rtlCol="0">
            <a:spAutoFit/>
          </a:bodyPr>
          <a:lstStyle/>
          <a:p>
            <a:r>
              <a:rPr lang="en-US" sz="2800" dirty="0" smtClean="0"/>
              <a:t>-  The government DID NOT provide direct help.  It DID NOT provide food, clothing, money etc.. to the people.</a:t>
            </a:r>
          </a:p>
          <a:p>
            <a:endParaRPr lang="en-US" sz="2800" dirty="0" smtClean="0"/>
          </a:p>
          <a:p>
            <a:r>
              <a:rPr lang="en-US" sz="2800" dirty="0" smtClean="0"/>
              <a:t>-  However, it allowed the people to begin to push for what they needed (Unions could exist and push for change.  States could pass laws improving conditions).</a:t>
            </a:r>
          </a:p>
        </p:txBody>
      </p:sp>
      <p:pic>
        <p:nvPicPr>
          <p:cNvPr id="5" name="Picture 4"/>
          <p:cNvPicPr>
            <a:picLocks noChangeAspect="1"/>
          </p:cNvPicPr>
          <p:nvPr/>
        </p:nvPicPr>
        <p:blipFill>
          <a:blip r:embed="rId2"/>
          <a:stretch>
            <a:fillRect/>
          </a:stretch>
        </p:blipFill>
        <p:spPr>
          <a:xfrm>
            <a:off x="0" y="0"/>
            <a:ext cx="4572000" cy="68579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50000" decel="5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accel="50000" decel="5000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Box 2"/>
          <p:cNvSpPr txBox="1"/>
          <p:nvPr/>
        </p:nvSpPr>
        <p:spPr>
          <a:xfrm>
            <a:off x="0" y="335845"/>
            <a:ext cx="3855676" cy="6186310"/>
          </a:xfrm>
          <a:prstGeom prst="rect">
            <a:avLst/>
          </a:prstGeom>
          <a:noFill/>
        </p:spPr>
        <p:txBody>
          <a:bodyPr wrap="square" rtlCol="0">
            <a:spAutoFit/>
          </a:bodyPr>
          <a:lstStyle/>
          <a:p>
            <a:pPr algn="ctr"/>
            <a:r>
              <a:rPr lang="en-US" sz="3600" dirty="0" smtClean="0"/>
              <a:t>The trends of increasing federal power,  the U.S. government helping those in need, and a move away from laissez faire, that started in the Progressive Era, would grow over time.</a:t>
            </a:r>
            <a:endParaRPr lang="en-US" sz="3600" dirty="0"/>
          </a:p>
        </p:txBody>
      </p:sp>
      <p:pic>
        <p:nvPicPr>
          <p:cNvPr id="4" name="Picture 3"/>
          <p:cNvPicPr>
            <a:picLocks noChangeAspect="1"/>
          </p:cNvPicPr>
          <p:nvPr/>
        </p:nvPicPr>
        <p:blipFill>
          <a:blip r:embed="rId2"/>
          <a:stretch>
            <a:fillRect/>
          </a:stretch>
        </p:blipFill>
        <p:spPr>
          <a:xfrm>
            <a:off x="3855676" y="-1"/>
            <a:ext cx="5288324" cy="6874821"/>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p:nvPr/>
        </p:nvSpPr>
        <p:spPr>
          <a:xfrm>
            <a:off x="611172" y="305068"/>
            <a:ext cx="7921660" cy="6247864"/>
          </a:xfrm>
          <a:prstGeom prst="rect">
            <a:avLst/>
          </a:prstGeom>
          <a:noFill/>
        </p:spPr>
        <p:txBody>
          <a:bodyPr wrap="none" lIns="91440" tIns="45720" rIns="91440" bIns="45720">
            <a:spAutoFit/>
          </a:bodyPr>
          <a:lstStyle/>
          <a:p>
            <a:pPr algn="ctr"/>
            <a:r>
              <a:rPr lang="en-US" sz="40000" b="1" cap="none" spc="0" dirty="0" smtClean="0">
                <a:ln w="1905"/>
                <a:solidFill>
                  <a:srgbClr val="FF0000"/>
                </a:solidFill>
                <a:effectLst>
                  <a:innerShdw blurRad="69850" dist="43180" dir="5400000">
                    <a:srgbClr val="000000">
                      <a:alpha val="65000"/>
                    </a:srgbClr>
                  </a:innerShdw>
                </a:effectLst>
              </a:rPr>
              <a:t>Fin.</a:t>
            </a:r>
            <a:endParaRPr lang="en-US" sz="40000" b="1" cap="none" spc="0" dirty="0">
              <a:ln w="1905"/>
              <a:solidFill>
                <a:srgbClr val="FF0000"/>
              </a:solidFill>
              <a:effectLst>
                <a:innerShdw blurRad="69850" dist="43180" dir="5400000">
                  <a:srgbClr val="000000">
                    <a:alpha val="65000"/>
                  </a:srgbClr>
                </a:innerShdw>
              </a:effectLst>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
            <a:ext cx="5690994" cy="6939431"/>
          </a:xfrm>
          <a:prstGeom prst="rect">
            <a:avLst/>
          </a:prstGeom>
        </p:spPr>
      </p:pic>
      <p:sp>
        <p:nvSpPr>
          <p:cNvPr id="5" name="TextBox 4"/>
          <p:cNvSpPr txBox="1"/>
          <p:nvPr/>
        </p:nvSpPr>
        <p:spPr>
          <a:xfrm>
            <a:off x="5883045" y="299647"/>
            <a:ext cx="3260955" cy="5909309"/>
          </a:xfrm>
          <a:prstGeom prst="rect">
            <a:avLst/>
          </a:prstGeom>
          <a:noFill/>
        </p:spPr>
        <p:txBody>
          <a:bodyPr wrap="square" rtlCol="0">
            <a:spAutoFit/>
          </a:bodyPr>
          <a:lstStyle/>
          <a:p>
            <a:pPr algn="ctr"/>
            <a:r>
              <a:rPr lang="en-US" sz="5400" dirty="0" smtClean="0"/>
              <a:t>President</a:t>
            </a:r>
          </a:p>
          <a:p>
            <a:pPr algn="ctr"/>
            <a:r>
              <a:rPr lang="en-US" sz="5400" dirty="0" smtClean="0"/>
              <a:t>Theodore</a:t>
            </a:r>
          </a:p>
          <a:p>
            <a:pPr algn="ctr"/>
            <a:r>
              <a:rPr lang="en-US" sz="5400" dirty="0" smtClean="0"/>
              <a:t>Roosevelt</a:t>
            </a:r>
          </a:p>
          <a:p>
            <a:pPr algn="ctr"/>
            <a:endParaRPr lang="en-US" sz="5400" dirty="0" smtClean="0"/>
          </a:p>
          <a:p>
            <a:pPr algn="ctr"/>
            <a:r>
              <a:rPr lang="en-US" sz="5400" dirty="0" smtClean="0"/>
              <a:t>President from 1901-1909</a:t>
            </a:r>
            <a:endParaRPr lang="en-US" sz="54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5363882" y="328706"/>
            <a:ext cx="3780118" cy="6247864"/>
          </a:xfrm>
          <a:prstGeom prst="rect">
            <a:avLst/>
          </a:prstGeom>
          <a:noFill/>
        </p:spPr>
        <p:txBody>
          <a:bodyPr wrap="square" rtlCol="0" anchor="t">
            <a:spAutoFit/>
          </a:bodyPr>
          <a:lstStyle/>
          <a:p>
            <a:pPr algn="ctr"/>
            <a:r>
              <a:rPr lang="en-US" sz="4000" dirty="0" smtClean="0"/>
              <a:t>As Roosevelt contemplated the problems the United States faced, he proposed what he called a “Square Deal” for the American public.</a:t>
            </a:r>
            <a:endParaRPr lang="en-US" sz="4000" dirty="0"/>
          </a:p>
        </p:txBody>
      </p:sp>
      <p:pic>
        <p:nvPicPr>
          <p:cNvPr id="5" name="Picture 4"/>
          <p:cNvPicPr>
            <a:picLocks noChangeAspect="1"/>
          </p:cNvPicPr>
          <p:nvPr/>
        </p:nvPicPr>
        <p:blipFill>
          <a:blip r:embed="rId2"/>
          <a:stretch>
            <a:fillRect/>
          </a:stretch>
        </p:blipFill>
        <p:spPr>
          <a:xfrm>
            <a:off x="160617" y="946896"/>
            <a:ext cx="4964207" cy="4964207"/>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5035291" y="-1"/>
            <a:ext cx="4108709" cy="2554545"/>
          </a:xfrm>
          <a:prstGeom prst="rect">
            <a:avLst/>
          </a:prstGeom>
          <a:noFill/>
        </p:spPr>
        <p:txBody>
          <a:bodyPr wrap="square" rtlCol="0">
            <a:spAutoFit/>
          </a:bodyPr>
          <a:lstStyle/>
          <a:p>
            <a:pPr algn="ctr"/>
            <a:r>
              <a:rPr lang="en-US" sz="4000" dirty="0" smtClean="0"/>
              <a:t>While the Square Deal had a number of goals, we care about two:</a:t>
            </a:r>
            <a:endParaRPr lang="en-US" sz="4000" dirty="0"/>
          </a:p>
        </p:txBody>
      </p:sp>
      <p:sp>
        <p:nvSpPr>
          <p:cNvPr id="5" name="TextBox 4"/>
          <p:cNvSpPr txBox="1"/>
          <p:nvPr/>
        </p:nvSpPr>
        <p:spPr>
          <a:xfrm>
            <a:off x="5035291" y="2805965"/>
            <a:ext cx="4108709" cy="3785652"/>
          </a:xfrm>
          <a:prstGeom prst="rect">
            <a:avLst/>
          </a:prstGeom>
          <a:noFill/>
        </p:spPr>
        <p:txBody>
          <a:bodyPr wrap="square" rtlCol="0">
            <a:spAutoFit/>
          </a:bodyPr>
          <a:lstStyle/>
          <a:p>
            <a:pPr algn="ctr"/>
            <a:r>
              <a:rPr lang="en-US" sz="4000" dirty="0" smtClean="0"/>
              <a:t>Reigning </a:t>
            </a:r>
            <a:r>
              <a:rPr lang="en-US" sz="4000" dirty="0" smtClean="0"/>
              <a:t>in the Trusts</a:t>
            </a:r>
          </a:p>
          <a:p>
            <a:pPr algn="ctr"/>
            <a:endParaRPr lang="en-US" sz="4000" dirty="0" smtClean="0"/>
          </a:p>
          <a:p>
            <a:pPr algn="ctr"/>
            <a:r>
              <a:rPr lang="en-US" sz="4000" dirty="0" smtClean="0"/>
              <a:t> Providing Consumer Protection</a:t>
            </a:r>
          </a:p>
        </p:txBody>
      </p:sp>
      <p:pic>
        <p:nvPicPr>
          <p:cNvPr id="7" name="Picture 6"/>
          <p:cNvPicPr>
            <a:picLocks noChangeAspect="1"/>
          </p:cNvPicPr>
          <p:nvPr/>
        </p:nvPicPr>
        <p:blipFill>
          <a:blip r:embed="rId2"/>
          <a:stretch>
            <a:fillRect/>
          </a:stretch>
        </p:blipFill>
        <p:spPr>
          <a:xfrm>
            <a:off x="0" y="-1"/>
            <a:ext cx="5035291" cy="68479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313918"/>
            <a:ext cx="3467799" cy="3323987"/>
          </a:xfrm>
          <a:prstGeom prst="rect">
            <a:avLst/>
          </a:prstGeom>
          <a:noFill/>
        </p:spPr>
        <p:txBody>
          <a:bodyPr wrap="square" rtlCol="0">
            <a:spAutoFit/>
          </a:bodyPr>
          <a:lstStyle/>
          <a:p>
            <a:pPr algn="ctr"/>
            <a:r>
              <a:rPr lang="en-US" sz="3000" dirty="0" smtClean="0"/>
              <a:t>Roosevelt was concerned about the practices of American trusts / monopolies.  He was especially concerned about “bad” trusts.</a:t>
            </a:r>
            <a:endParaRPr lang="en-US" sz="3000" dirty="0"/>
          </a:p>
        </p:txBody>
      </p:sp>
      <p:sp>
        <p:nvSpPr>
          <p:cNvPr id="5" name="TextBox 4"/>
          <p:cNvSpPr txBox="1"/>
          <p:nvPr/>
        </p:nvSpPr>
        <p:spPr>
          <a:xfrm>
            <a:off x="0" y="3668322"/>
            <a:ext cx="3467799" cy="2862322"/>
          </a:xfrm>
          <a:prstGeom prst="rect">
            <a:avLst/>
          </a:prstGeom>
          <a:noFill/>
        </p:spPr>
        <p:txBody>
          <a:bodyPr wrap="square" rtlCol="0">
            <a:spAutoFit/>
          </a:bodyPr>
          <a:lstStyle/>
          <a:p>
            <a:pPr algn="ctr"/>
            <a:r>
              <a:rPr lang="en-US" sz="3000" dirty="0" smtClean="0"/>
              <a:t>According to Roosevelt, a “bad” trust acted in ways that were damaging to America and the people’s interests.</a:t>
            </a:r>
            <a:endParaRPr lang="en-US" sz="3000" dirty="0"/>
          </a:p>
        </p:txBody>
      </p:sp>
      <p:pic>
        <p:nvPicPr>
          <p:cNvPr id="7" name="Picture 6"/>
          <p:cNvPicPr>
            <a:picLocks noChangeAspect="1"/>
          </p:cNvPicPr>
          <p:nvPr/>
        </p:nvPicPr>
        <p:blipFill>
          <a:blip r:embed="rId2"/>
          <a:stretch>
            <a:fillRect/>
          </a:stretch>
        </p:blipFill>
        <p:spPr>
          <a:xfrm>
            <a:off x="3467799" y="0"/>
            <a:ext cx="5676201"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0"/>
            <a:ext cx="5662707" cy="6858000"/>
          </a:xfrm>
          <a:prstGeom prst="rect">
            <a:avLst/>
          </a:prstGeom>
        </p:spPr>
      </p:pic>
      <p:sp>
        <p:nvSpPr>
          <p:cNvPr id="5" name="TextBox 4"/>
          <p:cNvSpPr txBox="1"/>
          <p:nvPr/>
        </p:nvSpPr>
        <p:spPr>
          <a:xfrm>
            <a:off x="5662706" y="22903"/>
            <a:ext cx="3481294" cy="2554545"/>
          </a:xfrm>
          <a:prstGeom prst="rect">
            <a:avLst/>
          </a:prstGeom>
          <a:noFill/>
        </p:spPr>
        <p:txBody>
          <a:bodyPr wrap="square" rtlCol="0">
            <a:spAutoFit/>
          </a:bodyPr>
          <a:lstStyle/>
          <a:p>
            <a:pPr algn="ctr"/>
            <a:r>
              <a:rPr lang="en-US" sz="4000" dirty="0" smtClean="0"/>
              <a:t>Roosevelt thus set out to tame the “bad” trusts.  </a:t>
            </a:r>
            <a:endParaRPr lang="en-US" sz="4000" dirty="0"/>
          </a:p>
        </p:txBody>
      </p:sp>
      <p:sp>
        <p:nvSpPr>
          <p:cNvPr id="6" name="TextBox 5"/>
          <p:cNvSpPr txBox="1"/>
          <p:nvPr/>
        </p:nvSpPr>
        <p:spPr>
          <a:xfrm>
            <a:off x="5662706" y="2451232"/>
            <a:ext cx="3481294" cy="4401205"/>
          </a:xfrm>
          <a:prstGeom prst="rect">
            <a:avLst/>
          </a:prstGeom>
          <a:noFill/>
        </p:spPr>
        <p:txBody>
          <a:bodyPr wrap="square" rtlCol="0">
            <a:spAutoFit/>
          </a:bodyPr>
          <a:lstStyle/>
          <a:p>
            <a:pPr algn="ctr"/>
            <a:r>
              <a:rPr lang="en-US" sz="4000" dirty="0" smtClean="0"/>
              <a:t>He used the Sherman Anti-Trust Act, passed in 1890, to break up those monopolies.</a:t>
            </a:r>
            <a:endParaRPr lang="en-US" sz="4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50000" decel="5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59072"/>
            <a:ext cx="3278108" cy="6740308"/>
          </a:xfrm>
          <a:prstGeom prst="rect">
            <a:avLst/>
          </a:prstGeom>
          <a:noFill/>
        </p:spPr>
        <p:txBody>
          <a:bodyPr wrap="square" rtlCol="0">
            <a:spAutoFit/>
          </a:bodyPr>
          <a:lstStyle/>
          <a:p>
            <a:pPr algn="ctr"/>
            <a:r>
              <a:rPr lang="en-US" sz="3600" dirty="0" smtClean="0"/>
              <a:t>However, according to Roosevelt, not all trusts were “bad.”  Some trusts, Roosevelt believed, were okay, as long as they did not go out of there way to hurt the public.</a:t>
            </a:r>
            <a:endParaRPr lang="en-US" sz="3600" dirty="0"/>
          </a:p>
        </p:txBody>
      </p:sp>
      <p:pic>
        <p:nvPicPr>
          <p:cNvPr id="6" name="Picture 5"/>
          <p:cNvPicPr>
            <a:picLocks noChangeAspect="1"/>
          </p:cNvPicPr>
          <p:nvPr/>
        </p:nvPicPr>
        <p:blipFill>
          <a:blip r:embed="rId2"/>
          <a:stretch>
            <a:fillRect/>
          </a:stretch>
        </p:blipFill>
        <p:spPr>
          <a:xfrm>
            <a:off x="3278107" y="0"/>
            <a:ext cx="5865893" cy="6858000"/>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2603</TotalTime>
  <Words>1159</Words>
  <Application>Microsoft Macintosh PowerPoint</Application>
  <PresentationFormat>On-screen Show (4:3)</PresentationFormat>
  <Paragraphs>91</Paragraphs>
  <Slides>37</Slides>
  <Notes>0</Notes>
  <HiddenSlides>0</HiddenSlides>
  <MMClips>0</MMClips>
  <ScaleCrop>false</ScaleCrop>
  <HeadingPairs>
    <vt:vector size="4" baseType="variant">
      <vt:variant>
        <vt:lpstr>Design Template</vt:lpstr>
      </vt:variant>
      <vt:variant>
        <vt:i4>1</vt:i4>
      </vt:variant>
      <vt:variant>
        <vt:lpstr>Slide Titles</vt:lpstr>
      </vt:variant>
      <vt:variant>
        <vt:i4>37</vt:i4>
      </vt:variant>
    </vt:vector>
  </HeadingPairs>
  <TitlesOfParts>
    <vt:vector size="38"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vector>
  </TitlesOfParts>
  <Company>Monarch HS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Justin Abbott</dc:creator>
  <cp:lastModifiedBy>Justin Abbott</cp:lastModifiedBy>
  <cp:revision>20</cp:revision>
  <dcterms:created xsi:type="dcterms:W3CDTF">2017-09-08T17:14:17Z</dcterms:created>
  <dcterms:modified xsi:type="dcterms:W3CDTF">2017-09-08T17:32:02Z</dcterms:modified>
</cp:coreProperties>
</file>