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90" r:id="rId2"/>
    <p:sldId id="291" r:id="rId3"/>
    <p:sldId id="292" r:id="rId4"/>
    <p:sldId id="256" r:id="rId5"/>
    <p:sldId id="271" r:id="rId6"/>
    <p:sldId id="272" r:id="rId7"/>
    <p:sldId id="273" r:id="rId8"/>
    <p:sldId id="270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62" r:id="rId17"/>
    <p:sldId id="281" r:id="rId18"/>
    <p:sldId id="263" r:id="rId19"/>
    <p:sldId id="264" r:id="rId20"/>
    <p:sldId id="265" r:id="rId21"/>
    <p:sldId id="282" r:id="rId22"/>
    <p:sldId id="266" r:id="rId23"/>
    <p:sldId id="283" r:id="rId24"/>
    <p:sldId id="267" r:id="rId25"/>
    <p:sldId id="268" r:id="rId26"/>
    <p:sldId id="269" r:id="rId27"/>
    <p:sldId id="284" r:id="rId28"/>
    <p:sldId id="286" r:id="rId29"/>
    <p:sldId id="285" r:id="rId30"/>
    <p:sldId id="287" r:id="rId31"/>
    <p:sldId id="288" r:id="rId32"/>
    <p:sldId id="289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 showGuides="1">
      <p:cViewPr varScale="1">
        <p:scale>
          <a:sx n="48" d="100"/>
          <a:sy n="48" d="100"/>
        </p:scale>
        <p:origin x="-3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presProps" Target="presProps.xml"/><Relationship Id="rId31" Type="http://schemas.openxmlformats.org/officeDocument/2006/relationships/slide" Target="slides/slide30.xml"/><Relationship Id="rId34" Type="http://schemas.openxmlformats.org/officeDocument/2006/relationships/printerSettings" Target="printerSettings/printerSettings1.bin"/><Relationship Id="rId7" Type="http://schemas.openxmlformats.org/officeDocument/2006/relationships/slide" Target="slides/slide6.xml"/><Relationship Id="rId3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tableStyles" Target="tableStyles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1D72-A3B1-5C4F-8A88-C9CE2EF18EE0}" type="datetimeFigureOut">
              <a:rPr lang="en-US" smtClean="0"/>
              <a:pPr/>
              <a:t>2/9/12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EBE18-4DB4-214E-A68B-4A91E0501A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1D72-A3B1-5C4F-8A88-C9CE2EF18EE0}" type="datetimeFigureOut">
              <a:rPr lang="en-US" smtClean="0"/>
              <a:pPr/>
              <a:t>2/9/12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EBE18-4DB4-214E-A68B-4A91E0501A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1D72-A3B1-5C4F-8A88-C9CE2EF18EE0}" type="datetimeFigureOut">
              <a:rPr lang="en-US" smtClean="0"/>
              <a:pPr/>
              <a:t>2/9/12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EBE18-4DB4-214E-A68B-4A91E0501A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1D72-A3B1-5C4F-8A88-C9CE2EF18EE0}" type="datetimeFigureOut">
              <a:rPr lang="en-US" smtClean="0"/>
              <a:pPr/>
              <a:t>2/9/12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EBE18-4DB4-214E-A68B-4A91E0501A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1D72-A3B1-5C4F-8A88-C9CE2EF18EE0}" type="datetimeFigureOut">
              <a:rPr lang="en-US" smtClean="0"/>
              <a:pPr/>
              <a:t>2/9/12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EBE18-4DB4-214E-A68B-4A91E0501A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1D72-A3B1-5C4F-8A88-C9CE2EF18EE0}" type="datetimeFigureOut">
              <a:rPr lang="en-US" smtClean="0"/>
              <a:pPr/>
              <a:t>2/9/12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EBE18-4DB4-214E-A68B-4A91E0501A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1D72-A3B1-5C4F-8A88-C9CE2EF18EE0}" type="datetimeFigureOut">
              <a:rPr lang="en-US" smtClean="0"/>
              <a:pPr/>
              <a:t>2/9/12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EBE18-4DB4-214E-A68B-4A91E0501A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1D72-A3B1-5C4F-8A88-C9CE2EF18EE0}" type="datetimeFigureOut">
              <a:rPr lang="en-US" smtClean="0"/>
              <a:pPr/>
              <a:t>2/9/12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EBE18-4DB4-214E-A68B-4A91E0501A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1D72-A3B1-5C4F-8A88-C9CE2EF18EE0}" type="datetimeFigureOut">
              <a:rPr lang="en-US" smtClean="0"/>
              <a:pPr/>
              <a:t>2/9/12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EBE18-4DB4-214E-A68B-4A91E0501A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1D72-A3B1-5C4F-8A88-C9CE2EF18EE0}" type="datetimeFigureOut">
              <a:rPr lang="en-US" smtClean="0"/>
              <a:pPr/>
              <a:t>2/9/12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EBE18-4DB4-214E-A68B-4A91E0501A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1D72-A3B1-5C4F-8A88-C9CE2EF18EE0}" type="datetimeFigureOut">
              <a:rPr lang="en-US" smtClean="0"/>
              <a:pPr/>
              <a:t>2/9/12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EBE18-4DB4-214E-A68B-4A91E0501A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31D72-A3B1-5C4F-8A88-C9CE2EF18EE0}" type="datetimeFigureOut">
              <a:rPr lang="en-US" smtClean="0"/>
              <a:pPr/>
              <a:t>2/9/12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EBE18-4DB4-214E-A68B-4A91E0501A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235" y="285375"/>
            <a:ext cx="5203264" cy="64104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7693"/>
            <a:ext cx="3556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President Johnson ordered the FBI and the U.S. military to help in the search for the missing men.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40756" y="366623"/>
            <a:ext cx="280324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After searching for a month and a half, the FBI was contacted by Mississippi highway patrol man Maynard King who told FBI agents where to find the three men’s bodies, which were recovered on August 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1964. 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316"/>
            <a:ext cx="6340757" cy="5145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King had been a part of two carloads of KKK members who followed Goodman, </a:t>
            </a:r>
            <a:r>
              <a:rPr lang="en-US" sz="3200" dirty="0" err="1" smtClean="0"/>
              <a:t>Schwerner</a:t>
            </a:r>
            <a:r>
              <a:rPr lang="en-US" sz="3200" dirty="0" smtClean="0"/>
              <a:t>, and Cheney, pulled their car over, and murdered them.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5727"/>
            <a:ext cx="9144000" cy="31865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103673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Goodman and </a:t>
            </a:r>
            <a:r>
              <a:rPr lang="en-US" sz="3600" dirty="0" err="1" smtClean="0"/>
              <a:t>Schwerner</a:t>
            </a:r>
            <a:r>
              <a:rPr lang="en-US" sz="3600" dirty="0" smtClean="0"/>
              <a:t> were each shot once in the heart.  Cheney had been savagely beaten before he too was shot three times.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752600"/>
            <a:ext cx="7543800" cy="5105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17 men were arrested and put on trial.  7 were found guilty, not of murder, but of denying Goodman, </a:t>
            </a:r>
            <a:r>
              <a:rPr lang="en-US" sz="3200" dirty="0" err="1" smtClean="0"/>
              <a:t>Schwerner</a:t>
            </a:r>
            <a:r>
              <a:rPr lang="en-US" sz="3200" dirty="0" smtClean="0"/>
              <a:t> and Cheney of their civil rights.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82656" y="243513"/>
            <a:ext cx="2563932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/>
              <a:t>The case was reopened in 2005 and Edgar Ray Killen was found guilty of planning and carrying out the murder of the three men.</a:t>
            </a:r>
            <a:endParaRPr lang="en-US" sz="3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588" y="-1"/>
            <a:ext cx="3197412" cy="5145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3382656" cy="4960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569660"/>
            <a:ext cx="8128000" cy="52883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Freedom Summer, and the murder of Goodman, </a:t>
            </a:r>
            <a:r>
              <a:rPr lang="en-US" sz="3200" dirty="0" err="1" smtClean="0"/>
              <a:t>Schwerner</a:t>
            </a:r>
            <a:r>
              <a:rPr lang="en-US" sz="3200" dirty="0" smtClean="0"/>
              <a:t>, and Cheney, forced the nation to once again confront the reality of inequality in the South.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4"/>
          <p:cNvSpPr txBox="1">
            <a:spLocks noChangeArrowheads="1"/>
          </p:cNvSpPr>
          <p:nvPr/>
        </p:nvSpPr>
        <p:spPr bwMode="auto">
          <a:xfrm>
            <a:off x="304800" y="911225"/>
            <a:ext cx="4191000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/>
              <a:t>Following President Kennedy’s assassination in 1963, the job of pushing the government into enforcing equality fell to President Lyndon Johnson.</a:t>
            </a:r>
          </a:p>
        </p:txBody>
      </p:sp>
      <p:pic>
        <p:nvPicPr>
          <p:cNvPr id="79875" name="Picture 6" descr="lbj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152400"/>
            <a:ext cx="4056063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176" y="331694"/>
            <a:ext cx="5251824" cy="62421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05068"/>
            <a:ext cx="376517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Continuing with President Kennedy’s promise to make Congress take action, Johnson persuaded Congress to pass the Civil Rights Act of 1964.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WordArt 4"/>
          <p:cNvSpPr>
            <a:spLocks noChangeArrowheads="1" noChangeShapeType="1" noTextEdit="1"/>
          </p:cNvSpPr>
          <p:nvPr/>
        </p:nvSpPr>
        <p:spPr bwMode="auto">
          <a:xfrm>
            <a:off x="298823" y="228600"/>
            <a:ext cx="8546353" cy="66787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Civil Rights Act 1964</a:t>
            </a: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0" y="1143000"/>
            <a:ext cx="91440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/>
              <a:t>1.  Prohibited discrimination in employment and in public accommodations.  (No more Jim Crow)</a:t>
            </a:r>
          </a:p>
          <a:p>
            <a:endParaRPr lang="en-US" sz="3200" dirty="0" smtClean="0"/>
          </a:p>
          <a:p>
            <a:r>
              <a:rPr lang="en-US" sz="3200" dirty="0" smtClean="0"/>
              <a:t>2.  It established the Equal Employment Opportunity Commission (EEOC) to ensure fair hiring practices.</a:t>
            </a:r>
          </a:p>
          <a:p>
            <a:endParaRPr lang="en-US" sz="3200" dirty="0" smtClean="0"/>
          </a:p>
          <a:p>
            <a:r>
              <a:rPr lang="en-US" sz="3200" dirty="0" smtClean="0"/>
              <a:t>3.  It </a:t>
            </a:r>
            <a:r>
              <a:rPr lang="en-US" sz="3200" dirty="0"/>
              <a:t>authorized the Department of Justice</a:t>
            </a:r>
            <a:r>
              <a:rPr lang="en-US" sz="3200" dirty="0" smtClean="0"/>
              <a:t> to </a:t>
            </a:r>
            <a:r>
              <a:rPr lang="en-US" sz="3200" dirty="0"/>
              <a:t>ensure that states were following federal law</a:t>
            </a:r>
            <a:r>
              <a:rPr lang="en-US" sz="3200" dirty="0" smtClean="0"/>
              <a:t>.</a:t>
            </a:r>
          </a:p>
          <a:p>
            <a:endParaRPr lang="en-US" sz="3200" dirty="0" smtClean="0"/>
          </a:p>
          <a:p>
            <a:r>
              <a:rPr lang="en-US" sz="3200" dirty="0" smtClean="0"/>
              <a:t>4.  It committed the U.S. government to protecting African-American voting rights.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0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0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0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0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0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0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However, extreme violence at a voting rights march in Alabama, showed the nation that more work needed to be done.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" y="1727200"/>
            <a:ext cx="7759700" cy="513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54000" y="228599"/>
            <a:ext cx="8680824" cy="63604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Quiz</a:t>
            </a:r>
          </a:p>
          <a:p>
            <a:pPr algn="ctr"/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Time!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800000"/>
              </a:solidFill>
              <a:effectLst>
                <a:outerShdw blurRad="63500" dist="46662" dir="2115817" algn="ctr" rotWithShape="0">
                  <a:srgbClr val="B2B2B2">
                    <a:alpha val="79999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4"/>
          <p:cNvSpPr txBox="1">
            <a:spLocks noChangeArrowheads="1"/>
          </p:cNvSpPr>
          <p:nvPr/>
        </p:nvSpPr>
        <p:spPr bwMode="auto">
          <a:xfrm>
            <a:off x="0" y="917575"/>
            <a:ext cx="3352800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/>
              <a:t>To call attention to the issue of voting rights, King and other leaders decided to organize marchers to walk from Selma, Alabama, to Montgomery, about 50 miles away.</a:t>
            </a:r>
          </a:p>
        </p:txBody>
      </p:sp>
      <p:sp>
        <p:nvSpPr>
          <p:cNvPr id="82947" name="WordArt 5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Selma March (1965)</a:t>
            </a:r>
          </a:p>
        </p:txBody>
      </p:sp>
      <p:pic>
        <p:nvPicPr>
          <p:cNvPr id="82948" name="Picture 6" descr="576_MARCHING%20UP%20DEXTER-96ppi-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1203512"/>
            <a:ext cx="5794667" cy="4450976"/>
          </a:xfrm>
          <a:prstGeom prst="rect">
            <a:avLst/>
          </a:prstGeom>
          <a:noFill/>
          <a:ln w="76200" cmpd="tri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On their first attempt, March 7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, 1965, a day known as “Bloody Sunday”, the 600 marchers were attacked and beaten by the local and state police.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686" y="1569660"/>
            <a:ext cx="6984627" cy="5233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 successful attempt started on March 21</a:t>
            </a:r>
            <a:r>
              <a:rPr lang="en-US" sz="3200" baseline="30000" dirty="0" smtClean="0"/>
              <a:t>st</a:t>
            </a:r>
            <a:r>
              <a:rPr lang="en-US" sz="3200" dirty="0" smtClean="0"/>
              <a:t>.  Marchers were protected by the FBI and by the National Guard.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65" y="1077218"/>
            <a:ext cx="7961070" cy="5604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333500"/>
            <a:ext cx="8001000" cy="5524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After marching for 5 days, 25,000 protestors marched into Montgomery demanding change.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5" descr="070119_LBJ_vmed_2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6188"/>
            <a:ext cx="5181600" cy="627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Text Box 6"/>
          <p:cNvSpPr txBox="1">
            <a:spLocks noChangeArrowheads="1"/>
          </p:cNvSpPr>
          <p:nvPr/>
        </p:nvSpPr>
        <p:spPr bwMode="auto">
          <a:xfrm>
            <a:off x="5410200" y="768488"/>
            <a:ext cx="3733800" cy="563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/>
              <a:t>Realizing more needed to be done, Johnson and Congress swiftly moved to pass even more federal civil rights </a:t>
            </a:r>
            <a:r>
              <a:rPr lang="en-US" sz="3600" dirty="0" smtClean="0"/>
              <a:t>legislation focusing specifically on voting rights.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WordArt 4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8229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Voting Rights Act 1965</a:t>
            </a: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194235" y="1419412"/>
            <a:ext cx="8725648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lang="en-US" sz="3200" dirty="0" smtClean="0"/>
              <a:t>1.  Eliminated literacy tests as a qualification for voting.</a:t>
            </a:r>
          </a:p>
          <a:p>
            <a:pPr>
              <a:spcBef>
                <a:spcPct val="20000"/>
              </a:spcBef>
              <a:buClr>
                <a:schemeClr val="accent1"/>
              </a:buClr>
            </a:pPr>
            <a:endParaRPr lang="en-US" sz="3200" dirty="0" smtClean="0"/>
          </a:p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lang="en-US" sz="3200" dirty="0" smtClean="0"/>
              <a:t>2.  Allowed U.S. government officials to register citizens to vote, removing this power from state and local officers.  Why?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WordArt 4"/>
          <p:cNvSpPr>
            <a:spLocks noChangeArrowheads="1" noChangeShapeType="1" noTextEdit="1"/>
          </p:cNvSpPr>
          <p:nvPr/>
        </p:nvSpPr>
        <p:spPr bwMode="auto">
          <a:xfrm>
            <a:off x="914400" y="463176"/>
            <a:ext cx="7315200" cy="11795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Twenty-Fourth Amendment </a:t>
            </a:r>
          </a:p>
        </p:txBody>
      </p:sp>
      <p:sp>
        <p:nvSpPr>
          <p:cNvPr id="87043" name="Text Box 5"/>
          <p:cNvSpPr txBox="1">
            <a:spLocks noChangeArrowheads="1"/>
          </p:cNvSpPr>
          <p:nvPr/>
        </p:nvSpPr>
        <p:spPr bwMode="auto">
          <a:xfrm>
            <a:off x="914400" y="2514600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chemeClr val="accent1"/>
              </a:buClr>
            </a:pPr>
            <a:r>
              <a:rPr lang="en-US" sz="3200" dirty="0"/>
              <a:t>Ratified in 1964, it outlawed the poll </a:t>
            </a:r>
            <a:r>
              <a:rPr lang="en-US" sz="3200" dirty="0" smtClean="0"/>
              <a:t>tax as a qualification for voting.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60" y="1384995"/>
            <a:ext cx="8024469" cy="5354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With the legislation signed by President Johnson, de jure segregation was essentially over.  However, despite all the good things that had been done, problems remained.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06" y="1360767"/>
            <a:ext cx="7851588" cy="5354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De facto segregation hadn’t gone away.  Racism was still everywhere in America.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9" y="931208"/>
            <a:ext cx="5942391" cy="4940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69390" y="855124"/>
            <a:ext cx="307461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Economically, African-Americans, both North and South, weren’t doing well.  Poverty was rampant.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2647" y="302364"/>
            <a:ext cx="8558088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Voting Rights Act of 1965</a:t>
            </a:r>
          </a:p>
          <a:p>
            <a:endParaRPr lang="en-US" sz="4400" dirty="0" smtClean="0"/>
          </a:p>
          <a:p>
            <a:r>
              <a:rPr lang="en-US" sz="4400" dirty="0" smtClean="0"/>
              <a:t>-  Who was involved in getting in passed?</a:t>
            </a:r>
          </a:p>
          <a:p>
            <a:endParaRPr lang="en-US" sz="4400" dirty="0" smtClean="0"/>
          </a:p>
          <a:p>
            <a:r>
              <a:rPr lang="en-US" sz="4400" dirty="0" smtClean="0"/>
              <a:t>-  What exactly did it do?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4" y="1200328"/>
            <a:ext cx="8292353" cy="54729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 pace of change was still moving too slow for many, especially younger African-Americans.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12" y="954107"/>
            <a:ext cx="8658412" cy="6688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 fight for equality had taken place mostly in the South.  What would happen when that struggle went north?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/>
          <p:cNvSpPr>
            <a:spLocks noChangeArrowheads="1" noChangeShapeType="1" noTextEdit="1"/>
          </p:cNvSpPr>
          <p:nvPr/>
        </p:nvSpPr>
        <p:spPr bwMode="auto">
          <a:xfrm>
            <a:off x="254000" y="228599"/>
            <a:ext cx="8680824" cy="63604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Fin.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800000"/>
              </a:solidFill>
              <a:effectLst>
                <a:outerShdw blurRad="63500" dist="46662" dir="2115817" algn="ctr" rotWithShape="0">
                  <a:srgbClr val="B2B2B2">
                    <a:alpha val="79999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54000" y="228599"/>
            <a:ext cx="8680824" cy="63604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President</a:t>
            </a:r>
          </a:p>
          <a:p>
            <a:pPr algn="ctr"/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Lyndon Johnson</a:t>
            </a:r>
          </a:p>
          <a:p>
            <a:pPr algn="ctr"/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and</a:t>
            </a:r>
          </a:p>
          <a:p>
            <a:pPr algn="ctr"/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Equality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800000"/>
              </a:solidFill>
              <a:effectLst>
                <a:outerShdw blurRad="63500" dist="46662" dir="2115817" algn="ctr" rotWithShape="0">
                  <a:srgbClr val="B2B2B2">
                    <a:alpha val="79999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303058" cy="68829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612844"/>
            <a:ext cx="424329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SNCC launched “Freedom Summer” in 1964 targeting Mississippi.  Their goal was to help African-Americans register to vote.  Why?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18" y="234203"/>
            <a:ext cx="4955988" cy="638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3882" y="1536174"/>
            <a:ext cx="3556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SNCC organizers actively recruited white college students to help in their efforts.  Why?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46" y="1118160"/>
            <a:ext cx="8428147" cy="54866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SNCC workers, both white and black were subjected to violence by white politicians desperate to keep power.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4401"/>
            <a:ext cx="9144000" cy="3186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 most famous example occurred on June 21, 1964 with the disappearance of three SNCC volunteers.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620946"/>
            <a:ext cx="2973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Mickey </a:t>
            </a:r>
            <a:r>
              <a:rPr lang="en-US" sz="4000" dirty="0" err="1" smtClean="0"/>
              <a:t>Schwerner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2973294" y="4620946"/>
            <a:ext cx="3227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James </a:t>
            </a:r>
          </a:p>
          <a:p>
            <a:pPr algn="ctr"/>
            <a:r>
              <a:rPr lang="en-US" sz="4000" dirty="0" smtClean="0"/>
              <a:t>Cheney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6200588" y="4620946"/>
            <a:ext cx="2943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Andy Goodman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236" y="172065"/>
            <a:ext cx="4318000" cy="66859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23764" y="86032"/>
            <a:ext cx="5020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 three were stopped for “speeding” accused of going 75 MPH in a 30 MPH zone.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318000" y="1841243"/>
            <a:ext cx="4826000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They were taken to jail and held until their $20 fine could be processed.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They were released at 10:30 PM and told to leave the county.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They were never seen alive again.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806</Words>
  <Application>Microsoft Macintosh PowerPoint</Application>
  <PresentationFormat>On-screen Show (4:3)</PresentationFormat>
  <Paragraphs>61</Paragraphs>
  <Slides>32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>Monarch HS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Justin Abbott</dc:creator>
  <cp:lastModifiedBy>Justin Abbott</cp:lastModifiedBy>
  <cp:revision>5</cp:revision>
  <dcterms:created xsi:type="dcterms:W3CDTF">2012-02-09T16:06:32Z</dcterms:created>
  <dcterms:modified xsi:type="dcterms:W3CDTF">2012-02-09T19:16:38Z</dcterms:modified>
</cp:coreProperties>
</file>