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343" r:id="rId5"/>
    <p:sldId id="344" r:id="rId6"/>
    <p:sldId id="345" r:id="rId7"/>
    <p:sldId id="346" r:id="rId8"/>
    <p:sldId id="348" r:id="rId9"/>
    <p:sldId id="347" r:id="rId10"/>
    <p:sldId id="349"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4" r:id="rId36"/>
    <p:sldId id="292" r:id="rId37"/>
    <p:sldId id="293" r:id="rId38"/>
    <p:sldId id="294" r:id="rId39"/>
    <p:sldId id="295" r:id="rId40"/>
    <p:sldId id="296" r:id="rId41"/>
    <p:sldId id="297" r:id="rId42"/>
    <p:sldId id="298" r:id="rId43"/>
    <p:sldId id="350"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showGuides="1">
      <p:cViewPr varScale="1">
        <p:scale>
          <a:sx n="49" d="100"/>
          <a:sy n="49" d="100"/>
        </p:scale>
        <p:origin x="-1096" y="-112"/>
      </p:cViewPr>
      <p:guideLst>
        <p:guide orient="horz" pos="217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B20D56-65B1-A542-A149-8632C9A6BFCF}" type="datetimeFigureOut">
              <a:rPr lang="en-US" smtClean="0"/>
              <a:pPr/>
              <a:t>5/6/14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D8F37-2ABE-6543-B04B-49169CE5A96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B20D56-65B1-A542-A149-8632C9A6BFCF}" type="datetimeFigureOut">
              <a:rPr lang="en-US" smtClean="0"/>
              <a:pPr/>
              <a:t>5/6/14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D8F37-2ABE-6543-B04B-49169CE5A9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B20D56-65B1-A542-A149-8632C9A6BFCF}" type="datetimeFigureOut">
              <a:rPr lang="en-US" smtClean="0"/>
              <a:pPr/>
              <a:t>5/6/14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D8F37-2ABE-6543-B04B-49169CE5A9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B20D56-65B1-A542-A149-8632C9A6BFCF}" type="datetimeFigureOut">
              <a:rPr lang="en-US" smtClean="0"/>
              <a:pPr/>
              <a:t>5/6/14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D8F37-2ABE-6543-B04B-49169CE5A9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B20D56-65B1-A542-A149-8632C9A6BFCF}" type="datetimeFigureOut">
              <a:rPr lang="en-US" smtClean="0"/>
              <a:pPr/>
              <a:t>5/6/14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D8F37-2ABE-6543-B04B-49169CE5A9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B20D56-65B1-A542-A149-8632C9A6BFCF}" type="datetimeFigureOut">
              <a:rPr lang="en-US" smtClean="0"/>
              <a:pPr/>
              <a:t>5/6/14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D8F37-2ABE-6543-B04B-49169CE5A9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B20D56-65B1-A542-A149-8632C9A6BFCF}" type="datetimeFigureOut">
              <a:rPr lang="en-US" smtClean="0"/>
              <a:pPr/>
              <a:t>5/6/14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0D8F37-2ABE-6543-B04B-49169CE5A9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B20D56-65B1-A542-A149-8632C9A6BFCF}" type="datetimeFigureOut">
              <a:rPr lang="en-US" smtClean="0"/>
              <a:pPr/>
              <a:t>5/6/14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D8F37-2ABE-6543-B04B-49169CE5A9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20D56-65B1-A542-A149-8632C9A6BFCF}" type="datetimeFigureOut">
              <a:rPr lang="en-US" smtClean="0"/>
              <a:pPr/>
              <a:t>5/6/14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0D8F37-2ABE-6543-B04B-49169CE5A9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B20D56-65B1-A542-A149-8632C9A6BFCF}" type="datetimeFigureOut">
              <a:rPr lang="en-US" smtClean="0"/>
              <a:pPr/>
              <a:t>5/6/14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D8F37-2ABE-6543-B04B-49169CE5A96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B20D56-65B1-A542-A149-8632C9A6BFCF}" type="datetimeFigureOut">
              <a:rPr lang="en-US" smtClean="0"/>
              <a:pPr/>
              <a:t>5/6/14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D8F37-2ABE-6543-B04B-49169CE5A96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20D56-65B1-A542-A149-8632C9A6BFCF}" type="datetimeFigureOut">
              <a:rPr lang="en-US" smtClean="0"/>
              <a:pPr/>
              <a:t>5/6/14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D8F37-2ABE-6543-B04B-49169CE5A96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991907" y="151179"/>
            <a:ext cx="5497118" cy="65556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Bush</a:t>
            </a:r>
          </a:p>
          <a:p>
            <a:pPr algn="ctr"/>
            <a:r>
              <a:rPr lang="en-US" sz="1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a:t>
            </a:r>
          </a:p>
          <a:p>
            <a:pPr algn="ctr"/>
            <a:r>
              <a:rPr lang="en-US" sz="1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Clinton</a:t>
            </a:r>
            <a:endParaRPr lang="en-US" sz="1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200329"/>
          </a:xfrm>
          <a:prstGeom prst="rect">
            <a:avLst/>
          </a:prstGeom>
          <a:noFill/>
        </p:spPr>
        <p:txBody>
          <a:bodyPr wrap="square" rtlCol="0">
            <a:spAutoFit/>
          </a:bodyPr>
          <a:lstStyle/>
          <a:p>
            <a:pPr algn="ctr"/>
            <a:r>
              <a:rPr lang="en-US" sz="3600" dirty="0" smtClean="0"/>
              <a:t>This had a largely negative impact on the economy.  Unemployment began to grow.</a:t>
            </a:r>
            <a:endParaRPr lang="en-US" sz="3600" dirty="0"/>
          </a:p>
        </p:txBody>
      </p:sp>
      <p:pic>
        <p:nvPicPr>
          <p:cNvPr id="5" name="Picture 4"/>
          <p:cNvPicPr>
            <a:picLocks noChangeAspect="1"/>
          </p:cNvPicPr>
          <p:nvPr/>
        </p:nvPicPr>
        <p:blipFill>
          <a:blip r:embed="rId2"/>
          <a:stretch>
            <a:fillRect/>
          </a:stretch>
        </p:blipFill>
        <p:spPr>
          <a:xfrm>
            <a:off x="0" y="1572077"/>
            <a:ext cx="9144000" cy="486561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72000" y="0"/>
            <a:ext cx="4572000" cy="1015663"/>
          </a:xfrm>
          <a:prstGeom prst="rect">
            <a:avLst/>
          </a:prstGeom>
          <a:noFill/>
        </p:spPr>
        <p:txBody>
          <a:bodyPr wrap="square" rtlCol="0">
            <a:spAutoFit/>
          </a:bodyPr>
          <a:lstStyle/>
          <a:p>
            <a:r>
              <a:rPr lang="en-US" sz="3000" dirty="0" smtClean="0"/>
              <a:t>The Democrats nominated William Jefferson Clinton.</a:t>
            </a:r>
            <a:endParaRPr lang="en-US" sz="3000" dirty="0"/>
          </a:p>
        </p:txBody>
      </p:sp>
      <p:sp>
        <p:nvSpPr>
          <p:cNvPr id="5" name="TextBox 4"/>
          <p:cNvSpPr txBox="1"/>
          <p:nvPr/>
        </p:nvSpPr>
        <p:spPr>
          <a:xfrm>
            <a:off x="4572000" y="1103629"/>
            <a:ext cx="4572000" cy="6093976"/>
          </a:xfrm>
          <a:prstGeom prst="rect">
            <a:avLst/>
          </a:prstGeom>
          <a:noFill/>
        </p:spPr>
        <p:txBody>
          <a:bodyPr wrap="square" rtlCol="0">
            <a:spAutoFit/>
          </a:bodyPr>
          <a:lstStyle/>
          <a:p>
            <a:r>
              <a:rPr lang="en-US" sz="3000" dirty="0" smtClean="0"/>
              <a:t>-  Hoped to move his party towards the political center.</a:t>
            </a:r>
          </a:p>
          <a:p>
            <a:endParaRPr lang="en-US" sz="3000" dirty="0" smtClean="0"/>
          </a:p>
          <a:p>
            <a:r>
              <a:rPr lang="en-US" sz="3000" dirty="0" smtClean="0"/>
              <a:t>-  Tax cuts for the middle class.</a:t>
            </a:r>
          </a:p>
          <a:p>
            <a:endParaRPr lang="en-US" sz="3000" dirty="0" smtClean="0"/>
          </a:p>
          <a:p>
            <a:r>
              <a:rPr lang="en-US" sz="3000" dirty="0" smtClean="0"/>
              <a:t>-  Reform govt. welfare.</a:t>
            </a:r>
          </a:p>
          <a:p>
            <a:endParaRPr lang="en-US" sz="3000" dirty="0" smtClean="0"/>
          </a:p>
          <a:p>
            <a:r>
              <a:rPr lang="en-US" sz="3000" dirty="0" smtClean="0"/>
              <a:t>-  Overhaul America’s health care system. </a:t>
            </a:r>
          </a:p>
          <a:p>
            <a:endParaRPr lang="en-US" sz="3000" dirty="0" smtClean="0"/>
          </a:p>
          <a:p>
            <a:r>
              <a:rPr lang="en-US" sz="3000" dirty="0" smtClean="0"/>
              <a:t>-  “It’s the economy stupid.”</a:t>
            </a:r>
          </a:p>
          <a:p>
            <a:endParaRPr lang="en-US" sz="3000" dirty="0"/>
          </a:p>
        </p:txBody>
      </p:sp>
      <p:pic>
        <p:nvPicPr>
          <p:cNvPr id="6" name="Picture 5"/>
          <p:cNvPicPr>
            <a:picLocks noChangeAspect="1"/>
          </p:cNvPicPr>
          <p:nvPr/>
        </p:nvPicPr>
        <p:blipFill>
          <a:blip r:embed="rId2"/>
          <a:stretch>
            <a:fillRect/>
          </a:stretch>
        </p:blipFill>
        <p:spPr>
          <a:xfrm>
            <a:off x="0" y="0"/>
            <a:ext cx="457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3946398" cy="2554545"/>
          </a:xfrm>
          <a:prstGeom prst="rect">
            <a:avLst/>
          </a:prstGeom>
          <a:noFill/>
        </p:spPr>
        <p:txBody>
          <a:bodyPr wrap="square" rtlCol="0">
            <a:spAutoFit/>
          </a:bodyPr>
          <a:lstStyle/>
          <a:p>
            <a:r>
              <a:rPr lang="en-US" sz="3200" dirty="0" smtClean="0"/>
              <a:t>H. Ross Perot, a billionaire businessman, ran as an independent candidate.</a:t>
            </a:r>
            <a:endParaRPr lang="en-US" sz="3200" dirty="0"/>
          </a:p>
        </p:txBody>
      </p:sp>
      <p:sp>
        <p:nvSpPr>
          <p:cNvPr id="5" name="TextBox 4"/>
          <p:cNvSpPr txBox="1"/>
          <p:nvPr/>
        </p:nvSpPr>
        <p:spPr>
          <a:xfrm>
            <a:off x="0" y="3033059"/>
            <a:ext cx="3946398" cy="1569660"/>
          </a:xfrm>
          <a:prstGeom prst="rect">
            <a:avLst/>
          </a:prstGeom>
          <a:noFill/>
        </p:spPr>
        <p:txBody>
          <a:bodyPr wrap="square" rtlCol="0">
            <a:spAutoFit/>
          </a:bodyPr>
          <a:lstStyle/>
          <a:p>
            <a:r>
              <a:rPr lang="en-US" sz="3200" dirty="0" smtClean="0"/>
              <a:t>-  The national deficit and debt had to be fixed.</a:t>
            </a:r>
            <a:endParaRPr lang="en-US" sz="3200" dirty="0"/>
          </a:p>
        </p:txBody>
      </p:sp>
      <p:pic>
        <p:nvPicPr>
          <p:cNvPr id="6" name="Picture 5"/>
          <p:cNvPicPr>
            <a:picLocks noChangeAspect="1"/>
          </p:cNvPicPr>
          <p:nvPr/>
        </p:nvPicPr>
        <p:blipFill>
          <a:blip r:embed="rId2"/>
          <a:stretch>
            <a:fillRect/>
          </a:stretch>
        </p:blipFill>
        <p:spPr>
          <a:xfrm>
            <a:off x="3946398" y="-1"/>
            <a:ext cx="5197602" cy="6902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853" y="982798"/>
            <a:ext cx="9102147" cy="489240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843950"/>
            <a:ext cx="3492789" cy="3170099"/>
          </a:xfrm>
          <a:prstGeom prst="rect">
            <a:avLst/>
          </a:prstGeom>
          <a:noFill/>
        </p:spPr>
        <p:txBody>
          <a:bodyPr wrap="square" rtlCol="0">
            <a:spAutoFit/>
          </a:bodyPr>
          <a:lstStyle/>
          <a:p>
            <a:pPr algn="ctr"/>
            <a:r>
              <a:rPr lang="en-US" sz="4000" dirty="0" smtClean="0"/>
              <a:t>The Clinton Administration began with some rather large missteps.</a:t>
            </a:r>
            <a:endParaRPr lang="en-US" sz="4000" dirty="0"/>
          </a:p>
        </p:txBody>
      </p:sp>
      <p:pic>
        <p:nvPicPr>
          <p:cNvPr id="3" name="Picture 2"/>
          <p:cNvPicPr>
            <a:picLocks noChangeAspect="1"/>
          </p:cNvPicPr>
          <p:nvPr/>
        </p:nvPicPr>
        <p:blipFill>
          <a:blip r:embed="rId2"/>
          <a:stretch>
            <a:fillRect/>
          </a:stretch>
        </p:blipFill>
        <p:spPr>
          <a:xfrm>
            <a:off x="3492789" y="-1"/>
            <a:ext cx="5651211" cy="687077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0"/>
            <a:ext cx="5322345" cy="2431435"/>
          </a:xfrm>
          <a:prstGeom prst="rect">
            <a:avLst/>
          </a:prstGeom>
          <a:noFill/>
        </p:spPr>
        <p:txBody>
          <a:bodyPr wrap="square" rtlCol="0">
            <a:spAutoFit/>
          </a:bodyPr>
          <a:lstStyle/>
          <a:p>
            <a:pPr algn="ctr"/>
            <a:r>
              <a:rPr lang="en-US" sz="3800" dirty="0" smtClean="0"/>
              <a:t>Clinton proposed an end to the prohibition against gays serving in the military.</a:t>
            </a:r>
            <a:endParaRPr lang="en-US" sz="3800" dirty="0"/>
          </a:p>
        </p:txBody>
      </p:sp>
      <p:sp>
        <p:nvSpPr>
          <p:cNvPr id="6" name="TextBox 5"/>
          <p:cNvSpPr txBox="1"/>
          <p:nvPr/>
        </p:nvSpPr>
        <p:spPr>
          <a:xfrm>
            <a:off x="0" y="2658822"/>
            <a:ext cx="5322345" cy="4185762"/>
          </a:xfrm>
          <a:prstGeom prst="rect">
            <a:avLst/>
          </a:prstGeom>
          <a:noFill/>
        </p:spPr>
        <p:txBody>
          <a:bodyPr wrap="square" rtlCol="0">
            <a:spAutoFit/>
          </a:bodyPr>
          <a:lstStyle/>
          <a:p>
            <a:pPr algn="ctr"/>
            <a:r>
              <a:rPr lang="en-US" sz="3800" dirty="0" smtClean="0"/>
              <a:t>Critics were outraged and Clinton had to back off.</a:t>
            </a:r>
          </a:p>
          <a:p>
            <a:pPr algn="ctr"/>
            <a:endParaRPr lang="en-US" sz="3800" dirty="0" smtClean="0"/>
          </a:p>
          <a:p>
            <a:pPr algn="ctr"/>
            <a:r>
              <a:rPr lang="en-US" sz="3800" dirty="0" smtClean="0"/>
              <a:t>In the end, Clinton had the military adopt a “Don’t ask, don’t tell” policy.</a:t>
            </a:r>
            <a:endParaRPr lang="en-US" sz="3800" dirty="0"/>
          </a:p>
        </p:txBody>
      </p:sp>
      <p:pic>
        <p:nvPicPr>
          <p:cNvPr id="4" name="Picture 2" descr="http://instinctmagazine.com/images/stories/blogs/jkatz/Don-t-Ask-Don-t-Tell-sam.jpg"/>
          <p:cNvPicPr>
            <a:picLocks noChangeAspect="1" noChangeArrowheads="1"/>
          </p:cNvPicPr>
          <p:nvPr/>
        </p:nvPicPr>
        <p:blipFill>
          <a:blip r:embed="rId2"/>
          <a:srcRect/>
          <a:stretch>
            <a:fillRect/>
          </a:stretch>
        </p:blipFill>
        <p:spPr bwMode="auto">
          <a:xfrm>
            <a:off x="5322345" y="0"/>
            <a:ext cx="3821655" cy="68445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076640" y="257010"/>
            <a:ext cx="4067360" cy="3539430"/>
          </a:xfrm>
          <a:prstGeom prst="rect">
            <a:avLst/>
          </a:prstGeom>
          <a:noFill/>
        </p:spPr>
        <p:txBody>
          <a:bodyPr wrap="square" rtlCol="0">
            <a:spAutoFit/>
          </a:bodyPr>
          <a:lstStyle/>
          <a:p>
            <a:pPr algn="ctr"/>
            <a:r>
              <a:rPr lang="en-US" sz="3200" dirty="0" smtClean="0"/>
              <a:t>In 1993, the FBI surrounded the compound of a fundamentalist group in Waco, TX, the Branch-</a:t>
            </a:r>
            <a:r>
              <a:rPr lang="en-US" sz="3200" dirty="0" err="1" smtClean="0"/>
              <a:t>Davidians</a:t>
            </a:r>
            <a:r>
              <a:rPr lang="en-US" sz="3200" dirty="0" smtClean="0"/>
              <a:t>, led by David Koresh. </a:t>
            </a:r>
            <a:endParaRPr lang="en-US" sz="3200" dirty="0"/>
          </a:p>
        </p:txBody>
      </p:sp>
      <p:sp>
        <p:nvSpPr>
          <p:cNvPr id="5" name="TextBox 4"/>
          <p:cNvSpPr txBox="1"/>
          <p:nvPr/>
        </p:nvSpPr>
        <p:spPr>
          <a:xfrm>
            <a:off x="5091760" y="4006327"/>
            <a:ext cx="4067360" cy="2062103"/>
          </a:xfrm>
          <a:prstGeom prst="rect">
            <a:avLst/>
          </a:prstGeom>
          <a:noFill/>
        </p:spPr>
        <p:txBody>
          <a:bodyPr wrap="square" rtlCol="0">
            <a:spAutoFit/>
          </a:bodyPr>
          <a:lstStyle/>
          <a:p>
            <a:pPr algn="ctr"/>
            <a:r>
              <a:rPr lang="en-US" sz="3200" dirty="0" smtClean="0"/>
              <a:t>A gun battle broke out in which 4 FBI agents, and 6 </a:t>
            </a:r>
            <a:r>
              <a:rPr lang="en-US" sz="3200" dirty="0" err="1" smtClean="0"/>
              <a:t>Davidians</a:t>
            </a:r>
            <a:r>
              <a:rPr lang="en-US" sz="3200" dirty="0" smtClean="0"/>
              <a:t> were killed.</a:t>
            </a:r>
            <a:endParaRPr lang="en-US" sz="3200" dirty="0"/>
          </a:p>
        </p:txBody>
      </p:sp>
      <p:pic>
        <p:nvPicPr>
          <p:cNvPr id="6" name="Picture 5"/>
          <p:cNvPicPr>
            <a:picLocks noChangeAspect="1"/>
          </p:cNvPicPr>
          <p:nvPr/>
        </p:nvPicPr>
        <p:blipFill>
          <a:blip r:embed="rId2"/>
          <a:stretch>
            <a:fillRect/>
          </a:stretch>
        </p:blipFill>
        <p:spPr>
          <a:xfrm>
            <a:off x="0" y="0"/>
            <a:ext cx="507664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After a 50 day standoff, the ordeal came to an end when the FBI stormed the compound.</a:t>
            </a:r>
            <a:endParaRPr lang="en-US" sz="2800" dirty="0"/>
          </a:p>
        </p:txBody>
      </p:sp>
      <p:sp>
        <p:nvSpPr>
          <p:cNvPr id="5" name="TextBox 4"/>
          <p:cNvSpPr txBox="1"/>
          <p:nvPr/>
        </p:nvSpPr>
        <p:spPr>
          <a:xfrm>
            <a:off x="0" y="954107"/>
            <a:ext cx="9144000" cy="954107"/>
          </a:xfrm>
          <a:prstGeom prst="rect">
            <a:avLst/>
          </a:prstGeom>
          <a:noFill/>
        </p:spPr>
        <p:txBody>
          <a:bodyPr wrap="square" rtlCol="0">
            <a:spAutoFit/>
          </a:bodyPr>
          <a:lstStyle/>
          <a:p>
            <a:pPr algn="ctr"/>
            <a:r>
              <a:rPr lang="en-US" sz="2800" dirty="0" smtClean="0"/>
              <a:t>A fire broke out in the building eventually killing 74, including 20 children.</a:t>
            </a:r>
            <a:endParaRPr lang="en-US" sz="2800" dirty="0"/>
          </a:p>
        </p:txBody>
      </p:sp>
      <p:pic>
        <p:nvPicPr>
          <p:cNvPr id="7" name="Picture 6"/>
          <p:cNvPicPr>
            <a:picLocks noChangeAspect="1"/>
          </p:cNvPicPr>
          <p:nvPr/>
        </p:nvPicPr>
        <p:blipFill>
          <a:blip r:embed="rId2"/>
          <a:stretch>
            <a:fillRect/>
          </a:stretch>
        </p:blipFill>
        <p:spPr>
          <a:xfrm>
            <a:off x="725487" y="1908214"/>
            <a:ext cx="7693026" cy="4949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428178"/>
            <a:ext cx="4572000" cy="6001643"/>
          </a:xfrm>
          <a:prstGeom prst="rect">
            <a:avLst/>
          </a:prstGeom>
          <a:noFill/>
        </p:spPr>
        <p:txBody>
          <a:bodyPr wrap="square" rtlCol="0">
            <a:spAutoFit/>
          </a:bodyPr>
          <a:lstStyle/>
          <a:p>
            <a:pPr algn="ctr"/>
            <a:r>
              <a:rPr lang="en-US" sz="4800" dirty="0" smtClean="0"/>
              <a:t>Clinton, and his Attorney General Janet Reno came under fire from anti-government groups claiming that the FBI had started the fire.</a:t>
            </a:r>
            <a:endParaRPr lang="en-US" sz="4800" dirty="0"/>
          </a:p>
        </p:txBody>
      </p:sp>
      <p:pic>
        <p:nvPicPr>
          <p:cNvPr id="3" name="Picture 2"/>
          <p:cNvPicPr>
            <a:picLocks noChangeAspect="1"/>
          </p:cNvPicPr>
          <p:nvPr/>
        </p:nvPicPr>
        <p:blipFill>
          <a:blip r:embed="rId2"/>
          <a:stretch>
            <a:fillRect/>
          </a:stretch>
        </p:blipFill>
        <p:spPr>
          <a:xfrm>
            <a:off x="4572000" y="0"/>
            <a:ext cx="4572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Partly in protest for the deaths in Waco, Timothy McVeigh and Terry Nichols bombed the U.S. federal building in Oklahoma City, OK in 1995 killing 168.</a:t>
            </a:r>
            <a:endParaRPr lang="en-US" sz="3200" dirty="0"/>
          </a:p>
        </p:txBody>
      </p:sp>
      <p:pic>
        <p:nvPicPr>
          <p:cNvPr id="3" name="Picture 2"/>
          <p:cNvPicPr>
            <a:picLocks noChangeAspect="1"/>
          </p:cNvPicPr>
          <p:nvPr/>
        </p:nvPicPr>
        <p:blipFill>
          <a:blip r:embed="rId2"/>
          <a:stretch>
            <a:fillRect/>
          </a:stretch>
        </p:blipFill>
        <p:spPr>
          <a:xfrm>
            <a:off x="1151600" y="1569659"/>
            <a:ext cx="6840800" cy="530478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4001" cy="523220"/>
          </a:xfrm>
          <a:prstGeom prst="rect">
            <a:avLst/>
          </a:prstGeom>
          <a:noFill/>
        </p:spPr>
        <p:txBody>
          <a:bodyPr wrap="square" rtlCol="0">
            <a:spAutoFit/>
          </a:bodyPr>
          <a:lstStyle/>
          <a:p>
            <a:pPr algn="ctr"/>
            <a:r>
              <a:rPr lang="en-US" sz="2800" dirty="0" smtClean="0"/>
              <a:t>1992 saw America facing its first post Cold War election.</a:t>
            </a:r>
            <a:endParaRPr lang="en-US" sz="2800" dirty="0"/>
          </a:p>
        </p:txBody>
      </p:sp>
      <p:pic>
        <p:nvPicPr>
          <p:cNvPr id="5" name="Picture 4"/>
          <p:cNvPicPr>
            <a:picLocks noChangeAspect="1"/>
          </p:cNvPicPr>
          <p:nvPr/>
        </p:nvPicPr>
        <p:blipFill>
          <a:blip r:embed="rId2"/>
          <a:stretch>
            <a:fillRect/>
          </a:stretch>
        </p:blipFill>
        <p:spPr>
          <a:xfrm>
            <a:off x="85612" y="523220"/>
            <a:ext cx="8972776" cy="633478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488668" y="117693"/>
            <a:ext cx="3432308" cy="6740307"/>
          </a:xfrm>
          <a:prstGeom prst="rect">
            <a:avLst/>
          </a:prstGeom>
          <a:noFill/>
        </p:spPr>
        <p:txBody>
          <a:bodyPr wrap="square" rtlCol="0">
            <a:spAutoFit/>
          </a:bodyPr>
          <a:lstStyle/>
          <a:p>
            <a:pPr algn="ctr"/>
            <a:r>
              <a:rPr lang="en-US" sz="4800" dirty="0" smtClean="0"/>
              <a:t>The biggest blunder of Clinton’s early years was his efforts to deal with health care reform.</a:t>
            </a:r>
            <a:endParaRPr lang="en-US" sz="4800" dirty="0"/>
          </a:p>
        </p:txBody>
      </p:sp>
      <p:pic>
        <p:nvPicPr>
          <p:cNvPr id="3" name="Picture 2"/>
          <p:cNvPicPr>
            <a:picLocks noChangeAspect="1"/>
          </p:cNvPicPr>
          <p:nvPr/>
        </p:nvPicPr>
        <p:blipFill>
          <a:blip r:embed="rId2"/>
          <a:stretch>
            <a:fillRect/>
          </a:stretch>
        </p:blipFill>
        <p:spPr>
          <a:xfrm>
            <a:off x="0" y="-94426"/>
            <a:ext cx="5276984" cy="695242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Clinton created a federal task force to design a new national health care program.</a:t>
            </a:r>
            <a:endParaRPr lang="en-US" sz="2800" dirty="0"/>
          </a:p>
        </p:txBody>
      </p:sp>
      <p:sp>
        <p:nvSpPr>
          <p:cNvPr id="5" name="TextBox 4"/>
          <p:cNvSpPr txBox="1"/>
          <p:nvPr/>
        </p:nvSpPr>
        <p:spPr>
          <a:xfrm>
            <a:off x="0" y="954107"/>
            <a:ext cx="9144000" cy="954107"/>
          </a:xfrm>
          <a:prstGeom prst="rect">
            <a:avLst/>
          </a:prstGeom>
          <a:noFill/>
        </p:spPr>
        <p:txBody>
          <a:bodyPr wrap="square" rtlCol="0">
            <a:spAutoFit/>
          </a:bodyPr>
          <a:lstStyle/>
          <a:p>
            <a:pPr algn="ctr"/>
            <a:r>
              <a:rPr lang="en-US" sz="2800" dirty="0" smtClean="0"/>
              <a:t>He then appointed his wife, Hillary Rodham Clinton, to chair that panel.</a:t>
            </a:r>
            <a:endParaRPr lang="en-US" sz="2800" dirty="0"/>
          </a:p>
        </p:txBody>
      </p:sp>
      <p:pic>
        <p:nvPicPr>
          <p:cNvPr id="6" name="Picture 5"/>
          <p:cNvPicPr>
            <a:picLocks noChangeAspect="1"/>
          </p:cNvPicPr>
          <p:nvPr/>
        </p:nvPicPr>
        <p:blipFill>
          <a:blip r:embed="rId2"/>
          <a:stretch>
            <a:fillRect/>
          </a:stretch>
        </p:blipFill>
        <p:spPr>
          <a:xfrm>
            <a:off x="730250" y="1908214"/>
            <a:ext cx="7683500" cy="4949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243513"/>
            <a:ext cx="3888062" cy="6370974"/>
          </a:xfrm>
          <a:prstGeom prst="rect">
            <a:avLst/>
          </a:prstGeom>
          <a:noFill/>
        </p:spPr>
        <p:txBody>
          <a:bodyPr wrap="square" rtlCol="0">
            <a:spAutoFit/>
          </a:bodyPr>
          <a:lstStyle/>
          <a:p>
            <a:pPr algn="ctr"/>
            <a:r>
              <a:rPr lang="en-US" sz="3400" dirty="0" smtClean="0"/>
              <a:t>Both Clintons were attacked from numerous sides some arguing the government was going too far, some arguing the government needed to do more, some arguing she had no business being involved, etc…</a:t>
            </a:r>
            <a:endParaRPr lang="en-US" sz="3400" dirty="0"/>
          </a:p>
        </p:txBody>
      </p:sp>
      <p:pic>
        <p:nvPicPr>
          <p:cNvPr id="3" name="Picture 2"/>
          <p:cNvPicPr>
            <a:picLocks noChangeAspect="1"/>
          </p:cNvPicPr>
          <p:nvPr/>
        </p:nvPicPr>
        <p:blipFill>
          <a:blip r:embed="rId2"/>
          <a:stretch>
            <a:fillRect/>
          </a:stretch>
        </p:blipFill>
        <p:spPr>
          <a:xfrm>
            <a:off x="3888062" y="0"/>
            <a:ext cx="5255938" cy="687700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754327"/>
          </a:xfrm>
          <a:prstGeom prst="rect">
            <a:avLst/>
          </a:prstGeom>
          <a:noFill/>
        </p:spPr>
        <p:txBody>
          <a:bodyPr wrap="square" rtlCol="0">
            <a:spAutoFit/>
          </a:bodyPr>
          <a:lstStyle/>
          <a:p>
            <a:pPr algn="ctr"/>
            <a:r>
              <a:rPr lang="en-US" sz="3600" dirty="0" smtClean="0"/>
              <a:t>In the end, the reforms proposed by the task force went nowhere, and nothing was accomplished in terms of health care reform.</a:t>
            </a:r>
            <a:endParaRPr lang="en-US" sz="3600" dirty="0"/>
          </a:p>
        </p:txBody>
      </p:sp>
      <p:pic>
        <p:nvPicPr>
          <p:cNvPr id="3" name="Picture 2"/>
          <p:cNvPicPr>
            <a:picLocks noChangeAspect="1"/>
          </p:cNvPicPr>
          <p:nvPr/>
        </p:nvPicPr>
        <p:blipFill>
          <a:blip r:embed="rId2"/>
          <a:stretch>
            <a:fillRect/>
          </a:stretch>
        </p:blipFill>
        <p:spPr>
          <a:xfrm>
            <a:off x="348475" y="2206892"/>
            <a:ext cx="10069409" cy="465110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
            <a:ext cx="9144000" cy="707886"/>
          </a:xfrm>
          <a:prstGeom prst="rect">
            <a:avLst/>
          </a:prstGeom>
          <a:noFill/>
        </p:spPr>
        <p:txBody>
          <a:bodyPr wrap="square" rtlCol="0">
            <a:spAutoFit/>
          </a:bodyPr>
          <a:lstStyle/>
          <a:p>
            <a:pPr algn="ctr"/>
            <a:r>
              <a:rPr lang="en-US" sz="4000" dirty="0" smtClean="0"/>
              <a:t>It wasn’t all bad, however.</a:t>
            </a:r>
            <a:endParaRPr lang="en-US" sz="4000" dirty="0"/>
          </a:p>
        </p:txBody>
      </p:sp>
      <p:pic>
        <p:nvPicPr>
          <p:cNvPr id="3" name="Picture 2"/>
          <p:cNvPicPr>
            <a:picLocks noChangeAspect="1"/>
          </p:cNvPicPr>
          <p:nvPr/>
        </p:nvPicPr>
        <p:blipFill>
          <a:blip r:embed="rId2"/>
          <a:stretch>
            <a:fillRect/>
          </a:stretch>
        </p:blipFill>
        <p:spPr>
          <a:xfrm>
            <a:off x="1" y="707885"/>
            <a:ext cx="9144000" cy="615696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7303"/>
            <a:ext cx="9144000" cy="646331"/>
          </a:xfrm>
          <a:prstGeom prst="rect">
            <a:avLst/>
          </a:prstGeom>
          <a:noFill/>
        </p:spPr>
        <p:txBody>
          <a:bodyPr wrap="square" rtlCol="0">
            <a:spAutoFit/>
          </a:bodyPr>
          <a:lstStyle/>
          <a:p>
            <a:pPr algn="ctr"/>
            <a:r>
              <a:rPr lang="en-US" sz="3600" dirty="0" smtClean="0"/>
              <a:t>In 1993, Congress passed the Brady Bill</a:t>
            </a:r>
            <a:endParaRPr lang="en-US" sz="3600" dirty="0"/>
          </a:p>
        </p:txBody>
      </p:sp>
      <p:sp>
        <p:nvSpPr>
          <p:cNvPr id="5" name="TextBox 4"/>
          <p:cNvSpPr txBox="1"/>
          <p:nvPr/>
        </p:nvSpPr>
        <p:spPr>
          <a:xfrm>
            <a:off x="0" y="671696"/>
            <a:ext cx="4224233" cy="6124754"/>
          </a:xfrm>
          <a:prstGeom prst="rect">
            <a:avLst/>
          </a:prstGeom>
          <a:noFill/>
        </p:spPr>
        <p:txBody>
          <a:bodyPr wrap="square" rtlCol="0">
            <a:spAutoFit/>
          </a:bodyPr>
          <a:lstStyle/>
          <a:p>
            <a:r>
              <a:rPr lang="en-US" sz="2800" dirty="0" smtClean="0"/>
              <a:t>-  Named for Pres. Reagan’s press secretary James Brady who had been shot in the head during the assassination attempt on the President.</a:t>
            </a:r>
          </a:p>
          <a:p>
            <a:endParaRPr lang="en-US" sz="2800" dirty="0" smtClean="0"/>
          </a:p>
          <a:p>
            <a:r>
              <a:rPr lang="en-US" sz="2800" dirty="0" smtClean="0"/>
              <a:t>-  Required background checks and waiting periods before purchasing firearms.</a:t>
            </a:r>
          </a:p>
          <a:p>
            <a:endParaRPr lang="en-US" sz="2800" dirty="0" smtClean="0"/>
          </a:p>
          <a:p>
            <a:r>
              <a:rPr lang="en-US" sz="2800" dirty="0" smtClean="0"/>
              <a:t>-  Prohibited some people from buying firearms altogether.</a:t>
            </a:r>
            <a:endParaRPr lang="en-US" sz="2800" dirty="0"/>
          </a:p>
        </p:txBody>
      </p:sp>
      <p:pic>
        <p:nvPicPr>
          <p:cNvPr id="6" name="Picture 5"/>
          <p:cNvPicPr>
            <a:picLocks noChangeAspect="1"/>
          </p:cNvPicPr>
          <p:nvPr/>
        </p:nvPicPr>
        <p:blipFill>
          <a:blip r:embed="rId2"/>
          <a:stretch>
            <a:fillRect/>
          </a:stretch>
        </p:blipFill>
        <p:spPr>
          <a:xfrm>
            <a:off x="4173202" y="671696"/>
            <a:ext cx="4970798" cy="5948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4000" cy="1815882"/>
          </a:xfrm>
          <a:prstGeom prst="rect">
            <a:avLst/>
          </a:prstGeom>
          <a:noFill/>
        </p:spPr>
        <p:txBody>
          <a:bodyPr wrap="square" rtlCol="0">
            <a:spAutoFit/>
          </a:bodyPr>
          <a:lstStyle/>
          <a:p>
            <a:pPr algn="ctr"/>
            <a:r>
              <a:rPr lang="en-US" sz="2700" dirty="0" smtClean="0"/>
              <a:t>In 1993 Congress also passed Clinton’s plan to reduce the deficit, primarily through raising taxes on the wealthy, on Social Security benefits, and on gas.  By the end of his first term, the deficit had been cut in half.</a:t>
            </a:r>
          </a:p>
        </p:txBody>
      </p:sp>
      <p:pic>
        <p:nvPicPr>
          <p:cNvPr id="3" name="Picture 2"/>
          <p:cNvPicPr>
            <a:picLocks noChangeAspect="1"/>
          </p:cNvPicPr>
          <p:nvPr/>
        </p:nvPicPr>
        <p:blipFill>
          <a:blip r:embed="rId2"/>
          <a:stretch>
            <a:fillRect/>
          </a:stretch>
        </p:blipFill>
        <p:spPr>
          <a:xfrm>
            <a:off x="953857" y="1815882"/>
            <a:ext cx="7236285" cy="518298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754327"/>
          </a:xfrm>
          <a:prstGeom prst="rect">
            <a:avLst/>
          </a:prstGeom>
          <a:noFill/>
        </p:spPr>
        <p:txBody>
          <a:bodyPr wrap="square" rtlCol="0">
            <a:spAutoFit/>
          </a:bodyPr>
          <a:lstStyle/>
          <a:p>
            <a:pPr algn="ctr"/>
            <a:r>
              <a:rPr lang="en-US" sz="3600" dirty="0" smtClean="0"/>
              <a:t>Despite some of these successes, many Americans did not have a positive view of either Clinton or the U.S. government by late 1993.</a:t>
            </a:r>
            <a:endParaRPr lang="en-US" sz="3600" dirty="0"/>
          </a:p>
        </p:txBody>
      </p:sp>
      <p:pic>
        <p:nvPicPr>
          <p:cNvPr id="3" name="Picture 2"/>
          <p:cNvPicPr>
            <a:picLocks noChangeAspect="1"/>
          </p:cNvPicPr>
          <p:nvPr/>
        </p:nvPicPr>
        <p:blipFill>
          <a:blip r:embed="rId2"/>
          <a:stretch>
            <a:fillRect/>
          </a:stretch>
        </p:blipFill>
        <p:spPr>
          <a:xfrm>
            <a:off x="448625" y="1754327"/>
            <a:ext cx="8246749" cy="521107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830997"/>
          </a:xfrm>
          <a:prstGeom prst="rect">
            <a:avLst/>
          </a:prstGeom>
          <a:noFill/>
        </p:spPr>
        <p:txBody>
          <a:bodyPr wrap="square" rtlCol="0">
            <a:spAutoFit/>
          </a:bodyPr>
          <a:lstStyle/>
          <a:p>
            <a:pPr algn="ctr"/>
            <a:r>
              <a:rPr lang="en-US" sz="2400" dirty="0" smtClean="0"/>
              <a:t>The Republicans hoped to capitalize on this in the mid-term elections of 1994.  To that end, they proposed the “Contract With America.”</a:t>
            </a:r>
            <a:endParaRPr lang="en-US" sz="2400" dirty="0"/>
          </a:p>
        </p:txBody>
      </p:sp>
      <p:sp>
        <p:nvSpPr>
          <p:cNvPr id="5" name="TextBox 4"/>
          <p:cNvSpPr txBox="1"/>
          <p:nvPr/>
        </p:nvSpPr>
        <p:spPr>
          <a:xfrm>
            <a:off x="0" y="1164133"/>
            <a:ext cx="4572000" cy="4832093"/>
          </a:xfrm>
          <a:prstGeom prst="rect">
            <a:avLst/>
          </a:prstGeom>
          <a:noFill/>
        </p:spPr>
        <p:txBody>
          <a:bodyPr wrap="square" rtlCol="0">
            <a:spAutoFit/>
          </a:bodyPr>
          <a:lstStyle/>
          <a:p>
            <a:r>
              <a:rPr lang="en-US" sz="2800" dirty="0" smtClean="0"/>
              <a:t>-  Proposed an all out effort to reduce the budget deficit and the national debt.</a:t>
            </a:r>
          </a:p>
          <a:p>
            <a:endParaRPr lang="en-US" sz="2800" dirty="0" smtClean="0"/>
          </a:p>
          <a:p>
            <a:r>
              <a:rPr lang="en-US" sz="2800" dirty="0" smtClean="0"/>
              <a:t>-  Called for lowering taxes and slashing government welfare programs.</a:t>
            </a:r>
          </a:p>
          <a:p>
            <a:endParaRPr lang="en-US" sz="2800" dirty="0" smtClean="0"/>
          </a:p>
          <a:p>
            <a:r>
              <a:rPr lang="en-US" sz="2800" dirty="0" smtClean="0"/>
              <a:t>-  Also demanded reform to government including term limits for elected officials.</a:t>
            </a:r>
            <a:endParaRPr lang="en-US" sz="2800" dirty="0"/>
          </a:p>
        </p:txBody>
      </p:sp>
      <p:pic>
        <p:nvPicPr>
          <p:cNvPr id="6" name="Picture 5"/>
          <p:cNvPicPr>
            <a:picLocks noChangeAspect="1"/>
          </p:cNvPicPr>
          <p:nvPr/>
        </p:nvPicPr>
        <p:blipFill>
          <a:blip r:embed="rId2"/>
          <a:stretch>
            <a:fillRect/>
          </a:stretch>
        </p:blipFill>
        <p:spPr>
          <a:xfrm>
            <a:off x="4590150" y="858303"/>
            <a:ext cx="4553850" cy="5999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47595" y="0"/>
            <a:ext cx="8648810" cy="1384995"/>
          </a:xfrm>
          <a:prstGeom prst="rect">
            <a:avLst/>
          </a:prstGeom>
          <a:noFill/>
        </p:spPr>
        <p:txBody>
          <a:bodyPr wrap="square" rtlCol="0">
            <a:spAutoFit/>
          </a:bodyPr>
          <a:lstStyle/>
          <a:p>
            <a:pPr algn="ctr"/>
            <a:r>
              <a:rPr lang="en-US" sz="2800" dirty="0" smtClean="0"/>
              <a:t>The ‘94 Mid-terms saw unprecedented success for the Republicans in Congress.  They gained control of both the House and the Senate for the first time since the 1950’s.</a:t>
            </a:r>
            <a:endParaRPr lang="en-US" sz="2800" dirty="0"/>
          </a:p>
        </p:txBody>
      </p:sp>
      <p:pic>
        <p:nvPicPr>
          <p:cNvPr id="3" name="Picture 2"/>
          <p:cNvPicPr>
            <a:picLocks noChangeAspect="1"/>
          </p:cNvPicPr>
          <p:nvPr/>
        </p:nvPicPr>
        <p:blipFill>
          <a:blip r:embed="rId2"/>
          <a:stretch>
            <a:fillRect/>
          </a:stretch>
        </p:blipFill>
        <p:spPr>
          <a:xfrm>
            <a:off x="698500" y="1384994"/>
            <a:ext cx="7747000" cy="547300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182717"/>
            <a:ext cx="3944471" cy="4524315"/>
          </a:xfrm>
          <a:prstGeom prst="rect">
            <a:avLst/>
          </a:prstGeom>
          <a:noFill/>
        </p:spPr>
        <p:txBody>
          <a:bodyPr wrap="square" rtlCol="0">
            <a:spAutoFit/>
          </a:bodyPr>
          <a:lstStyle/>
          <a:p>
            <a:pPr algn="ctr"/>
            <a:r>
              <a:rPr lang="en-US" sz="4800" dirty="0" smtClean="0"/>
              <a:t>The Republicans nominated President George H.W. Bush.</a:t>
            </a:r>
            <a:endParaRPr lang="en-US" sz="4800" dirty="0"/>
          </a:p>
        </p:txBody>
      </p:sp>
      <p:pic>
        <p:nvPicPr>
          <p:cNvPr id="7" name="Picture 6"/>
          <p:cNvPicPr>
            <a:picLocks noChangeAspect="1"/>
          </p:cNvPicPr>
          <p:nvPr/>
        </p:nvPicPr>
        <p:blipFill>
          <a:blip r:embed="rId2"/>
          <a:stretch>
            <a:fillRect/>
          </a:stretch>
        </p:blipFill>
        <p:spPr>
          <a:xfrm>
            <a:off x="3944471" y="-5684"/>
            <a:ext cx="5199529" cy="693270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205313" y="1536174"/>
            <a:ext cx="3938688" cy="3785652"/>
          </a:xfrm>
          <a:prstGeom prst="rect">
            <a:avLst/>
          </a:prstGeom>
          <a:noFill/>
        </p:spPr>
        <p:txBody>
          <a:bodyPr wrap="square" rtlCol="0">
            <a:spAutoFit/>
          </a:bodyPr>
          <a:lstStyle/>
          <a:p>
            <a:pPr algn="ctr"/>
            <a:r>
              <a:rPr lang="en-US" sz="4000" dirty="0" smtClean="0"/>
              <a:t>Believing they had a mandate, Congressional Republicans put their plan into action.</a:t>
            </a:r>
            <a:endParaRPr lang="en-US" sz="4000" dirty="0"/>
          </a:p>
        </p:txBody>
      </p:sp>
      <p:pic>
        <p:nvPicPr>
          <p:cNvPr id="3" name="Picture 2"/>
          <p:cNvPicPr>
            <a:picLocks noChangeAspect="1"/>
          </p:cNvPicPr>
          <p:nvPr/>
        </p:nvPicPr>
        <p:blipFill>
          <a:blip r:embed="rId2"/>
          <a:stretch>
            <a:fillRect/>
          </a:stretch>
        </p:blipFill>
        <p:spPr>
          <a:xfrm>
            <a:off x="0" y="0"/>
            <a:ext cx="5205313" cy="6858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1164103"/>
            <a:ext cx="5180214" cy="4832093"/>
          </a:xfrm>
          <a:prstGeom prst="rect">
            <a:avLst/>
          </a:prstGeom>
          <a:noFill/>
        </p:spPr>
        <p:txBody>
          <a:bodyPr wrap="square" rtlCol="0">
            <a:spAutoFit/>
          </a:bodyPr>
          <a:lstStyle/>
          <a:p>
            <a:r>
              <a:rPr lang="en-US" sz="2800" dirty="0" smtClean="0"/>
              <a:t>-  Deep cuts to government welfare programs.</a:t>
            </a:r>
          </a:p>
          <a:p>
            <a:endParaRPr lang="en-US" sz="2800" dirty="0" smtClean="0"/>
          </a:p>
          <a:p>
            <a:r>
              <a:rPr lang="en-US" sz="2800" dirty="0" smtClean="0"/>
              <a:t>-  Placed limits on how much assistance people could receive    (5 years max).</a:t>
            </a:r>
          </a:p>
          <a:p>
            <a:endParaRPr lang="en-US" sz="2800" dirty="0" smtClean="0"/>
          </a:p>
          <a:p>
            <a:r>
              <a:rPr lang="en-US" sz="2800" dirty="0" smtClean="0"/>
              <a:t>-  Required people to have a job within two years of receiving benefits.</a:t>
            </a:r>
          </a:p>
          <a:p>
            <a:endParaRPr lang="en-US" sz="2800" dirty="0" smtClean="0"/>
          </a:p>
        </p:txBody>
      </p:sp>
      <p:pic>
        <p:nvPicPr>
          <p:cNvPr id="6" name="Picture 5"/>
          <p:cNvPicPr>
            <a:picLocks noChangeAspect="1"/>
          </p:cNvPicPr>
          <p:nvPr/>
        </p:nvPicPr>
        <p:blipFill>
          <a:blip r:embed="rId2"/>
          <a:stretch>
            <a:fillRect/>
          </a:stretch>
        </p:blipFill>
        <p:spPr>
          <a:xfrm>
            <a:off x="5180214" y="-129730"/>
            <a:ext cx="4432515" cy="6987730"/>
          </a:xfrm>
          <a:prstGeom prst="rect">
            <a:avLst/>
          </a:prstGeom>
        </p:spPr>
      </p:pic>
      <p:sp>
        <p:nvSpPr>
          <p:cNvPr id="7" name="Rectangle 6"/>
          <p:cNvSpPr/>
          <p:nvPr/>
        </p:nvSpPr>
        <p:spPr>
          <a:xfrm>
            <a:off x="4898976" y="0"/>
            <a:ext cx="5125781" cy="22374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 y="0"/>
            <a:ext cx="9612729" cy="1077218"/>
          </a:xfrm>
          <a:prstGeom prst="rect">
            <a:avLst/>
          </a:prstGeom>
          <a:noFill/>
        </p:spPr>
        <p:txBody>
          <a:bodyPr wrap="square" rtlCol="0">
            <a:spAutoFit/>
          </a:bodyPr>
          <a:lstStyle/>
          <a:p>
            <a:pPr algn="ctr"/>
            <a:r>
              <a:rPr lang="en-US" sz="3200" dirty="0" smtClean="0"/>
              <a:t>One of their more important successes was the passage of the Welfare Reform Bill of 1996.</a:t>
            </a:r>
            <a:endParaRPr lang="en-US" sz="3200" dirty="0"/>
          </a:p>
        </p:txBody>
      </p:sp>
      <p:sp>
        <p:nvSpPr>
          <p:cNvPr id="8" name="Rectangle 7"/>
          <p:cNvSpPr/>
          <p:nvPr/>
        </p:nvSpPr>
        <p:spPr>
          <a:xfrm>
            <a:off x="8991600" y="1851372"/>
            <a:ext cx="1033157" cy="7722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907110" y="9435"/>
            <a:ext cx="4236890" cy="1384995"/>
          </a:xfrm>
          <a:prstGeom prst="rect">
            <a:avLst/>
          </a:prstGeom>
          <a:noFill/>
        </p:spPr>
        <p:txBody>
          <a:bodyPr wrap="square" rtlCol="0">
            <a:spAutoFit/>
          </a:bodyPr>
          <a:lstStyle/>
          <a:p>
            <a:pPr algn="ctr"/>
            <a:r>
              <a:rPr lang="en-US" sz="2800" dirty="0" smtClean="0"/>
              <a:t>However, the President refused to go along with all of the Republican agenda.</a:t>
            </a:r>
            <a:endParaRPr lang="en-US" sz="2800" dirty="0"/>
          </a:p>
        </p:txBody>
      </p:sp>
      <p:sp>
        <p:nvSpPr>
          <p:cNvPr id="5" name="TextBox 4"/>
          <p:cNvSpPr txBox="1"/>
          <p:nvPr/>
        </p:nvSpPr>
        <p:spPr>
          <a:xfrm>
            <a:off x="4922788" y="1724790"/>
            <a:ext cx="4236890" cy="4401205"/>
          </a:xfrm>
          <a:prstGeom prst="rect">
            <a:avLst/>
          </a:prstGeom>
          <a:noFill/>
        </p:spPr>
        <p:txBody>
          <a:bodyPr wrap="square" rtlCol="0">
            <a:spAutoFit/>
          </a:bodyPr>
          <a:lstStyle/>
          <a:p>
            <a:pPr algn="ctr"/>
            <a:r>
              <a:rPr lang="en-US" sz="2800" dirty="0" smtClean="0"/>
              <a:t>Congress and the White House could not agree on the terms of the federal budget.</a:t>
            </a:r>
          </a:p>
          <a:p>
            <a:pPr algn="ctr"/>
            <a:endParaRPr lang="en-US" sz="2800" dirty="0" smtClean="0"/>
          </a:p>
          <a:p>
            <a:pPr algn="ctr"/>
            <a:r>
              <a:rPr lang="en-US" sz="2800" dirty="0" smtClean="0"/>
              <a:t>Without an approved budget to run on, the U.S. government was literally forced to shut down for 27 days late in 1995.</a:t>
            </a:r>
            <a:endParaRPr lang="en-US" sz="2800" dirty="0"/>
          </a:p>
        </p:txBody>
      </p:sp>
      <p:pic>
        <p:nvPicPr>
          <p:cNvPr id="6" name="Picture 5"/>
          <p:cNvPicPr>
            <a:picLocks noChangeAspect="1"/>
          </p:cNvPicPr>
          <p:nvPr/>
        </p:nvPicPr>
        <p:blipFill>
          <a:blip r:embed="rId2"/>
          <a:stretch>
            <a:fillRect/>
          </a:stretch>
        </p:blipFill>
        <p:spPr>
          <a:xfrm>
            <a:off x="0" y="0"/>
            <a:ext cx="4907110" cy="6858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324405" cy="6740308"/>
          </a:xfrm>
          <a:prstGeom prst="rect">
            <a:avLst/>
          </a:prstGeom>
          <a:noFill/>
        </p:spPr>
        <p:txBody>
          <a:bodyPr wrap="square" rtlCol="0">
            <a:spAutoFit/>
          </a:bodyPr>
          <a:lstStyle/>
          <a:p>
            <a:pPr algn="ctr"/>
            <a:r>
              <a:rPr lang="en-US" sz="3600" dirty="0" smtClean="0"/>
              <a:t>At the same time, Speaker of the House Newt Gingrich, the mastermind behind the Contract with America, began to suggest very conservative ideas such as sending the children of welfare recipients to orphanages. </a:t>
            </a:r>
            <a:endParaRPr lang="en-US" sz="3600" dirty="0"/>
          </a:p>
        </p:txBody>
      </p:sp>
      <p:pic>
        <p:nvPicPr>
          <p:cNvPr id="3" name="Picture 2"/>
          <p:cNvPicPr>
            <a:picLocks noChangeAspect="1"/>
          </p:cNvPicPr>
          <p:nvPr/>
        </p:nvPicPr>
        <p:blipFill>
          <a:blip r:embed="rId2"/>
          <a:stretch>
            <a:fillRect/>
          </a:stretch>
        </p:blipFill>
        <p:spPr>
          <a:xfrm>
            <a:off x="4324405" y="0"/>
            <a:ext cx="4819595" cy="690057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84995"/>
          </a:xfrm>
          <a:prstGeom prst="rect">
            <a:avLst/>
          </a:prstGeom>
          <a:noFill/>
        </p:spPr>
        <p:txBody>
          <a:bodyPr wrap="square" rtlCol="0">
            <a:spAutoFit/>
          </a:bodyPr>
          <a:lstStyle/>
          <a:p>
            <a:pPr algn="ctr"/>
            <a:r>
              <a:rPr lang="en-US" sz="2800" dirty="0" smtClean="0"/>
              <a:t>The government shutdown, and the seeming overreach of Republicans in the pursuit of their agenda, helped Clinton in his re-election campaign of 1996.</a:t>
            </a:r>
            <a:endParaRPr lang="en-US" sz="2800" dirty="0"/>
          </a:p>
        </p:txBody>
      </p:sp>
      <p:pic>
        <p:nvPicPr>
          <p:cNvPr id="3" name="Picture 2"/>
          <p:cNvPicPr>
            <a:picLocks noChangeAspect="1"/>
          </p:cNvPicPr>
          <p:nvPr/>
        </p:nvPicPr>
        <p:blipFill>
          <a:blip r:embed="rId2"/>
          <a:stretch>
            <a:fillRect/>
          </a:stretch>
        </p:blipFill>
        <p:spPr>
          <a:xfrm>
            <a:off x="534880" y="1469323"/>
            <a:ext cx="8074239" cy="5388677"/>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72000" y="0"/>
            <a:ext cx="4572000" cy="6858000"/>
          </a:xfrm>
          <a:prstGeom prst="rect">
            <a:avLst/>
          </a:prstGeom>
        </p:spPr>
      </p:pic>
      <p:sp>
        <p:nvSpPr>
          <p:cNvPr id="4" name="TextBox 3"/>
          <p:cNvSpPr txBox="1"/>
          <p:nvPr/>
        </p:nvSpPr>
        <p:spPr>
          <a:xfrm>
            <a:off x="0" y="0"/>
            <a:ext cx="4922788" cy="1477328"/>
          </a:xfrm>
          <a:prstGeom prst="rect">
            <a:avLst/>
          </a:prstGeom>
          <a:noFill/>
        </p:spPr>
        <p:txBody>
          <a:bodyPr wrap="square" rtlCol="0">
            <a:spAutoFit/>
          </a:bodyPr>
          <a:lstStyle/>
          <a:p>
            <a:pPr algn="ctr"/>
            <a:r>
              <a:rPr lang="en-US" sz="3000" dirty="0" smtClean="0"/>
              <a:t>As in 1992, the election in 1996 was primarily about the economy.</a:t>
            </a:r>
            <a:endParaRPr lang="en-US" sz="3000" dirty="0"/>
          </a:p>
        </p:txBody>
      </p:sp>
      <p:sp>
        <p:nvSpPr>
          <p:cNvPr id="5" name="TextBox 4"/>
          <p:cNvSpPr txBox="1"/>
          <p:nvPr/>
        </p:nvSpPr>
        <p:spPr>
          <a:xfrm>
            <a:off x="0" y="1883073"/>
            <a:ext cx="4922788" cy="4247317"/>
          </a:xfrm>
          <a:prstGeom prst="rect">
            <a:avLst/>
          </a:prstGeom>
          <a:noFill/>
        </p:spPr>
        <p:txBody>
          <a:bodyPr wrap="square" rtlCol="0">
            <a:spAutoFit/>
          </a:bodyPr>
          <a:lstStyle/>
          <a:p>
            <a:pPr algn="ctr"/>
            <a:r>
              <a:rPr lang="en-US" sz="3000" dirty="0" smtClean="0"/>
              <a:t>This worked to Clinton’s advantage as the American economy was on fire.</a:t>
            </a:r>
          </a:p>
          <a:p>
            <a:pPr algn="ctr"/>
            <a:endParaRPr lang="en-US" sz="3000" dirty="0" smtClean="0"/>
          </a:p>
          <a:p>
            <a:pPr algn="ctr"/>
            <a:r>
              <a:rPr lang="en-US" sz="3000" dirty="0" smtClean="0"/>
              <a:t>Fueled by the growth of internet and media companies, unemployment fell to 4%.  At the same time, inflation remained low.</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90275"/>
            <a:ext cx="3659112" cy="5509200"/>
          </a:xfrm>
          <a:prstGeom prst="rect">
            <a:avLst/>
          </a:prstGeom>
          <a:noFill/>
        </p:spPr>
        <p:txBody>
          <a:bodyPr wrap="square" rtlCol="0">
            <a:spAutoFit/>
          </a:bodyPr>
          <a:lstStyle/>
          <a:p>
            <a:pPr algn="ctr"/>
            <a:r>
              <a:rPr lang="en-US" sz="4400" dirty="0" smtClean="0"/>
              <a:t>During his second term it became clear that the President might have broken the law while in office.</a:t>
            </a:r>
            <a:endParaRPr lang="en-US" sz="4400" dirty="0"/>
          </a:p>
        </p:txBody>
      </p:sp>
      <p:pic>
        <p:nvPicPr>
          <p:cNvPr id="5" name="Picture 4"/>
          <p:cNvPicPr>
            <a:picLocks noChangeAspect="1"/>
          </p:cNvPicPr>
          <p:nvPr/>
        </p:nvPicPr>
        <p:blipFill>
          <a:blip r:embed="rId2"/>
          <a:stretch>
            <a:fillRect/>
          </a:stretch>
        </p:blipFill>
        <p:spPr>
          <a:xfrm>
            <a:off x="3659112" y="0"/>
            <a:ext cx="5484888" cy="6858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3999" cy="1569660"/>
          </a:xfrm>
          <a:prstGeom prst="rect">
            <a:avLst/>
          </a:prstGeom>
          <a:noFill/>
        </p:spPr>
        <p:txBody>
          <a:bodyPr wrap="square" rtlCol="0">
            <a:spAutoFit/>
          </a:bodyPr>
          <a:lstStyle/>
          <a:p>
            <a:pPr algn="ctr"/>
            <a:r>
              <a:rPr lang="en-US" sz="3200" dirty="0" smtClean="0"/>
              <a:t>While he was still a candidate in 1992, allegations of sexual harassment and extra-marital affairs had been made against him by a number of different women.</a:t>
            </a:r>
            <a:endParaRPr lang="en-US" sz="3200" dirty="0"/>
          </a:p>
        </p:txBody>
      </p:sp>
      <p:pic>
        <p:nvPicPr>
          <p:cNvPr id="5" name="Picture 4"/>
          <p:cNvPicPr>
            <a:picLocks noChangeAspect="1"/>
          </p:cNvPicPr>
          <p:nvPr/>
        </p:nvPicPr>
        <p:blipFill>
          <a:blip r:embed="rId2"/>
          <a:stretch>
            <a:fillRect/>
          </a:stretch>
        </p:blipFill>
        <p:spPr>
          <a:xfrm>
            <a:off x="383678" y="1799067"/>
            <a:ext cx="8376644" cy="514852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324404" y="0"/>
            <a:ext cx="4819596" cy="2062103"/>
          </a:xfrm>
          <a:prstGeom prst="rect">
            <a:avLst/>
          </a:prstGeom>
          <a:noFill/>
        </p:spPr>
        <p:txBody>
          <a:bodyPr wrap="square" rtlCol="0">
            <a:spAutoFit/>
          </a:bodyPr>
          <a:lstStyle/>
          <a:p>
            <a:pPr algn="ctr"/>
            <a:r>
              <a:rPr lang="en-US" sz="3200" dirty="0" smtClean="0"/>
              <a:t>One such claim resulted in a lawsuit that compelled Clinton to testify under oath.</a:t>
            </a:r>
            <a:endParaRPr lang="en-US" sz="3200" dirty="0"/>
          </a:p>
        </p:txBody>
      </p:sp>
      <p:sp>
        <p:nvSpPr>
          <p:cNvPr id="5" name="TextBox 4"/>
          <p:cNvSpPr txBox="1"/>
          <p:nvPr/>
        </p:nvSpPr>
        <p:spPr>
          <a:xfrm>
            <a:off x="4324404" y="2333685"/>
            <a:ext cx="4819596" cy="4524315"/>
          </a:xfrm>
          <a:prstGeom prst="rect">
            <a:avLst/>
          </a:prstGeom>
          <a:noFill/>
        </p:spPr>
        <p:txBody>
          <a:bodyPr wrap="square" rtlCol="0">
            <a:spAutoFit/>
          </a:bodyPr>
          <a:lstStyle/>
          <a:p>
            <a:pPr algn="ctr"/>
            <a:r>
              <a:rPr lang="en-US" sz="3200" dirty="0" smtClean="0"/>
              <a:t>During that testimony, he was asked about a possible affair during his time as president with a White House intern named Monica Lewinsky.</a:t>
            </a:r>
          </a:p>
          <a:p>
            <a:pPr algn="ctr"/>
            <a:endParaRPr lang="en-US" sz="3200" dirty="0" smtClean="0"/>
          </a:p>
          <a:p>
            <a:pPr algn="ctr"/>
            <a:r>
              <a:rPr lang="en-US" sz="3200" dirty="0" smtClean="0"/>
              <a:t>Under oath, Clinton denied having such an affair.</a:t>
            </a:r>
            <a:endParaRPr lang="en-US" sz="3200" dirty="0"/>
          </a:p>
        </p:txBody>
      </p:sp>
      <p:pic>
        <p:nvPicPr>
          <p:cNvPr id="8" name="Picture 7"/>
          <p:cNvPicPr>
            <a:picLocks noChangeAspect="1"/>
          </p:cNvPicPr>
          <p:nvPr/>
        </p:nvPicPr>
        <p:blipFill>
          <a:blip r:embed="rId2"/>
          <a:stretch>
            <a:fillRect/>
          </a:stretch>
        </p:blipFill>
        <p:spPr>
          <a:xfrm>
            <a:off x="0" y="-1"/>
            <a:ext cx="4324404" cy="69523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035058" y="3029376"/>
            <a:ext cx="3916157" cy="830997"/>
          </a:xfrm>
          <a:prstGeom prst="rect">
            <a:avLst/>
          </a:prstGeom>
          <a:noFill/>
        </p:spPr>
        <p:txBody>
          <a:bodyPr wrap="square" rtlCol="0">
            <a:spAutoFit/>
          </a:bodyPr>
          <a:lstStyle/>
          <a:p>
            <a:pPr algn="ctr"/>
            <a:r>
              <a:rPr lang="en-US" sz="4800" dirty="0" smtClean="0"/>
              <a:t>He lied.</a:t>
            </a:r>
            <a:endParaRPr lang="en-US" sz="4800" dirty="0"/>
          </a:p>
        </p:txBody>
      </p:sp>
      <p:pic>
        <p:nvPicPr>
          <p:cNvPr id="5" name="Picture 4"/>
          <p:cNvPicPr>
            <a:picLocks noChangeAspect="1"/>
          </p:cNvPicPr>
          <p:nvPr/>
        </p:nvPicPr>
        <p:blipFill>
          <a:blip r:embed="rId2"/>
          <a:stretch>
            <a:fillRect/>
          </a:stretch>
        </p:blipFill>
        <p:spPr>
          <a:xfrm>
            <a:off x="369941" y="706132"/>
            <a:ext cx="4453434" cy="547748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4001" cy="1077218"/>
          </a:xfrm>
          <a:prstGeom prst="rect">
            <a:avLst/>
          </a:prstGeom>
          <a:noFill/>
        </p:spPr>
        <p:txBody>
          <a:bodyPr wrap="square" rtlCol="0">
            <a:spAutoFit/>
          </a:bodyPr>
          <a:lstStyle/>
          <a:p>
            <a:pPr algn="ctr"/>
            <a:r>
              <a:rPr lang="en-US" sz="3200" dirty="0" smtClean="0"/>
              <a:t>Bush had served as Ronald Reagan’s Vice President and was elected himself in 1988.</a:t>
            </a:r>
            <a:endParaRPr lang="en-US" sz="3200" dirty="0"/>
          </a:p>
        </p:txBody>
      </p:sp>
      <p:pic>
        <p:nvPicPr>
          <p:cNvPr id="5" name="Picture 4"/>
          <p:cNvPicPr>
            <a:picLocks noChangeAspect="1"/>
          </p:cNvPicPr>
          <p:nvPr/>
        </p:nvPicPr>
        <p:blipFill>
          <a:blip r:embed="rId2"/>
          <a:stretch>
            <a:fillRect/>
          </a:stretch>
        </p:blipFill>
        <p:spPr>
          <a:xfrm>
            <a:off x="1165055" y="1065493"/>
            <a:ext cx="7252722" cy="579250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3885916" cy="4031873"/>
          </a:xfrm>
          <a:prstGeom prst="rect">
            <a:avLst/>
          </a:prstGeom>
          <a:noFill/>
        </p:spPr>
        <p:txBody>
          <a:bodyPr wrap="square" rtlCol="0">
            <a:spAutoFit/>
          </a:bodyPr>
          <a:lstStyle/>
          <a:p>
            <a:r>
              <a:rPr lang="en-US" sz="3200" dirty="0" smtClean="0"/>
              <a:t>Congress was still controlled by the Republicans and they wanted Clinton’s head.  Thus, in December 1998 they voted to impeach him on two charges:</a:t>
            </a:r>
            <a:endParaRPr lang="en-US" sz="3200" dirty="0"/>
          </a:p>
        </p:txBody>
      </p:sp>
      <p:sp>
        <p:nvSpPr>
          <p:cNvPr id="5" name="TextBox 4"/>
          <p:cNvSpPr txBox="1"/>
          <p:nvPr/>
        </p:nvSpPr>
        <p:spPr>
          <a:xfrm>
            <a:off x="0" y="4520346"/>
            <a:ext cx="3885916" cy="2062103"/>
          </a:xfrm>
          <a:prstGeom prst="rect">
            <a:avLst/>
          </a:prstGeom>
          <a:noFill/>
        </p:spPr>
        <p:txBody>
          <a:bodyPr wrap="square" rtlCol="0">
            <a:spAutoFit/>
          </a:bodyPr>
          <a:lstStyle/>
          <a:p>
            <a:r>
              <a:rPr lang="en-US" sz="3200" dirty="0" smtClean="0"/>
              <a:t>-  perjury</a:t>
            </a:r>
          </a:p>
          <a:p>
            <a:endParaRPr lang="en-US" sz="3200" dirty="0" smtClean="0"/>
          </a:p>
          <a:p>
            <a:r>
              <a:rPr lang="en-US" sz="3200" dirty="0" smtClean="0"/>
              <a:t>-  obstruction of justice</a:t>
            </a:r>
            <a:endParaRPr lang="en-US" sz="3200" dirty="0"/>
          </a:p>
        </p:txBody>
      </p:sp>
      <p:pic>
        <p:nvPicPr>
          <p:cNvPr id="6" name="Picture 5"/>
          <p:cNvPicPr>
            <a:picLocks noChangeAspect="1"/>
          </p:cNvPicPr>
          <p:nvPr/>
        </p:nvPicPr>
        <p:blipFill>
          <a:blip r:embed="rId2"/>
          <a:stretch>
            <a:fillRect/>
          </a:stretch>
        </p:blipFill>
        <p:spPr>
          <a:xfrm>
            <a:off x="3885916" y="-1"/>
            <a:ext cx="5258084" cy="68065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200329"/>
          </a:xfrm>
          <a:prstGeom prst="rect">
            <a:avLst/>
          </a:prstGeom>
          <a:noFill/>
        </p:spPr>
        <p:txBody>
          <a:bodyPr wrap="square" rtlCol="0">
            <a:spAutoFit/>
          </a:bodyPr>
          <a:lstStyle/>
          <a:p>
            <a:pPr algn="ctr"/>
            <a:r>
              <a:rPr lang="en-US" sz="3600" dirty="0" smtClean="0"/>
              <a:t>After a televised trial in the Senate, Clinton was found not guilty of both charges.</a:t>
            </a:r>
            <a:endParaRPr lang="en-US" sz="3600" dirty="0"/>
          </a:p>
        </p:txBody>
      </p:sp>
      <p:pic>
        <p:nvPicPr>
          <p:cNvPr id="5" name="Picture 4"/>
          <p:cNvPicPr>
            <a:picLocks noChangeAspect="1"/>
          </p:cNvPicPr>
          <p:nvPr/>
        </p:nvPicPr>
        <p:blipFill>
          <a:blip r:embed="rId2"/>
          <a:stretch>
            <a:fillRect/>
          </a:stretch>
        </p:blipFill>
        <p:spPr>
          <a:xfrm>
            <a:off x="1104844" y="1200328"/>
            <a:ext cx="6934311" cy="567072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84995"/>
          </a:xfrm>
          <a:prstGeom prst="rect">
            <a:avLst/>
          </a:prstGeom>
          <a:noFill/>
        </p:spPr>
        <p:txBody>
          <a:bodyPr wrap="square" rtlCol="0">
            <a:spAutoFit/>
          </a:bodyPr>
          <a:lstStyle/>
          <a:p>
            <a:pPr algn="ctr"/>
            <a:r>
              <a:rPr lang="en-US" sz="2800" dirty="0" smtClean="0"/>
              <a:t>Time and again, Clinton was saved by the economy.  As the nation stood on the threshold of the new millennium, things seemed to be going well for most Americans.</a:t>
            </a:r>
            <a:endParaRPr lang="en-US" sz="2800" dirty="0"/>
          </a:p>
        </p:txBody>
      </p:sp>
      <p:pic>
        <p:nvPicPr>
          <p:cNvPr id="6" name="Picture 5"/>
          <p:cNvPicPr>
            <a:picLocks noChangeAspect="1"/>
          </p:cNvPicPr>
          <p:nvPr/>
        </p:nvPicPr>
        <p:blipFill>
          <a:blip r:embed="rId2"/>
          <a:stretch>
            <a:fillRect/>
          </a:stretch>
        </p:blipFill>
        <p:spPr>
          <a:xfrm>
            <a:off x="584200" y="1447800"/>
            <a:ext cx="7975600" cy="54102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11170" y="320943"/>
            <a:ext cx="7921660" cy="624786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200329"/>
          </a:xfrm>
          <a:prstGeom prst="rect">
            <a:avLst/>
          </a:prstGeom>
          <a:noFill/>
        </p:spPr>
        <p:txBody>
          <a:bodyPr wrap="square" rtlCol="0">
            <a:spAutoFit/>
          </a:bodyPr>
          <a:lstStyle/>
          <a:p>
            <a:pPr algn="ctr"/>
            <a:r>
              <a:rPr lang="en-US" sz="3600" dirty="0" smtClean="0"/>
              <a:t>The Cold War came to an end during his presidency.</a:t>
            </a:r>
            <a:endParaRPr lang="en-US" sz="3600" dirty="0"/>
          </a:p>
        </p:txBody>
      </p:sp>
      <p:pic>
        <p:nvPicPr>
          <p:cNvPr id="5" name="Picture 2" descr="http://www.freemasonrywatch.org/pics/ussr.gif"/>
          <p:cNvPicPr>
            <a:picLocks noChangeAspect="1" noChangeArrowheads="1"/>
          </p:cNvPicPr>
          <p:nvPr/>
        </p:nvPicPr>
        <p:blipFill>
          <a:blip r:embed="rId2"/>
          <a:srcRect/>
          <a:stretch>
            <a:fillRect/>
          </a:stretch>
        </p:blipFill>
        <p:spPr bwMode="auto">
          <a:xfrm>
            <a:off x="4572000" y="1200330"/>
            <a:ext cx="4572000" cy="5517970"/>
          </a:xfrm>
          <a:prstGeom prst="rect">
            <a:avLst/>
          </a:prstGeom>
          <a:noFill/>
          <a:ln w="9525">
            <a:noFill/>
            <a:miter lim="800000"/>
            <a:headEnd/>
            <a:tailEnd/>
          </a:ln>
        </p:spPr>
      </p:pic>
      <p:pic>
        <p:nvPicPr>
          <p:cNvPr id="6" name="Picture 5" descr="usa-flag-stars-and-stripes-american-large.gif"/>
          <p:cNvPicPr>
            <a:picLocks noChangeAspect="1"/>
          </p:cNvPicPr>
          <p:nvPr/>
        </p:nvPicPr>
        <p:blipFill>
          <a:blip r:embed="rId3"/>
          <a:stretch>
            <a:fillRect/>
          </a:stretch>
        </p:blipFill>
        <p:spPr>
          <a:xfrm rot="5400000">
            <a:off x="-518174" y="1718503"/>
            <a:ext cx="5517971" cy="448162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87462"/>
            <a:ext cx="9130468" cy="1077218"/>
          </a:xfrm>
          <a:prstGeom prst="rect">
            <a:avLst/>
          </a:prstGeom>
          <a:noFill/>
        </p:spPr>
        <p:txBody>
          <a:bodyPr wrap="square" rtlCol="0">
            <a:spAutoFit/>
          </a:bodyPr>
          <a:lstStyle/>
          <a:p>
            <a:pPr algn="ctr"/>
            <a:r>
              <a:rPr lang="en-US" sz="3200" dirty="0" smtClean="0"/>
              <a:t>Remember that America was blown away!  Overnight, our enemy for over four decades was gone.</a:t>
            </a:r>
            <a:endParaRPr lang="en-US" sz="3200" dirty="0"/>
          </a:p>
        </p:txBody>
      </p:sp>
      <p:pic>
        <p:nvPicPr>
          <p:cNvPr id="5" name="Picture 4"/>
          <p:cNvPicPr>
            <a:picLocks noChangeAspect="1"/>
          </p:cNvPicPr>
          <p:nvPr/>
        </p:nvPicPr>
        <p:blipFill>
          <a:blip r:embed="rId2"/>
          <a:stretch>
            <a:fillRect/>
          </a:stretch>
        </p:blipFill>
        <p:spPr>
          <a:xfrm>
            <a:off x="0" y="1602531"/>
            <a:ext cx="9130469" cy="525546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81419"/>
            <a:ext cx="4572000" cy="1384995"/>
          </a:xfrm>
          <a:prstGeom prst="rect">
            <a:avLst/>
          </a:prstGeom>
          <a:noFill/>
        </p:spPr>
        <p:txBody>
          <a:bodyPr wrap="square" rtlCol="0">
            <a:spAutoFit/>
          </a:bodyPr>
          <a:lstStyle/>
          <a:p>
            <a:r>
              <a:rPr lang="en-US" sz="2800" dirty="0" smtClean="0"/>
              <a:t>The end of the Cold War left the nation with some nagging questions:</a:t>
            </a:r>
            <a:endParaRPr lang="en-US" sz="2800" dirty="0"/>
          </a:p>
        </p:txBody>
      </p:sp>
      <p:sp>
        <p:nvSpPr>
          <p:cNvPr id="5" name="TextBox 4"/>
          <p:cNvSpPr txBox="1"/>
          <p:nvPr/>
        </p:nvSpPr>
        <p:spPr>
          <a:xfrm>
            <a:off x="0" y="1829304"/>
            <a:ext cx="4572000" cy="4832093"/>
          </a:xfrm>
          <a:prstGeom prst="rect">
            <a:avLst/>
          </a:prstGeom>
          <a:noFill/>
        </p:spPr>
        <p:txBody>
          <a:bodyPr wrap="square" rtlCol="0">
            <a:spAutoFit/>
          </a:bodyPr>
          <a:lstStyle/>
          <a:p>
            <a:r>
              <a:rPr lang="en-US" sz="2800" dirty="0" smtClean="0"/>
              <a:t>-  Who was in control of the Soviet nuclear arsenal?  (Russia mostly)</a:t>
            </a:r>
          </a:p>
          <a:p>
            <a:endParaRPr lang="en-US" sz="2800" dirty="0" smtClean="0"/>
          </a:p>
          <a:p>
            <a:r>
              <a:rPr lang="en-US" sz="2800" dirty="0" smtClean="0"/>
              <a:t>-  What would happen to the people of the many new independent nations?  </a:t>
            </a:r>
          </a:p>
          <a:p>
            <a:endParaRPr lang="en-US" sz="2800" dirty="0" smtClean="0"/>
          </a:p>
          <a:p>
            <a:r>
              <a:rPr lang="en-US" sz="2800" dirty="0" smtClean="0"/>
              <a:t>-  What would happen to the U.S. economy?   (Why was this a question?)</a:t>
            </a:r>
            <a:endParaRPr lang="en-US" sz="2800" dirty="0"/>
          </a:p>
        </p:txBody>
      </p:sp>
      <p:pic>
        <p:nvPicPr>
          <p:cNvPr id="6" name="Picture 5"/>
          <p:cNvPicPr>
            <a:picLocks noChangeAspect="1"/>
          </p:cNvPicPr>
          <p:nvPr/>
        </p:nvPicPr>
        <p:blipFill>
          <a:blip r:embed="rId2"/>
          <a:stretch>
            <a:fillRect/>
          </a:stretch>
        </p:blipFill>
        <p:spPr>
          <a:xfrm>
            <a:off x="4572000" y="0"/>
            <a:ext cx="460814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72000" y="90601"/>
            <a:ext cx="4572000" cy="2708434"/>
          </a:xfrm>
          <a:prstGeom prst="rect">
            <a:avLst/>
          </a:prstGeom>
          <a:noFill/>
        </p:spPr>
        <p:txBody>
          <a:bodyPr wrap="square" rtlCol="0">
            <a:spAutoFit/>
          </a:bodyPr>
          <a:lstStyle/>
          <a:p>
            <a:pPr algn="ctr"/>
            <a:r>
              <a:rPr lang="en-US" sz="3400" dirty="0" smtClean="0"/>
              <a:t>The government had been spending hundreds of billions of dollars to keep up with, and pass the Soviet Union.</a:t>
            </a:r>
            <a:endParaRPr lang="en-US" sz="3400" dirty="0"/>
          </a:p>
        </p:txBody>
      </p:sp>
      <p:sp>
        <p:nvSpPr>
          <p:cNvPr id="5" name="TextBox 4"/>
          <p:cNvSpPr txBox="1"/>
          <p:nvPr/>
        </p:nvSpPr>
        <p:spPr>
          <a:xfrm>
            <a:off x="4572000" y="3128890"/>
            <a:ext cx="4572000" cy="3231654"/>
          </a:xfrm>
          <a:prstGeom prst="rect">
            <a:avLst/>
          </a:prstGeom>
          <a:noFill/>
        </p:spPr>
        <p:txBody>
          <a:bodyPr wrap="square" rtlCol="0">
            <a:spAutoFit/>
          </a:bodyPr>
          <a:lstStyle/>
          <a:p>
            <a:pPr algn="ctr"/>
            <a:r>
              <a:rPr lang="en-US" sz="3400" dirty="0" smtClean="0"/>
              <a:t>That was no longer necessary.</a:t>
            </a:r>
          </a:p>
          <a:p>
            <a:pPr algn="ctr"/>
            <a:endParaRPr lang="en-US" sz="3400" dirty="0" smtClean="0"/>
          </a:p>
          <a:p>
            <a:pPr algn="ctr"/>
            <a:r>
              <a:rPr lang="en-US" sz="3400" dirty="0" smtClean="0"/>
              <a:t>The government began to cut back on military spending.</a:t>
            </a:r>
            <a:endParaRPr lang="en-US" sz="3400" dirty="0"/>
          </a:p>
        </p:txBody>
      </p:sp>
      <p:pic>
        <p:nvPicPr>
          <p:cNvPr id="6" name="Picture 5"/>
          <p:cNvPicPr>
            <a:picLocks noChangeAspect="1"/>
          </p:cNvPicPr>
          <p:nvPr/>
        </p:nvPicPr>
        <p:blipFill>
          <a:blip r:embed="rId2"/>
          <a:stretch>
            <a:fillRect/>
          </a:stretch>
        </p:blipFill>
        <p:spPr>
          <a:xfrm>
            <a:off x="0" y="0"/>
            <a:ext cx="4572000" cy="6970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754327"/>
          </a:xfrm>
          <a:prstGeom prst="rect">
            <a:avLst/>
          </a:prstGeom>
          <a:noFill/>
        </p:spPr>
        <p:txBody>
          <a:bodyPr wrap="square" rtlCol="0">
            <a:spAutoFit/>
          </a:bodyPr>
          <a:lstStyle/>
          <a:p>
            <a:pPr algn="ctr"/>
            <a:r>
              <a:rPr lang="en-US" sz="3600" dirty="0" smtClean="0"/>
              <a:t>In 1991 alone, the Defense Dept. closed 34 military bases and slashed billions of $ from the budget.  More cuts followed.</a:t>
            </a:r>
            <a:endParaRPr lang="en-US" sz="3600" dirty="0"/>
          </a:p>
        </p:txBody>
      </p:sp>
      <p:pic>
        <p:nvPicPr>
          <p:cNvPr id="5" name="Picture 4"/>
          <p:cNvPicPr>
            <a:picLocks noChangeAspect="1"/>
          </p:cNvPicPr>
          <p:nvPr/>
        </p:nvPicPr>
        <p:blipFill>
          <a:blip r:embed="rId2"/>
          <a:stretch>
            <a:fillRect/>
          </a:stretch>
        </p:blipFill>
        <p:spPr>
          <a:xfrm>
            <a:off x="643715" y="1908361"/>
            <a:ext cx="7856570" cy="494963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448</TotalTime>
  <Words>1236</Words>
  <Application>Microsoft Macintosh PowerPoint</Application>
  <PresentationFormat>On-screen Show (4:3)</PresentationFormat>
  <Paragraphs>95</Paragraphs>
  <Slides>43</Slides>
  <Notes>0</Notes>
  <HiddenSlides>0</HiddenSlides>
  <MMClips>0</MMClips>
  <ScaleCrop>false</ScaleCrop>
  <HeadingPairs>
    <vt:vector size="4" baseType="variant">
      <vt:variant>
        <vt:lpstr>Design Template</vt:lpstr>
      </vt:variant>
      <vt:variant>
        <vt:i4>1</vt:i4>
      </vt:variant>
      <vt:variant>
        <vt:lpstr>Slide Titles</vt:lpstr>
      </vt:variant>
      <vt:variant>
        <vt:i4>43</vt:i4>
      </vt:variant>
    </vt:vector>
  </HeadingPairs>
  <TitlesOfParts>
    <vt:vector size="4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12</cp:revision>
  <dcterms:created xsi:type="dcterms:W3CDTF">2014-05-06T19:02:37Z</dcterms:created>
  <dcterms:modified xsi:type="dcterms:W3CDTF">2014-05-06T20:59:49Z</dcterms:modified>
</cp:coreProperties>
</file>