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66" r:id="rId6"/>
    <p:sldId id="271" r:id="rId7"/>
    <p:sldId id="257" r:id="rId8"/>
    <p:sldId id="272" r:id="rId9"/>
    <p:sldId id="267" r:id="rId10"/>
    <p:sldId id="273" r:id="rId11"/>
    <p:sldId id="275" r:id="rId12"/>
    <p:sldId id="276" r:id="rId13"/>
    <p:sldId id="274" r:id="rId14"/>
    <p:sldId id="278" r:id="rId15"/>
    <p:sldId id="277" r:id="rId16"/>
    <p:sldId id="279" r:id="rId17"/>
    <p:sldId id="258" r:id="rId18"/>
    <p:sldId id="259" r:id="rId19"/>
    <p:sldId id="280" r:id="rId20"/>
    <p:sldId id="260" r:id="rId21"/>
    <p:sldId id="281" r:id="rId22"/>
    <p:sldId id="282" r:id="rId23"/>
    <p:sldId id="263" r:id="rId24"/>
    <p:sldId id="284" r:id="rId25"/>
    <p:sldId id="261" r:id="rId26"/>
    <p:sldId id="262" r:id="rId27"/>
    <p:sldId id="283" r:id="rId28"/>
    <p:sldId id="264" r:id="rId29"/>
    <p:sldId id="285" r:id="rId30"/>
    <p:sldId id="286" r:id="rId31"/>
    <p:sldId id="265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1B87-E962-A44E-8B97-F71A2AE7C770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C3F5-E88E-6148-A23E-0C0036E35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1B87-E962-A44E-8B97-F71A2AE7C770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C3F5-E88E-6148-A23E-0C0036E35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1B87-E962-A44E-8B97-F71A2AE7C770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C3F5-E88E-6148-A23E-0C0036E35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1B87-E962-A44E-8B97-F71A2AE7C770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C3F5-E88E-6148-A23E-0C0036E35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1B87-E962-A44E-8B97-F71A2AE7C770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C3F5-E88E-6148-A23E-0C0036E35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1B87-E962-A44E-8B97-F71A2AE7C770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C3F5-E88E-6148-A23E-0C0036E35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1B87-E962-A44E-8B97-F71A2AE7C770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C3F5-E88E-6148-A23E-0C0036E35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1B87-E962-A44E-8B97-F71A2AE7C770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C3F5-E88E-6148-A23E-0C0036E35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1B87-E962-A44E-8B97-F71A2AE7C770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C3F5-E88E-6148-A23E-0C0036E35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1B87-E962-A44E-8B97-F71A2AE7C770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C3F5-E88E-6148-A23E-0C0036E35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1B87-E962-A44E-8B97-F71A2AE7C770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C3F5-E88E-6148-A23E-0C0036E35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51B87-E962-A44E-8B97-F71A2AE7C770}" type="datetimeFigureOut">
              <a:rPr lang="en-US" smtClean="0"/>
              <a:pPr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3C3F5-E88E-6148-A23E-0C0036E35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874" y="0"/>
            <a:ext cx="6336253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The</a:t>
            </a:r>
          </a:p>
          <a:p>
            <a:pPr algn="ctr"/>
            <a:r>
              <a:rPr lang="en-US" sz="11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Great</a:t>
            </a:r>
          </a:p>
          <a:p>
            <a:pPr algn="ctr"/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Recession</a:t>
            </a:r>
          </a:p>
          <a:p>
            <a:pPr algn="ctr"/>
            <a:r>
              <a:rPr lang="en-US" sz="11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2007-2010</a:t>
            </a:r>
            <a:endParaRPr lang="en-US" sz="11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"/>
            <a:ext cx="38847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As a result, some people found that they simply could not afford the loan they agreed to or home they had purchased. </a:t>
            </a:r>
            <a:r>
              <a:rPr lang="en-US" sz="3600" dirty="0" smtClean="0"/>
              <a:t> </a:t>
            </a:r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06" y="76200"/>
            <a:ext cx="5080000" cy="670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70316"/>
            <a:ext cx="3884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As they couldn’t make their loan payments, people began to default on their loans</a:t>
            </a:r>
            <a:r>
              <a:rPr lang="en-US" sz="3600" dirty="0" smtClean="0"/>
              <a:t>.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As more and more people lost their homes, the number of available homes on the market went up.  What happened to home prices, as a result?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11" y="1569660"/>
            <a:ext cx="7829177" cy="520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As home prices began to fall, what happened to those people trying to flip two or three homes?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10" y="1200329"/>
            <a:ext cx="7216589" cy="5250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1210" y="1077218"/>
            <a:ext cx="4202790" cy="584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/>
              <a:t>-  Some banks lost so much $ they were forced to close, scaring stable banks even more.</a:t>
            </a:r>
          </a:p>
          <a:p>
            <a:endParaRPr lang="en-US" sz="3400" dirty="0" smtClean="0"/>
          </a:p>
          <a:p>
            <a:r>
              <a:rPr lang="en-US" sz="3400" dirty="0" smtClean="0"/>
              <a:t>-  Worried about further losses, banks cut back on loans of all types, including credit cards.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When people began to default on their loans, banks began to lose </a:t>
            </a:r>
            <a:r>
              <a:rPr lang="en-US" sz="3200" dirty="0" smtClean="0"/>
              <a:t>$.</a:t>
            </a: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4941210" cy="58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9262" y="0"/>
            <a:ext cx="6125483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Drop</a:t>
            </a:r>
          </a:p>
          <a:p>
            <a:pPr algn="ctr"/>
            <a:r>
              <a:rPr lang="en-US" sz="11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in</a:t>
            </a:r>
          </a:p>
          <a:p>
            <a:pPr algn="ctr"/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Consumer</a:t>
            </a:r>
          </a:p>
          <a:p>
            <a:pPr algn="ctr"/>
            <a:r>
              <a:rPr lang="en-US" sz="11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Spending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10683"/>
            <a:ext cx="44235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Because banks cut back on credit, other people could no longer use credit to continue spending.</a:t>
            </a:r>
          </a:p>
          <a:p>
            <a:pPr algn="ctr"/>
            <a:endParaRPr lang="en-US" sz="3000" dirty="0" smtClean="0"/>
          </a:p>
          <a:p>
            <a:pPr algn="ctr"/>
            <a:r>
              <a:rPr lang="en-US" sz="3000" dirty="0" smtClean="0"/>
              <a:t>As consumers stopped spending, sales for products of all kinds began to fall.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34" y="349250"/>
            <a:ext cx="4720466" cy="6159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457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/>
              <a:t>As people began to hear news that some banks were having difficulty, they cut back on spending, and chose to save their $.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4240" y="843677"/>
            <a:ext cx="9332490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Rise</a:t>
            </a:r>
          </a:p>
          <a:p>
            <a:pPr algn="ctr"/>
            <a:r>
              <a:rPr lang="en-US" sz="11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in</a:t>
            </a:r>
          </a:p>
          <a:p>
            <a:pPr algn="ctr"/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Unemployment</a:t>
            </a:r>
            <a:endParaRPr lang="en-US" sz="11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 </a:t>
            </a:r>
            <a:r>
              <a:rPr lang="en-US" sz="3200" dirty="0"/>
              <a:t>sales fell, company’s profits also fell</a:t>
            </a:r>
            <a:r>
              <a:rPr lang="en-US" sz="32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3431"/>
            <a:ext cx="4572000" cy="6320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34880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Companies also found it hard to get loans from banks.</a:t>
            </a:r>
          </a:p>
          <a:p>
            <a:endParaRPr lang="en-US" sz="3200" dirty="0" smtClean="0"/>
          </a:p>
          <a:p>
            <a:r>
              <a:rPr lang="en-US" sz="3200" dirty="0" smtClean="0"/>
              <a:t>Without $ coming in some companies had no choice  but to shut down.  (Circuit City)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Others companies fired workers to cut costs.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6367" y="843677"/>
            <a:ext cx="7551278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Government</a:t>
            </a:r>
          </a:p>
          <a:p>
            <a:pPr algn="ctr"/>
            <a:r>
              <a:rPr lang="en-US" sz="11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“solutions”</a:t>
            </a:r>
          </a:p>
          <a:p>
            <a:pPr algn="ctr"/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to the crisis</a:t>
            </a:r>
            <a:endParaRPr lang="en-US" sz="11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2882" y="1467224"/>
            <a:ext cx="3945140" cy="53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ohn_maynard_keynes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327" y="1467224"/>
            <a:ext cx="3456080" cy="53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advice might FDR and John Maynard Keynes give?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9903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December of 2007, approximately 7.5 million Americans were unemployed.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11059" y="307776"/>
            <a:ext cx="43329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December 2010, that number stood at 14.9 million.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5" y="2062103"/>
            <a:ext cx="7844118" cy="474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9647" y="0"/>
            <a:ext cx="3600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As </a:t>
            </a:r>
            <a:r>
              <a:rPr lang="en-US" sz="3600" dirty="0"/>
              <a:t>banks cut back on credit, consumer spending </a:t>
            </a:r>
            <a:r>
              <a:rPr lang="en-US" sz="3600" dirty="0" smtClean="0"/>
              <a:t>fell.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9647" y="2333684"/>
            <a:ext cx="360082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Thus, the government focused its efforts to get credit flowing again and increase consumer spending.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4" y="349250"/>
            <a:ext cx="4720466" cy="615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To immediately increase consumer spending, Congress passed, and President Bush signed the Economic Stimulus Act of 2008.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841243"/>
            <a:ext cx="91440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-  Under this act, tax payers with an income of less that $75,000 a year, were cut a government check for $300, and an additional $300, check for each child under 17.  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-  Overall, and individual household received a maximum of $1,200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-  What did Congress and President Bush hope people would do with this money?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 The total cost of the program was $152 Billion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22" y="646331"/>
            <a:ext cx="8050356" cy="609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572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Between 2008 and 2011</a:t>
            </a:r>
            <a:r>
              <a:rPr lang="en-US" sz="3600" smtClean="0"/>
              <a:t>, over 400 </a:t>
            </a:r>
            <a:r>
              <a:rPr lang="en-US" sz="3600" dirty="0" smtClean="0"/>
              <a:t>banks closed.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18" y="1255059"/>
            <a:ext cx="4347882" cy="4347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951672"/>
            <a:ext cx="4572000" cy="45243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As banks collapsed and closed, the FDIC sprang into action.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In October 2008, the amount insured by the FDIC was raised from $100,000 to $250,000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Total Cost:  45.5 Billion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509059"/>
            <a:ext cx="8847296" cy="3839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help banks feel stable, and to get </a:t>
            </a:r>
            <a:r>
              <a:rPr lang="en-US" sz="3200" dirty="0"/>
              <a:t>credit flowing again, Congress passed, and President Bush signed the Troubled Asset Relief Program (TARP</a:t>
            </a:r>
            <a:r>
              <a:rPr lang="en-US" sz="3200" dirty="0" smtClean="0"/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27483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-  The initial plan was for the U.S. government to pay off bad mortgages, giving banks that had made bad home loans money.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-  The government then hoped those banks would then use that money to once again extend credit to Americans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-  They didn’t!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889843"/>
            <a:ext cx="3810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As </a:t>
            </a:r>
            <a:r>
              <a:rPr lang="en-US" sz="3600" dirty="0"/>
              <a:t>it became clear that huge companies like General Motors were also on the verge of collapse, TARP money was used to keep them afloat.  Why</a:t>
            </a:r>
            <a:r>
              <a:rPr lang="en-US" sz="3600" dirty="0" smtClean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369" y="947831"/>
            <a:ext cx="4962337" cy="4962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Under the Bush and Obama administrations, the U.S. government pumped over $364 Billion into the TARP program.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1408952"/>
            <a:ext cx="7945344" cy="5334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Lastly</a:t>
            </a:r>
            <a:r>
              <a:rPr lang="en-US" sz="3200" dirty="0"/>
              <a:t>, to further increase</a:t>
            </a:r>
            <a:r>
              <a:rPr lang="en-US" sz="3200" dirty="0" smtClean="0"/>
              <a:t> the security of banks and the </a:t>
            </a:r>
            <a:r>
              <a:rPr lang="en-US" sz="3200" dirty="0"/>
              <a:t>availability of credit the Federal Reserve, the government agency in charge of regulating US </a:t>
            </a:r>
            <a:r>
              <a:rPr lang="en-US" sz="3200" dirty="0" smtClean="0"/>
              <a:t>currency, did two </a:t>
            </a:r>
            <a:r>
              <a:rPr lang="en-US" sz="3200" dirty="0" smtClean="0"/>
              <a:t>things: </a:t>
            </a:r>
            <a:endParaRPr lang="en-US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274815" y="2062103"/>
            <a:ext cx="486918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1.  Paid off even more bad bank loans and investments. </a:t>
            </a:r>
          </a:p>
          <a:p>
            <a:endParaRPr lang="en-US" sz="3600" dirty="0" smtClean="0"/>
          </a:p>
          <a:p>
            <a:r>
              <a:rPr lang="en-US" sz="3600" dirty="0" smtClean="0"/>
              <a:t>2.  Pumped more cash into banks by buying back government bonds from those banks.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68253"/>
            <a:ext cx="4077011" cy="4077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cost of the Federal Reserves’ actions?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-106013" y="1524000"/>
            <a:ext cx="935604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$1.8 Trillion</a:t>
            </a:r>
          </a:p>
          <a:p>
            <a:pPr algn="ctr"/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$1,000,000,000,000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235" y="0"/>
            <a:ext cx="5513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Between 2003 and 2008, a total of 11 banks failed and were taken over by the FDIC.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4235" y="1905506"/>
            <a:ext cx="55132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2008</a:t>
            </a:r>
            <a:r>
              <a:rPr lang="en-US" sz="3200" dirty="0" smtClean="0"/>
              <a:t> 25 banks failed in that year alone.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 smtClean="0"/>
              <a:t>2009: 140</a:t>
            </a:r>
          </a:p>
          <a:p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 smtClean="0"/>
              <a:t>2010</a:t>
            </a:r>
            <a:r>
              <a:rPr lang="en-US" sz="3200" smtClean="0"/>
              <a:t>: 149</a:t>
            </a:r>
          </a:p>
          <a:p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97346" y="1872287"/>
            <a:ext cx="6379883" cy="3113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The total cost of the government’s overall efforts?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-106013" y="1524000"/>
            <a:ext cx="935604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$3 Trillion</a:t>
            </a:r>
          </a:p>
          <a:p>
            <a:pPr algn="ctr"/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$3,000,000,000,000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015663"/>
            <a:ext cx="9143999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 If you counted a million seconds, you’d be counting for 12 </a:t>
            </a:r>
            <a:r>
              <a:rPr lang="en-US" sz="3600" dirty="0"/>
              <a:t>days. </a:t>
            </a:r>
          </a:p>
          <a:p>
            <a:pPr algn="ctr"/>
            <a:r>
              <a:rPr lang="en-US" sz="3600" dirty="0"/>
              <a:t> </a:t>
            </a:r>
            <a:endParaRPr lang="en-US" sz="3600" dirty="0" smtClean="0"/>
          </a:p>
          <a:p>
            <a:pPr algn="ctr"/>
            <a:r>
              <a:rPr lang="en-US" sz="3600" dirty="0" smtClean="0"/>
              <a:t>If you counted a </a:t>
            </a:r>
            <a:r>
              <a:rPr lang="en-US" sz="3600" dirty="0"/>
              <a:t>billion seconds</a:t>
            </a:r>
            <a:r>
              <a:rPr lang="en-US" sz="3600" dirty="0" smtClean="0"/>
              <a:t> you’d be counting for 31 </a:t>
            </a:r>
            <a:r>
              <a:rPr lang="en-US" sz="3600" dirty="0"/>
              <a:t>years. </a:t>
            </a:r>
          </a:p>
          <a:p>
            <a:pPr algn="ctr"/>
            <a:r>
              <a:rPr lang="en-US" sz="3600" dirty="0"/>
              <a:t> </a:t>
            </a:r>
            <a:endParaRPr lang="en-US" sz="3600" dirty="0" smtClean="0"/>
          </a:p>
          <a:p>
            <a:pPr algn="ctr"/>
            <a:r>
              <a:rPr lang="en-US" sz="3600" dirty="0" smtClean="0"/>
              <a:t>If you counted a trillion </a:t>
            </a:r>
            <a:r>
              <a:rPr lang="en-US" sz="3600" dirty="0"/>
              <a:t>seconds</a:t>
            </a:r>
            <a:r>
              <a:rPr lang="en-US" sz="3600" dirty="0" smtClean="0"/>
              <a:t> you’d be counting for 31,688 years!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913" y="0"/>
            <a:ext cx="88142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Just how much is a trillion?</a:t>
            </a:r>
            <a:endParaRPr lang="en-US" sz="6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15663"/>
            <a:ext cx="9144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Between the year 0 and the year </a:t>
            </a:r>
            <a:r>
              <a:rPr lang="en-US" sz="3600" dirty="0" smtClean="0"/>
              <a:t>2014 </a:t>
            </a:r>
            <a:r>
              <a:rPr lang="en-US" sz="3600" dirty="0" smtClean="0"/>
              <a:t>there have been </a:t>
            </a:r>
            <a:r>
              <a:rPr lang="en-US" sz="3600" dirty="0" smtClean="0"/>
              <a:t>734,110 </a:t>
            </a:r>
            <a:r>
              <a:rPr lang="en-US" sz="3600" dirty="0" smtClean="0"/>
              <a:t>days.  </a:t>
            </a:r>
          </a:p>
          <a:p>
            <a:pPr algn="ctr"/>
            <a:r>
              <a:rPr lang="en-US" sz="3600" dirty="0" smtClean="0"/>
              <a:t> </a:t>
            </a:r>
          </a:p>
          <a:p>
            <a:pPr algn="ctr"/>
            <a:r>
              <a:rPr lang="en-US" sz="3600" dirty="0" smtClean="0"/>
              <a:t>If you had spent $1 Million a day, everyday since the year 0, you would have spent: </a:t>
            </a:r>
          </a:p>
          <a:p>
            <a:pPr algn="ctr"/>
            <a:r>
              <a:rPr lang="en-US" sz="3600" dirty="0" smtClean="0"/>
              <a:t> </a:t>
            </a:r>
          </a:p>
          <a:p>
            <a:pPr algn="ctr"/>
            <a:r>
              <a:rPr lang="en-US" sz="3600" dirty="0" smtClean="0"/>
              <a:t>a little over $734 billion.  You wouldn’t have even spent $1 trillion!!!!!!!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64913" y="0"/>
            <a:ext cx="88142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Just how much is a trillion?</a:t>
            </a:r>
            <a:endParaRPr lang="en-US" sz="6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187" y="305068"/>
            <a:ext cx="792166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Fin.</a:t>
            </a:r>
            <a:endParaRPr lang="en-US" sz="40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Dow Jones Industrial Average reached an all time high of 14,078 in October of 2007.  By October of 2008 it was at 8,579.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02" y="1870260"/>
            <a:ext cx="9169004" cy="4136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494" y="612844"/>
            <a:ext cx="9049022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What caused </a:t>
            </a:r>
            <a:endParaRPr lang="en-US" sz="1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1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this economic</a:t>
            </a:r>
          </a:p>
          <a:p>
            <a:pPr algn="ctr"/>
            <a:r>
              <a:rPr lang="en-US" sz="1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downturn</a:t>
            </a:r>
            <a:r>
              <a:rPr lang="en-US" sz="1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?</a:t>
            </a:r>
            <a:endParaRPr lang="en-US" sz="1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064" y="0"/>
            <a:ext cx="5701876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Problems</a:t>
            </a:r>
          </a:p>
          <a:p>
            <a:pPr algn="ctr"/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in the</a:t>
            </a:r>
          </a:p>
          <a:p>
            <a:pPr algn="ctr"/>
            <a:r>
              <a:rPr lang="en-US" sz="1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Housing</a:t>
            </a:r>
          </a:p>
          <a:p>
            <a:pPr algn="ctr"/>
            <a:r>
              <a:rPr lang="en-US" sz="11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For </a:t>
            </a:r>
            <a:r>
              <a:rPr lang="en-US" sz="4000" dirty="0"/>
              <a:t>most of </a:t>
            </a:r>
            <a:r>
              <a:rPr lang="en-US" sz="4000" dirty="0" smtClean="0"/>
              <a:t>the 2000’s housing </a:t>
            </a:r>
            <a:r>
              <a:rPr lang="en-US" sz="4000" dirty="0"/>
              <a:t>prices had been </a:t>
            </a:r>
            <a:r>
              <a:rPr lang="en-US" sz="4000" dirty="0" smtClean="0"/>
              <a:t>going </a:t>
            </a:r>
            <a:r>
              <a:rPr lang="en-US" sz="4000" dirty="0"/>
              <a:t>up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439"/>
            <a:ext cx="9144000" cy="5464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2582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Some saw this as a way to make easy money.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35" y="236817"/>
            <a:ext cx="4695265" cy="6382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77218"/>
            <a:ext cx="42582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1.  They took out a home loan to buy a house to live in.</a:t>
            </a:r>
          </a:p>
          <a:p>
            <a:endParaRPr lang="en-US" sz="3000" dirty="0" smtClean="0"/>
          </a:p>
          <a:p>
            <a:r>
              <a:rPr lang="en-US" sz="3000" dirty="0" smtClean="0"/>
              <a:t>2.  They took out another home loan to buy a house to fix up and sell once the price had risen. (House flipping)</a:t>
            </a:r>
          </a:p>
          <a:p>
            <a:endParaRPr lang="en-US" sz="3000" dirty="0" smtClean="0"/>
          </a:p>
          <a:p>
            <a:r>
              <a:rPr lang="en-US" sz="3000" dirty="0" smtClean="0"/>
              <a:t>3.  Some took out two and three home loans.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Banks and home loan companies were making $, and began to make it easier for people to get a home loan.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8717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  They loaned to people with less that excellent credit ratings.</a:t>
            </a:r>
          </a:p>
          <a:p>
            <a:endParaRPr lang="en-US" sz="3200" dirty="0" smtClean="0"/>
          </a:p>
          <a:p>
            <a:r>
              <a:rPr lang="en-US" sz="3200" dirty="0" smtClean="0"/>
              <a:t>2.  They structured loans so that interest rates would be low at first, but that would go up, or “balloon” after the first two or three years of the loan.</a:t>
            </a:r>
          </a:p>
          <a:p>
            <a:endParaRPr lang="en-US" sz="3200" dirty="0" smtClean="0"/>
          </a:p>
          <a:p>
            <a:r>
              <a:rPr lang="en-US" sz="3200" dirty="0" smtClean="0"/>
              <a:t>3.  They also lent people more than they could afford to realistically pay back.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1054</Words>
  <Application>Microsoft Macintosh PowerPoint</Application>
  <PresentationFormat>On-screen Show (4:3)</PresentationFormat>
  <Paragraphs>107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Monarch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Abbott</dc:creator>
  <cp:lastModifiedBy>Justin Abbott</cp:lastModifiedBy>
  <cp:revision>13</cp:revision>
  <dcterms:created xsi:type="dcterms:W3CDTF">2014-11-18T14:20:55Z</dcterms:created>
  <dcterms:modified xsi:type="dcterms:W3CDTF">2014-11-18T18:14:18Z</dcterms:modified>
</cp:coreProperties>
</file>