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Default Extension="gif" ContentType="image/gi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81" r:id="rId4"/>
    <p:sldId id="282" r:id="rId5"/>
    <p:sldId id="283" r:id="rId6"/>
    <p:sldId id="284" r:id="rId7"/>
    <p:sldId id="285" r:id="rId8"/>
    <p:sldId id="286" r:id="rId9"/>
    <p:sldId id="287" r:id="rId10"/>
    <p:sldId id="288" r:id="rId11"/>
    <p:sldId id="289" r:id="rId12"/>
    <p:sldId id="290" r:id="rId13"/>
    <p:sldId id="262" r:id="rId14"/>
    <p:sldId id="263" r:id="rId15"/>
    <p:sldId id="264" r:id="rId16"/>
    <p:sldId id="278" r:id="rId17"/>
    <p:sldId id="279" r:id="rId18"/>
    <p:sldId id="291" r:id="rId19"/>
    <p:sldId id="292" r:id="rId20"/>
    <p:sldId id="293" r:id="rId21"/>
    <p:sldId id="294" r:id="rId22"/>
    <p:sldId id="267" r:id="rId23"/>
    <p:sldId id="268" r:id="rId24"/>
    <p:sldId id="280" r:id="rId25"/>
    <p:sldId id="295" r:id="rId26"/>
    <p:sldId id="296" r:id="rId27"/>
    <p:sldId id="270" r:id="rId28"/>
    <p:sldId id="271" r:id="rId29"/>
    <p:sldId id="272" r:id="rId30"/>
    <p:sldId id="273" r:id="rId31"/>
    <p:sldId id="274" r:id="rId32"/>
    <p:sldId id="27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showGuides="1">
      <p:cViewPr varScale="1">
        <p:scale>
          <a:sx n="84" d="100"/>
          <a:sy n="84" d="100"/>
        </p:scale>
        <p:origin x="-9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presProps" Target="presProps.xml"/><Relationship Id="rId31" Type="http://schemas.openxmlformats.org/officeDocument/2006/relationships/slide" Target="slides/slide30.xml"/><Relationship Id="rId34" Type="http://schemas.openxmlformats.org/officeDocument/2006/relationships/printerSettings" Target="printerSettings/printerSettings1.bin"/><Relationship Id="rId7" Type="http://schemas.openxmlformats.org/officeDocument/2006/relationships/slide" Target="slides/slide6.xml"/><Relationship Id="rId36" Type="http://schemas.openxmlformats.org/officeDocument/2006/relationships/viewProps" Target="viewProp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tableStyles" Target="tableStyle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112D10-717D-4A41-A93F-DDB0C360C2BF}" type="datetimeFigureOut">
              <a:rPr lang="en-US" smtClean="0"/>
              <a:pPr/>
              <a:t>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02C42-2101-7943-9CE8-F8664394A5AE}"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12D10-717D-4A41-A93F-DDB0C360C2BF}" type="datetimeFigureOut">
              <a:rPr lang="en-US" smtClean="0"/>
              <a:pPr/>
              <a:t>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02C42-2101-7943-9CE8-F8664394A5AE}"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12D10-717D-4A41-A93F-DDB0C360C2BF}" type="datetimeFigureOut">
              <a:rPr lang="en-US" smtClean="0"/>
              <a:pPr/>
              <a:t>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02C42-2101-7943-9CE8-F8664394A5AE}"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p>
        </p:txBody>
      </p:sp>
      <p:sp>
        <p:nvSpPr>
          <p:cNvPr id="8" name="Rectangle 5"/>
          <p:cNvSpPr>
            <a:spLocks noGrp="1" noChangeArrowheads="1"/>
          </p:cNvSpPr>
          <p:nvPr>
            <p:ph type="ftr" sz="quarter" idx="11"/>
          </p:nvPr>
        </p:nvSpPr>
        <p:spPr/>
        <p:txBody>
          <a:bodyPr/>
          <a:lstStyle>
            <a:lvl1pPr>
              <a:defRPr/>
            </a:lvl1pPr>
          </a:lstStyle>
          <a:p>
            <a:endParaRPr lang="en-US"/>
          </a:p>
        </p:txBody>
      </p:sp>
      <p:sp>
        <p:nvSpPr>
          <p:cNvPr id="9" name="Rectangle 6"/>
          <p:cNvSpPr>
            <a:spLocks noGrp="1" noChangeArrowheads="1"/>
          </p:cNvSpPr>
          <p:nvPr>
            <p:ph type="sldNum" sz="quarter" idx="12"/>
          </p:nvPr>
        </p:nvSpPr>
        <p:spPr/>
        <p:txBody>
          <a:bodyPr/>
          <a:lstStyle>
            <a:lvl1pPr>
              <a:defRPr/>
            </a:lvl1pPr>
          </a:lstStyle>
          <a:p>
            <a:fld id="{FA5529B6-61EC-3A4B-AED3-2C03A2DE92C8}"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12D10-717D-4A41-A93F-DDB0C360C2BF}" type="datetimeFigureOut">
              <a:rPr lang="en-US" smtClean="0"/>
              <a:pPr/>
              <a:t>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02C42-2101-7943-9CE8-F8664394A5AE}"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112D10-717D-4A41-A93F-DDB0C360C2BF}" type="datetimeFigureOut">
              <a:rPr lang="en-US" smtClean="0"/>
              <a:pPr/>
              <a:t>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002C42-2101-7943-9CE8-F8664394A5AE}"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112D10-717D-4A41-A93F-DDB0C360C2BF}" type="datetimeFigureOut">
              <a:rPr lang="en-US" smtClean="0"/>
              <a:pPr/>
              <a:t>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02C42-2101-7943-9CE8-F8664394A5AE}"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112D10-717D-4A41-A93F-DDB0C360C2BF}" type="datetimeFigureOut">
              <a:rPr lang="en-US" smtClean="0"/>
              <a:pPr/>
              <a:t>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002C42-2101-7943-9CE8-F8664394A5AE}"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112D10-717D-4A41-A93F-DDB0C360C2BF}" type="datetimeFigureOut">
              <a:rPr lang="en-US" smtClean="0"/>
              <a:pPr/>
              <a:t>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002C42-2101-7943-9CE8-F8664394A5AE}"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112D10-717D-4A41-A93F-DDB0C360C2BF}" type="datetimeFigureOut">
              <a:rPr lang="en-US" smtClean="0"/>
              <a:pPr/>
              <a:t>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002C42-2101-7943-9CE8-F8664394A5AE}"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12D10-717D-4A41-A93F-DDB0C360C2BF}" type="datetimeFigureOut">
              <a:rPr lang="en-US" smtClean="0"/>
              <a:pPr/>
              <a:t>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02C42-2101-7943-9CE8-F8664394A5AE}"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112D10-717D-4A41-A93F-DDB0C360C2BF}" type="datetimeFigureOut">
              <a:rPr lang="en-US" smtClean="0"/>
              <a:pPr/>
              <a:t>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002C42-2101-7943-9CE8-F8664394A5AE}"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12D10-717D-4A41-A93F-DDB0C360C2BF}" type="datetimeFigureOut">
              <a:rPr lang="en-US" smtClean="0"/>
              <a:pPr/>
              <a:t>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002C42-2101-7943-9CE8-F8664394A5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auto">
          <a:xfrm>
            <a:off x="268940" y="254000"/>
            <a:ext cx="8650941" cy="6305176"/>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Richard Nixon</a:t>
            </a:r>
          </a:p>
          <a:p>
            <a:pPr algn="ctr"/>
            <a:r>
              <a:rPr lang="en-US" sz="3600" kern="10" dirty="0" smtClean="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and the</a:t>
            </a:r>
          </a:p>
          <a:p>
            <a:pPr algn="ctr"/>
            <a:r>
              <a:rPr lang="en-US" sz="3600" kern="10" dirty="0" smtClean="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War’s End</a:t>
            </a:r>
            <a:endParaRPr lang="en-US" sz="3600" kern="10" dirty="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WordArt 4"/>
          <p:cNvSpPr>
            <a:spLocks noChangeArrowheads="1" noChangeShapeType="1" noTextEdit="1"/>
          </p:cNvSpPr>
          <p:nvPr/>
        </p:nvSpPr>
        <p:spPr bwMode="auto">
          <a:xfrm>
            <a:off x="152400" y="0"/>
            <a:ext cx="4419600" cy="5334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1968 Election</a:t>
            </a:r>
          </a:p>
        </p:txBody>
      </p:sp>
      <p:pic>
        <p:nvPicPr>
          <p:cNvPr id="76803" name="Picture 6" descr="68chicago06"/>
          <p:cNvPicPr>
            <a:picLocks noChangeAspect="1" noChangeArrowheads="1"/>
          </p:cNvPicPr>
          <p:nvPr/>
        </p:nvPicPr>
        <p:blipFill>
          <a:blip r:embed="rId2"/>
          <a:srcRect/>
          <a:stretch>
            <a:fillRect/>
          </a:stretch>
        </p:blipFill>
        <p:spPr bwMode="auto">
          <a:xfrm>
            <a:off x="4572000" y="-1"/>
            <a:ext cx="4572000" cy="6982691"/>
          </a:xfrm>
          <a:prstGeom prst="rect">
            <a:avLst/>
          </a:prstGeom>
          <a:noFill/>
          <a:ln w="9525">
            <a:noFill/>
            <a:miter lim="800000"/>
            <a:headEnd/>
            <a:tailEnd/>
          </a:ln>
        </p:spPr>
      </p:pic>
      <p:sp>
        <p:nvSpPr>
          <p:cNvPr id="64519" name="Text Box 7"/>
          <p:cNvSpPr txBox="1">
            <a:spLocks noChangeArrowheads="1"/>
          </p:cNvSpPr>
          <p:nvPr/>
        </p:nvSpPr>
        <p:spPr bwMode="auto">
          <a:xfrm>
            <a:off x="0" y="750007"/>
            <a:ext cx="4572000" cy="5863144"/>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3000" dirty="0"/>
              <a:t>-  Democratic National Convention held in Chicago.</a:t>
            </a:r>
          </a:p>
          <a:p>
            <a:pPr>
              <a:spcBef>
                <a:spcPct val="50000"/>
              </a:spcBef>
            </a:pPr>
            <a:r>
              <a:rPr lang="en-US" sz="3000" dirty="0"/>
              <a:t>-  Became a rallying point for anti-war protestors.</a:t>
            </a:r>
          </a:p>
          <a:p>
            <a:pPr>
              <a:spcBef>
                <a:spcPct val="50000"/>
              </a:spcBef>
            </a:pPr>
            <a:r>
              <a:rPr lang="en-US" sz="3000" dirty="0"/>
              <a:t>-  Clashed with Chicago police sent by Chicago mayor Richard J. Daley to “maintain order.”</a:t>
            </a:r>
          </a:p>
          <a:p>
            <a:pPr>
              <a:spcBef>
                <a:spcPct val="50000"/>
              </a:spcBef>
            </a:pPr>
            <a:r>
              <a:rPr lang="en-US" sz="3000" dirty="0"/>
              <a:t>-  The nation was horrified at protestors and police </a:t>
            </a:r>
            <a:r>
              <a:rPr lang="en-US" sz="3000" dirty="0" smtClean="0"/>
              <a:t>alike.</a:t>
            </a:r>
            <a:endParaRPr lang="en-US" sz="3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4519">
                                            <p:txEl>
                                              <p:pRg st="0" end="0"/>
                                            </p:txEl>
                                          </p:spTgt>
                                        </p:tgtEl>
                                        <p:attrNameLst>
                                          <p:attrName>style.visibility</p:attrName>
                                        </p:attrNameLst>
                                      </p:cBhvr>
                                      <p:to>
                                        <p:strVal val="visible"/>
                                      </p:to>
                                    </p:set>
                                    <p:anim calcmode="lin" valueType="num">
                                      <p:cBhvr additive="base">
                                        <p:cTn id="7" dur="500" fill="hold"/>
                                        <p:tgtEl>
                                          <p:spTgt spid="645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4519">
                                            <p:txEl>
                                              <p:pRg st="1" end="1"/>
                                            </p:txEl>
                                          </p:spTgt>
                                        </p:tgtEl>
                                        <p:attrNameLst>
                                          <p:attrName>style.visibility</p:attrName>
                                        </p:attrNameLst>
                                      </p:cBhvr>
                                      <p:to>
                                        <p:strVal val="visible"/>
                                      </p:to>
                                    </p:set>
                                    <p:anim calcmode="lin" valueType="num">
                                      <p:cBhvr additive="base">
                                        <p:cTn id="13" dur="500" fill="hold"/>
                                        <p:tgtEl>
                                          <p:spTgt spid="645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5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4519">
                                            <p:txEl>
                                              <p:pRg st="2" end="2"/>
                                            </p:txEl>
                                          </p:spTgt>
                                        </p:tgtEl>
                                        <p:attrNameLst>
                                          <p:attrName>style.visibility</p:attrName>
                                        </p:attrNameLst>
                                      </p:cBhvr>
                                      <p:to>
                                        <p:strVal val="visible"/>
                                      </p:to>
                                    </p:set>
                                    <p:anim calcmode="lin" valueType="num">
                                      <p:cBhvr additive="base">
                                        <p:cTn id="19" dur="500" fill="hold"/>
                                        <p:tgtEl>
                                          <p:spTgt spid="645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5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4519">
                                            <p:txEl>
                                              <p:pRg st="3" end="3"/>
                                            </p:txEl>
                                          </p:spTgt>
                                        </p:tgtEl>
                                        <p:attrNameLst>
                                          <p:attrName>style.visibility</p:attrName>
                                        </p:attrNameLst>
                                      </p:cBhvr>
                                      <p:to>
                                        <p:strVal val="visible"/>
                                      </p:to>
                                    </p:set>
                                    <p:anim calcmode="lin" valueType="num">
                                      <p:cBhvr additive="base">
                                        <p:cTn id="25" dur="500" fill="hold"/>
                                        <p:tgtEl>
                                          <p:spTgt spid="645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45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7827" name="Picture 8" descr="richard-nixon"/>
          <p:cNvPicPr>
            <a:picLocks noChangeAspect="1" noChangeArrowheads="1"/>
          </p:cNvPicPr>
          <p:nvPr/>
        </p:nvPicPr>
        <p:blipFill>
          <a:blip r:embed="rId2"/>
          <a:srcRect/>
          <a:stretch>
            <a:fillRect/>
          </a:stretch>
        </p:blipFill>
        <p:spPr bwMode="auto">
          <a:xfrm>
            <a:off x="3886200" y="228600"/>
            <a:ext cx="4981575" cy="6400800"/>
          </a:xfrm>
          <a:prstGeom prst="rect">
            <a:avLst/>
          </a:prstGeom>
          <a:noFill/>
          <a:ln w="9525">
            <a:noFill/>
            <a:miter lim="800000"/>
            <a:headEnd/>
            <a:tailEnd/>
          </a:ln>
        </p:spPr>
      </p:pic>
      <p:sp>
        <p:nvSpPr>
          <p:cNvPr id="77828" name="Text Box 9"/>
          <p:cNvSpPr txBox="1">
            <a:spLocks noChangeArrowheads="1"/>
          </p:cNvSpPr>
          <p:nvPr/>
        </p:nvSpPr>
        <p:spPr bwMode="auto">
          <a:xfrm>
            <a:off x="0" y="0"/>
            <a:ext cx="3886200" cy="6740308"/>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600" dirty="0"/>
              <a:t>The Republicans nominated Richard Nixon, who also pledged to continue to</a:t>
            </a:r>
            <a:r>
              <a:rPr lang="en-US" sz="3600" dirty="0" smtClean="0"/>
              <a:t> the war by pressing the North Vietnamese and V.C. to negotiate an “honorable peace.”  What does that even mean?</a:t>
            </a:r>
            <a:endParaRPr lang="en-US" sz="36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1" name="Text Box 5"/>
          <p:cNvSpPr txBox="1">
            <a:spLocks noChangeArrowheads="1"/>
          </p:cNvSpPr>
          <p:nvPr/>
        </p:nvSpPr>
        <p:spPr bwMode="auto">
          <a:xfrm>
            <a:off x="5468471" y="117692"/>
            <a:ext cx="3675529" cy="6740308"/>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600" dirty="0"/>
              <a:t>Third party candidate George Wallace, former governor of Alabama ran on a platform of ending civil rights and integration, and supported bombing Vietnam “back to the stone age.”</a:t>
            </a:r>
          </a:p>
        </p:txBody>
      </p:sp>
      <p:pic>
        <p:nvPicPr>
          <p:cNvPr id="78852" name="Picture 7" descr="DC04"/>
          <p:cNvPicPr>
            <a:picLocks noChangeAspect="1" noChangeArrowheads="1"/>
          </p:cNvPicPr>
          <p:nvPr/>
        </p:nvPicPr>
        <p:blipFill>
          <a:blip r:embed="rId2"/>
          <a:srcRect/>
          <a:stretch>
            <a:fillRect/>
          </a:stretch>
        </p:blipFill>
        <p:spPr bwMode="auto">
          <a:xfrm>
            <a:off x="203200" y="917575"/>
            <a:ext cx="5002213" cy="5181600"/>
          </a:xfrm>
          <a:prstGeom prst="rect">
            <a:avLst/>
          </a:prstGeom>
          <a:noFill/>
          <a:ln w="9525">
            <a:noFill/>
            <a:miter lim="800000"/>
            <a:headEnd/>
            <a:tailEnd/>
          </a:ln>
        </p:spPr>
      </p:pic>
      <p:sp>
        <p:nvSpPr>
          <p:cNvPr id="5" name="Rectangle 4"/>
          <p:cNvSpPr/>
          <p:nvPr/>
        </p:nvSpPr>
        <p:spPr>
          <a:xfrm>
            <a:off x="203200" y="917575"/>
            <a:ext cx="5002213" cy="1880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55600" y="1069975"/>
            <a:ext cx="1467223" cy="18807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4" name="Picture 8" descr="450px-ElectoralCollege1968-Large"/>
          <p:cNvPicPr>
            <a:picLocks noChangeAspect="1" noChangeArrowheads="1"/>
          </p:cNvPicPr>
          <p:nvPr/>
        </p:nvPicPr>
        <p:blipFill>
          <a:blip r:embed="rId2"/>
          <a:srcRect/>
          <a:stretch>
            <a:fillRect/>
          </a:stretch>
        </p:blipFill>
        <p:spPr bwMode="auto">
          <a:xfrm>
            <a:off x="0" y="182366"/>
            <a:ext cx="9144000" cy="649326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5" descr="01nixon-web-c"/>
          <p:cNvPicPr>
            <a:picLocks noChangeAspect="1" noChangeArrowheads="1"/>
          </p:cNvPicPr>
          <p:nvPr/>
        </p:nvPicPr>
        <p:blipFill>
          <a:blip r:embed="rId2"/>
          <a:srcRect/>
          <a:stretch>
            <a:fillRect/>
          </a:stretch>
        </p:blipFill>
        <p:spPr bwMode="auto">
          <a:xfrm>
            <a:off x="448234" y="1077218"/>
            <a:ext cx="8232589" cy="5680486"/>
          </a:xfrm>
          <a:prstGeom prst="rect">
            <a:avLst/>
          </a:prstGeom>
          <a:noFill/>
          <a:ln w="9525">
            <a:noFill/>
            <a:miter lim="800000"/>
            <a:headEnd/>
            <a:tailEnd/>
          </a:ln>
        </p:spPr>
      </p:pic>
      <p:sp>
        <p:nvSpPr>
          <p:cNvPr id="50179" name="Text Box 6"/>
          <p:cNvSpPr txBox="1">
            <a:spLocks noChangeArrowheads="1"/>
          </p:cNvSpPr>
          <p:nvPr/>
        </p:nvSpPr>
        <p:spPr bwMode="auto">
          <a:xfrm>
            <a:off x="0" y="0"/>
            <a:ext cx="9144000" cy="1077218"/>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200"/>
              <a:t>It fell to Nixon, then, to find a way out of Vietnam and to heal the nation that was rapidly falling apart.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5140098" y="1228397"/>
            <a:ext cx="4003901" cy="4401205"/>
          </a:xfrm>
          <a:prstGeom prst="rect">
            <a:avLst/>
          </a:prstGeom>
          <a:noFill/>
          <a:ln w="9525">
            <a:noFill/>
            <a:miter lim="800000"/>
            <a:headEnd/>
            <a:tailEnd/>
          </a:ln>
        </p:spPr>
        <p:txBody>
          <a:bodyPr wrap="square">
            <a:prstTxWarp prst="textNoShape">
              <a:avLst/>
            </a:prstTxWarp>
            <a:spAutoFit/>
          </a:bodyPr>
          <a:lstStyle/>
          <a:p>
            <a:pPr algn="ctr"/>
            <a:r>
              <a:rPr lang="en-US" sz="4000" dirty="0"/>
              <a:t>Nixon began the lengthy process of disentangling the U.S. from Vietnam through a policy of “Vietnamization.</a:t>
            </a:r>
            <a:r>
              <a:rPr lang="en-US" sz="4000" dirty="0" smtClean="0"/>
              <a:t>”</a:t>
            </a:r>
            <a:endParaRPr lang="en-US" sz="4000" dirty="0"/>
          </a:p>
        </p:txBody>
      </p:sp>
      <p:pic>
        <p:nvPicPr>
          <p:cNvPr id="51203" name="Picture 2" descr="nc_nixon1_070905_ssv.jpg"/>
          <p:cNvPicPr>
            <a:picLocks noChangeAspect="1"/>
          </p:cNvPicPr>
          <p:nvPr/>
        </p:nvPicPr>
        <p:blipFill>
          <a:blip r:embed="rId2"/>
          <a:srcRect/>
          <a:stretch>
            <a:fillRect/>
          </a:stretch>
        </p:blipFill>
        <p:spPr bwMode="auto">
          <a:xfrm>
            <a:off x="-1" y="0"/>
            <a:ext cx="5140099"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0"/>
            <a:ext cx="9144000" cy="1569660"/>
          </a:xfrm>
          <a:prstGeom prst="rect">
            <a:avLst/>
          </a:prstGeom>
          <a:noFill/>
        </p:spPr>
        <p:txBody>
          <a:bodyPr wrap="square" rtlCol="0">
            <a:spAutoFit/>
          </a:bodyPr>
          <a:lstStyle/>
          <a:p>
            <a:pPr algn="ctr"/>
            <a:r>
              <a:rPr lang="en-US" sz="3200" dirty="0" smtClean="0"/>
              <a:t>As the U.S. slowly withdrew its forces, the South Vietnamese capitalists would pick up more of the burden of fighting the V.C. and the North Vietnamese.</a:t>
            </a:r>
            <a:endParaRPr lang="en-US" sz="3200" dirty="0"/>
          </a:p>
        </p:txBody>
      </p:sp>
      <p:pic>
        <p:nvPicPr>
          <p:cNvPr id="3" name="Picture 2" descr="1971vietnamization.jpg"/>
          <p:cNvPicPr>
            <a:picLocks noChangeAspect="1"/>
          </p:cNvPicPr>
          <p:nvPr/>
        </p:nvPicPr>
        <p:blipFill>
          <a:blip r:embed="rId2"/>
          <a:stretch>
            <a:fillRect/>
          </a:stretch>
        </p:blipFill>
        <p:spPr>
          <a:xfrm>
            <a:off x="926352" y="1569660"/>
            <a:ext cx="7291295" cy="5186762"/>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969496"/>
            <a:ext cx="3929529" cy="1938992"/>
          </a:xfrm>
          <a:prstGeom prst="rect">
            <a:avLst/>
          </a:prstGeom>
          <a:noFill/>
        </p:spPr>
        <p:txBody>
          <a:bodyPr wrap="square" rtlCol="0">
            <a:spAutoFit/>
          </a:bodyPr>
          <a:lstStyle/>
          <a:p>
            <a:pPr algn="ctr"/>
            <a:r>
              <a:rPr lang="en-US" sz="4000" dirty="0" smtClean="0"/>
              <a:t>Why not just pull U.S. forces out immediately?</a:t>
            </a:r>
            <a:endParaRPr lang="en-US" sz="4000" dirty="0"/>
          </a:p>
        </p:txBody>
      </p:sp>
      <p:pic>
        <p:nvPicPr>
          <p:cNvPr id="4" name="Picture 3" descr="richard_nixon_1386692f.jpg"/>
          <p:cNvPicPr>
            <a:picLocks noChangeAspect="1"/>
          </p:cNvPicPr>
          <p:nvPr/>
        </p:nvPicPr>
        <p:blipFill>
          <a:blip r:embed="rId2"/>
          <a:stretch>
            <a:fillRect/>
          </a:stretch>
        </p:blipFill>
        <p:spPr>
          <a:xfrm>
            <a:off x="3929529" y="0"/>
            <a:ext cx="5214471" cy="6944728"/>
          </a:xfrm>
          <a:prstGeom prst="rect">
            <a:avLst/>
          </a:prstGeom>
        </p:spPr>
      </p:pic>
      <p:sp>
        <p:nvSpPr>
          <p:cNvPr id="5" name="TextBox 4"/>
          <p:cNvSpPr txBox="1"/>
          <p:nvPr/>
        </p:nvSpPr>
        <p:spPr>
          <a:xfrm>
            <a:off x="0" y="3429000"/>
            <a:ext cx="3929529" cy="1323439"/>
          </a:xfrm>
          <a:prstGeom prst="rect">
            <a:avLst/>
          </a:prstGeom>
          <a:noFill/>
        </p:spPr>
        <p:txBody>
          <a:bodyPr wrap="square" rtlCol="0">
            <a:spAutoFit/>
          </a:bodyPr>
          <a:lstStyle/>
          <a:p>
            <a:pPr algn="ctr"/>
            <a:r>
              <a:rPr lang="en-US" sz="4000" dirty="0" smtClean="0"/>
              <a:t>Problems with Vietnamization?</a:t>
            </a:r>
            <a:endParaRPr lang="en-US" sz="4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0" name="Picture 2" descr="dove_card.jpg"/>
          <p:cNvPicPr>
            <a:picLocks noChangeAspect="1"/>
          </p:cNvPicPr>
          <p:nvPr/>
        </p:nvPicPr>
        <p:blipFill>
          <a:blip r:embed="rId2"/>
          <a:srcRect/>
          <a:stretch>
            <a:fillRect/>
          </a:stretch>
        </p:blipFill>
        <p:spPr bwMode="auto">
          <a:xfrm>
            <a:off x="228600" y="228600"/>
            <a:ext cx="3641725" cy="6400800"/>
          </a:xfrm>
          <a:prstGeom prst="rect">
            <a:avLst/>
          </a:prstGeom>
          <a:noFill/>
          <a:ln w="9525">
            <a:noFill/>
            <a:miter lim="800000"/>
            <a:headEnd/>
            <a:tailEnd/>
          </a:ln>
        </p:spPr>
      </p:pic>
      <p:sp>
        <p:nvSpPr>
          <p:cNvPr id="53251" name="TextBox 3"/>
          <p:cNvSpPr txBox="1">
            <a:spLocks noChangeArrowheads="1"/>
          </p:cNvSpPr>
          <p:nvPr/>
        </p:nvSpPr>
        <p:spPr bwMode="auto">
          <a:xfrm>
            <a:off x="4038600" y="1228397"/>
            <a:ext cx="5105400" cy="4401205"/>
          </a:xfrm>
          <a:prstGeom prst="rect">
            <a:avLst/>
          </a:prstGeom>
          <a:noFill/>
          <a:ln w="9525">
            <a:noFill/>
            <a:miter lim="800000"/>
            <a:headEnd/>
            <a:tailEnd/>
          </a:ln>
        </p:spPr>
        <p:txBody>
          <a:bodyPr>
            <a:prstTxWarp prst="textNoShape">
              <a:avLst/>
            </a:prstTxWarp>
            <a:spAutoFit/>
          </a:bodyPr>
          <a:lstStyle/>
          <a:p>
            <a:pPr algn="ctr"/>
            <a:r>
              <a:rPr lang="en-US" sz="4000" dirty="0"/>
              <a:t>The slow pace of Nixon’s plans was not enough to pacify hard core “doves” who demanded immediate withdrawal from Vietnam. </a:t>
            </a:r>
            <a:r>
              <a:rPr lang="en-US" sz="4000" dirty="0" smtClean="0"/>
              <a:t> </a:t>
            </a:r>
            <a:endParaRPr lang="en-US" sz="40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885765" y="0"/>
            <a:ext cx="4258235" cy="6740308"/>
          </a:xfrm>
          <a:prstGeom prst="rect">
            <a:avLst/>
          </a:prstGeom>
          <a:noFill/>
        </p:spPr>
        <p:txBody>
          <a:bodyPr wrap="square" rtlCol="0">
            <a:spAutoFit/>
          </a:bodyPr>
          <a:lstStyle/>
          <a:p>
            <a:pPr algn="ctr"/>
            <a:r>
              <a:rPr lang="en-US" sz="3600" dirty="0" smtClean="0"/>
              <a:t>Nixon called upon the “silent majority” of voters, who he assumed had yet to proclaim their support for U.S actions in Vietnam, to speak out and show anti-war protestors that they were a small minority of the population.</a:t>
            </a:r>
            <a:endParaRPr lang="en-US" sz="3600" dirty="0"/>
          </a:p>
        </p:txBody>
      </p:sp>
      <p:pic>
        <p:nvPicPr>
          <p:cNvPr id="3" name="Picture 2"/>
          <p:cNvPicPr>
            <a:picLocks noChangeAspect="1"/>
          </p:cNvPicPr>
          <p:nvPr/>
        </p:nvPicPr>
        <p:blipFill>
          <a:blip r:embed="rId2"/>
          <a:stretch>
            <a:fillRect/>
          </a:stretch>
        </p:blipFill>
        <p:spPr>
          <a:xfrm>
            <a:off x="0" y="1002403"/>
            <a:ext cx="4885765" cy="4853193"/>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4034" name="Picture 5" descr="image?id=71299&amp;rendTypeId=4"/>
          <p:cNvPicPr>
            <a:picLocks noChangeAspect="1" noChangeArrowheads="1"/>
          </p:cNvPicPr>
          <p:nvPr/>
        </p:nvPicPr>
        <p:blipFill>
          <a:blip r:embed="rId2"/>
          <a:srcRect/>
          <a:stretch>
            <a:fillRect/>
          </a:stretch>
        </p:blipFill>
        <p:spPr bwMode="auto">
          <a:xfrm>
            <a:off x="614082" y="1200328"/>
            <a:ext cx="8096623" cy="5520425"/>
          </a:xfrm>
          <a:prstGeom prst="rect">
            <a:avLst/>
          </a:prstGeom>
          <a:noFill/>
          <a:ln w="9525">
            <a:noFill/>
            <a:miter lim="800000"/>
            <a:headEnd/>
            <a:tailEnd/>
          </a:ln>
        </p:spPr>
      </p:pic>
      <p:sp>
        <p:nvSpPr>
          <p:cNvPr id="44035" name="Text Box 6"/>
          <p:cNvSpPr txBox="1">
            <a:spLocks noChangeArrowheads="1"/>
          </p:cNvSpPr>
          <p:nvPr/>
        </p:nvSpPr>
        <p:spPr bwMode="auto">
          <a:xfrm>
            <a:off x="0" y="0"/>
            <a:ext cx="9144000" cy="1200329"/>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dirty="0"/>
              <a:t>As the war progressed,</a:t>
            </a:r>
            <a:r>
              <a:rPr lang="en-US" sz="3600" dirty="0" smtClean="0"/>
              <a:t> Lyndon Johnson </a:t>
            </a:r>
            <a:r>
              <a:rPr lang="en-US" sz="3600" dirty="0"/>
              <a:t>saw his personal popularity plummet.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5" name="TextBox 2"/>
          <p:cNvSpPr txBox="1">
            <a:spLocks noChangeArrowheads="1"/>
          </p:cNvSpPr>
          <p:nvPr/>
        </p:nvSpPr>
        <p:spPr bwMode="auto">
          <a:xfrm>
            <a:off x="-1" y="0"/>
            <a:ext cx="3675530" cy="6740308"/>
          </a:xfrm>
          <a:prstGeom prst="rect">
            <a:avLst/>
          </a:prstGeom>
          <a:noFill/>
          <a:ln w="9525">
            <a:noFill/>
            <a:miter lim="800000"/>
            <a:headEnd/>
            <a:tailEnd/>
          </a:ln>
        </p:spPr>
        <p:txBody>
          <a:bodyPr wrap="square">
            <a:prstTxWarp prst="textNoShape">
              <a:avLst/>
            </a:prstTxWarp>
            <a:spAutoFit/>
          </a:bodyPr>
          <a:lstStyle/>
          <a:p>
            <a:pPr algn="ctr"/>
            <a:r>
              <a:rPr lang="en-US" sz="3600" dirty="0"/>
              <a:t>Hoping for a quick end to</a:t>
            </a:r>
            <a:r>
              <a:rPr lang="en-US" sz="3600" dirty="0" smtClean="0"/>
              <a:t> the fighting</a:t>
            </a:r>
            <a:r>
              <a:rPr lang="en-US" sz="3600" dirty="0"/>
              <a:t>, Nixon authorized U.S. forces to invade neutral Cambodia to wipe out VC training facilities and elements of the Ho Chi Minh Trail located in that nation. </a:t>
            </a:r>
          </a:p>
        </p:txBody>
      </p:sp>
      <p:pic>
        <p:nvPicPr>
          <p:cNvPr id="4" name="Picture 3"/>
          <p:cNvPicPr>
            <a:picLocks noChangeAspect="1"/>
          </p:cNvPicPr>
          <p:nvPr/>
        </p:nvPicPr>
        <p:blipFill>
          <a:blip r:embed="rId2"/>
          <a:stretch>
            <a:fillRect/>
          </a:stretch>
        </p:blipFill>
        <p:spPr>
          <a:xfrm>
            <a:off x="3675529" y="540123"/>
            <a:ext cx="5468471" cy="5655961"/>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1" descr="37_nixon_1.jpg"/>
          <p:cNvPicPr>
            <a:picLocks noChangeAspect="1"/>
          </p:cNvPicPr>
          <p:nvPr/>
        </p:nvPicPr>
        <p:blipFill>
          <a:blip r:embed="rId2"/>
          <a:srcRect/>
          <a:stretch>
            <a:fillRect/>
          </a:stretch>
        </p:blipFill>
        <p:spPr bwMode="auto">
          <a:xfrm flipH="1">
            <a:off x="-1" y="0"/>
            <a:ext cx="5169647" cy="6911146"/>
          </a:xfrm>
          <a:prstGeom prst="rect">
            <a:avLst/>
          </a:prstGeom>
          <a:noFill/>
          <a:ln w="9525">
            <a:noFill/>
            <a:miter lim="800000"/>
            <a:headEnd/>
            <a:tailEnd/>
          </a:ln>
        </p:spPr>
      </p:pic>
      <p:sp>
        <p:nvSpPr>
          <p:cNvPr id="55299" name="TextBox 2"/>
          <p:cNvSpPr txBox="1">
            <a:spLocks noChangeArrowheads="1"/>
          </p:cNvSpPr>
          <p:nvPr/>
        </p:nvSpPr>
        <p:spPr bwMode="auto">
          <a:xfrm>
            <a:off x="5169646" y="428179"/>
            <a:ext cx="3974354" cy="6001642"/>
          </a:xfrm>
          <a:prstGeom prst="rect">
            <a:avLst/>
          </a:prstGeom>
          <a:noFill/>
          <a:ln w="9525">
            <a:noFill/>
            <a:miter lim="800000"/>
            <a:headEnd/>
            <a:tailEnd/>
          </a:ln>
        </p:spPr>
        <p:txBody>
          <a:bodyPr wrap="square">
            <a:prstTxWarp prst="textNoShape">
              <a:avLst/>
            </a:prstTxWarp>
            <a:spAutoFit/>
          </a:bodyPr>
          <a:lstStyle/>
          <a:p>
            <a:pPr algn="ctr"/>
            <a:r>
              <a:rPr lang="en-US" sz="3200" dirty="0"/>
              <a:t>He justified this action by pointing to the blank check powers given to LBJ through the Gulf of Tonkin resolution.  Nixon argued that the resolution didn’t apply only to Johnson, but instead applied to the office of the Commander in Chief.</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4" name="Picture 1" descr="Kent_State_protestors[1].jpg"/>
          <p:cNvPicPr>
            <a:picLocks noChangeAspect="1"/>
          </p:cNvPicPr>
          <p:nvPr/>
        </p:nvPicPr>
        <p:blipFill>
          <a:blip r:embed="rId2"/>
          <a:srcRect/>
          <a:stretch>
            <a:fillRect/>
          </a:stretch>
        </p:blipFill>
        <p:spPr bwMode="auto">
          <a:xfrm>
            <a:off x="633413" y="2133600"/>
            <a:ext cx="7877175" cy="4500563"/>
          </a:xfrm>
          <a:prstGeom prst="rect">
            <a:avLst/>
          </a:prstGeom>
          <a:noFill/>
          <a:ln w="9525">
            <a:noFill/>
            <a:miter lim="800000"/>
            <a:headEnd/>
            <a:tailEnd/>
          </a:ln>
        </p:spPr>
      </p:pic>
      <p:sp>
        <p:nvSpPr>
          <p:cNvPr id="54275" name="TextBox 2"/>
          <p:cNvSpPr txBox="1">
            <a:spLocks noChangeArrowheads="1"/>
          </p:cNvSpPr>
          <p:nvPr/>
        </p:nvSpPr>
        <p:spPr bwMode="auto">
          <a:xfrm>
            <a:off x="0" y="0"/>
            <a:ext cx="9144000" cy="2062163"/>
          </a:xfrm>
          <a:prstGeom prst="rect">
            <a:avLst/>
          </a:prstGeom>
          <a:noFill/>
          <a:ln w="9525">
            <a:noFill/>
            <a:miter lim="800000"/>
            <a:headEnd/>
            <a:tailEnd/>
          </a:ln>
        </p:spPr>
        <p:txBody>
          <a:bodyPr>
            <a:prstTxWarp prst="textNoShape">
              <a:avLst/>
            </a:prstTxWarp>
            <a:spAutoFit/>
          </a:bodyPr>
          <a:lstStyle/>
          <a:p>
            <a:pPr algn="ctr"/>
            <a:r>
              <a:rPr lang="en-US" sz="3200"/>
              <a:t>Groups across the country, most notably at Kent State University in Ohio, rose in protest.  Students at Kent State, and at Jackson State College in Mississippi, clashed with authorities.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9"/>
          <p:cNvPicPr>
            <a:picLocks noChangeArrowheads="1"/>
          </p:cNvPicPr>
          <p:nvPr/>
        </p:nvPicPr>
        <p:blipFill>
          <a:blip r:embed="rId2">
            <a:lum bright="6000" contrast="6000"/>
          </a:blip>
          <a:srcRect/>
          <a:stretch>
            <a:fillRect/>
          </a:stretch>
        </p:blipFill>
        <p:spPr bwMode="auto">
          <a:xfrm>
            <a:off x="342900" y="1143000"/>
            <a:ext cx="8458200" cy="5410200"/>
          </a:xfrm>
          <a:prstGeom prst="rect">
            <a:avLst/>
          </a:prstGeom>
          <a:noFill/>
          <a:ln w="12700">
            <a:solidFill>
              <a:schemeClr val="tx1"/>
            </a:solidFill>
            <a:miter lim="800000"/>
            <a:headEnd/>
            <a:tailEnd/>
          </a:ln>
        </p:spPr>
      </p:pic>
      <p:sp>
        <p:nvSpPr>
          <p:cNvPr id="55299" name="TextBox 2"/>
          <p:cNvSpPr txBox="1">
            <a:spLocks noChangeArrowheads="1"/>
          </p:cNvSpPr>
          <p:nvPr/>
        </p:nvSpPr>
        <p:spPr bwMode="auto">
          <a:xfrm>
            <a:off x="0" y="0"/>
            <a:ext cx="9144000" cy="1200150"/>
          </a:xfrm>
          <a:prstGeom prst="rect">
            <a:avLst/>
          </a:prstGeom>
          <a:noFill/>
          <a:ln w="9525">
            <a:noFill/>
            <a:miter lim="800000"/>
            <a:headEnd/>
            <a:tailEnd/>
          </a:ln>
        </p:spPr>
        <p:txBody>
          <a:bodyPr>
            <a:prstTxWarp prst="textNoShape">
              <a:avLst/>
            </a:prstTxWarp>
            <a:spAutoFit/>
          </a:bodyPr>
          <a:lstStyle/>
          <a:p>
            <a:pPr algn="ctr"/>
            <a:r>
              <a:rPr lang="en-US" sz="3600"/>
              <a:t>When all was said and done, 6 students were dead, 33 more had been wounded</a:t>
            </a:r>
            <a:r>
              <a:rPr lang="en-US"/>
              <a: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9"/>
          <p:cNvPicPr>
            <a:picLocks noChangeArrowheads="1"/>
          </p:cNvPicPr>
          <p:nvPr/>
        </p:nvPicPr>
        <p:blipFill>
          <a:blip r:embed="rId2">
            <a:lum bright="6000" contrast="6000"/>
          </a:blip>
          <a:srcRect/>
          <a:stretch>
            <a:fillRect/>
          </a:stretch>
        </p:blipFill>
        <p:spPr bwMode="auto">
          <a:xfrm>
            <a:off x="342900" y="1447800"/>
            <a:ext cx="8458200" cy="5410200"/>
          </a:xfrm>
          <a:prstGeom prst="rect">
            <a:avLst/>
          </a:prstGeom>
          <a:noFill/>
          <a:ln w="12700">
            <a:solidFill>
              <a:schemeClr val="tx1"/>
            </a:solidFill>
            <a:miter lim="800000"/>
            <a:headEnd/>
            <a:tailEnd/>
          </a:ln>
        </p:spPr>
      </p:pic>
      <p:sp>
        <p:nvSpPr>
          <p:cNvPr id="55299" name="TextBox 2"/>
          <p:cNvSpPr txBox="1">
            <a:spLocks noChangeArrowheads="1"/>
          </p:cNvSpPr>
          <p:nvPr/>
        </p:nvSpPr>
        <p:spPr bwMode="auto">
          <a:xfrm>
            <a:off x="0" y="0"/>
            <a:ext cx="9144000" cy="1200329"/>
          </a:xfrm>
          <a:prstGeom prst="rect">
            <a:avLst/>
          </a:prstGeom>
          <a:noFill/>
          <a:ln w="9525">
            <a:noFill/>
            <a:miter lim="800000"/>
            <a:headEnd/>
            <a:tailEnd/>
          </a:ln>
        </p:spPr>
        <p:txBody>
          <a:bodyPr>
            <a:prstTxWarp prst="textNoShape">
              <a:avLst/>
            </a:prstTxWarp>
            <a:spAutoFit/>
          </a:bodyPr>
          <a:lstStyle/>
          <a:p>
            <a:pPr algn="ctr"/>
            <a:r>
              <a:rPr lang="en-US" sz="3600" dirty="0" smtClean="0"/>
              <a:t>What was the impact of the Kent State “massacre”?</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5" descr="image?id=21638"/>
          <p:cNvPicPr>
            <a:picLocks noChangeAspect="1" noChangeArrowheads="1"/>
          </p:cNvPicPr>
          <p:nvPr/>
        </p:nvPicPr>
        <p:blipFill>
          <a:blip r:embed="rId2"/>
          <a:srcRect/>
          <a:stretch>
            <a:fillRect/>
          </a:stretch>
        </p:blipFill>
        <p:spPr bwMode="auto">
          <a:xfrm>
            <a:off x="1206873" y="1384995"/>
            <a:ext cx="6730253" cy="5367164"/>
          </a:xfrm>
          <a:prstGeom prst="rect">
            <a:avLst/>
          </a:prstGeom>
          <a:noFill/>
          <a:ln w="9525">
            <a:solidFill>
              <a:schemeClr val="tx1"/>
            </a:solidFill>
            <a:miter lim="800000"/>
            <a:headEnd/>
            <a:tailEnd/>
          </a:ln>
        </p:spPr>
      </p:pic>
      <p:sp>
        <p:nvSpPr>
          <p:cNvPr id="64515" name="TextBox 2"/>
          <p:cNvSpPr txBox="1">
            <a:spLocks noChangeArrowheads="1"/>
          </p:cNvSpPr>
          <p:nvPr/>
        </p:nvSpPr>
        <p:spPr bwMode="auto">
          <a:xfrm>
            <a:off x="0" y="0"/>
            <a:ext cx="9144000" cy="1384995"/>
          </a:xfrm>
          <a:prstGeom prst="rect">
            <a:avLst/>
          </a:prstGeom>
          <a:noFill/>
          <a:ln w="9525">
            <a:noFill/>
            <a:miter lim="800000"/>
            <a:headEnd/>
            <a:tailEnd/>
          </a:ln>
        </p:spPr>
        <p:txBody>
          <a:bodyPr>
            <a:prstTxWarp prst="textNoShape">
              <a:avLst/>
            </a:prstTxWarp>
            <a:spAutoFit/>
          </a:bodyPr>
          <a:lstStyle/>
          <a:p>
            <a:pPr algn="ctr"/>
            <a:r>
              <a:rPr lang="en-US" sz="2800" dirty="0"/>
              <a:t>Sec. of State Henry Kissinger attempted to work out a peace settlement acceptable to both sides. </a:t>
            </a:r>
            <a:r>
              <a:rPr lang="en-US" sz="2800" dirty="0" smtClean="0"/>
              <a:t> However, the North Vietnamese government largely refused to negotiate.  Why?</a:t>
            </a:r>
            <a:endParaRPr lang="en-US" sz="2800"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b-52_bombing_vietnam.jpg"/>
          <p:cNvPicPr>
            <a:picLocks noChangeAspect="1"/>
          </p:cNvPicPr>
          <p:nvPr/>
        </p:nvPicPr>
        <p:blipFill>
          <a:blip r:embed="rId2"/>
          <a:stretch>
            <a:fillRect/>
          </a:stretch>
        </p:blipFill>
        <p:spPr>
          <a:xfrm>
            <a:off x="3203658" y="198479"/>
            <a:ext cx="5719392" cy="8571992"/>
          </a:xfrm>
          <a:prstGeom prst="rect">
            <a:avLst/>
          </a:prstGeom>
        </p:spPr>
      </p:pic>
      <p:sp>
        <p:nvSpPr>
          <p:cNvPr id="3" name="Rectangle 2"/>
          <p:cNvSpPr/>
          <p:nvPr/>
        </p:nvSpPr>
        <p:spPr>
          <a:xfrm>
            <a:off x="3203658" y="6394824"/>
            <a:ext cx="5940342" cy="46317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0" y="198479"/>
            <a:ext cx="2988235" cy="6494085"/>
          </a:xfrm>
          <a:prstGeom prst="rect">
            <a:avLst/>
          </a:prstGeom>
          <a:noFill/>
        </p:spPr>
        <p:txBody>
          <a:bodyPr wrap="square" rtlCol="0">
            <a:spAutoFit/>
          </a:bodyPr>
          <a:lstStyle/>
          <a:p>
            <a:pPr algn="ctr"/>
            <a:r>
              <a:rPr lang="en-US" sz="3200" dirty="0" smtClean="0"/>
              <a:t>Nixon responded by ordering even more intense bombing of locations in North Vietnam.  It worked, and the North Vietnamese government returned to the negotiating table.</a:t>
            </a:r>
            <a:endParaRPr lang="en-US" sz="3200"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WordArt 4"/>
          <p:cNvSpPr>
            <a:spLocks noChangeArrowheads="1" noChangeShapeType="1" noTextEdit="1"/>
          </p:cNvSpPr>
          <p:nvPr/>
        </p:nvSpPr>
        <p:spPr bwMode="auto">
          <a:xfrm>
            <a:off x="457200" y="0"/>
            <a:ext cx="8229600" cy="466487"/>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Cease Fire, 1973</a:t>
            </a:r>
          </a:p>
        </p:txBody>
      </p:sp>
      <p:sp>
        <p:nvSpPr>
          <p:cNvPr id="3" name="TextBox 2"/>
          <p:cNvSpPr txBox="1">
            <a:spLocks noChangeArrowheads="1"/>
          </p:cNvSpPr>
          <p:nvPr/>
        </p:nvSpPr>
        <p:spPr bwMode="auto">
          <a:xfrm>
            <a:off x="0" y="428179"/>
            <a:ext cx="9144000" cy="6494085"/>
          </a:xfrm>
          <a:prstGeom prst="rect">
            <a:avLst/>
          </a:prstGeom>
          <a:noFill/>
          <a:ln w="9525">
            <a:noFill/>
            <a:miter lim="800000"/>
            <a:headEnd/>
            <a:tailEnd/>
          </a:ln>
        </p:spPr>
        <p:txBody>
          <a:bodyPr>
            <a:prstTxWarp prst="textNoShape">
              <a:avLst/>
            </a:prstTxWarp>
            <a:spAutoFit/>
          </a:bodyPr>
          <a:lstStyle/>
          <a:p>
            <a:pPr>
              <a:buFontTx/>
              <a:buChar char="-"/>
            </a:pPr>
            <a:r>
              <a:rPr lang="en-US" sz="3200" dirty="0" smtClean="0"/>
              <a:t> AKA Paris Peace Accords.</a:t>
            </a:r>
          </a:p>
          <a:p>
            <a:pPr>
              <a:buFontTx/>
              <a:buChar char="-"/>
            </a:pPr>
            <a:endParaRPr lang="en-US" sz="3200" dirty="0" smtClean="0"/>
          </a:p>
          <a:p>
            <a:pPr>
              <a:buFontTx/>
              <a:buChar char="-"/>
            </a:pPr>
            <a:r>
              <a:rPr lang="en-US" sz="3200" dirty="0" smtClean="0"/>
              <a:t> </a:t>
            </a:r>
            <a:r>
              <a:rPr lang="en-US" sz="3200" dirty="0"/>
              <a:t>The U.S. would withdraw all remaining soldiers from South </a:t>
            </a:r>
            <a:r>
              <a:rPr lang="en-US" sz="3200" dirty="0" smtClean="0"/>
              <a:t>Vietnam by the end of 1975.</a:t>
            </a:r>
            <a:endParaRPr lang="en-US" sz="3200" dirty="0"/>
          </a:p>
          <a:p>
            <a:pPr>
              <a:buFontTx/>
              <a:buChar char="-"/>
            </a:pPr>
            <a:endParaRPr lang="en-US" sz="3200" dirty="0"/>
          </a:p>
          <a:p>
            <a:pPr>
              <a:buFontTx/>
              <a:buChar char="-"/>
            </a:pPr>
            <a:r>
              <a:rPr lang="en-US" sz="3200" dirty="0"/>
              <a:t> The VC and North Vietnamese would </a:t>
            </a:r>
            <a:r>
              <a:rPr lang="en-US" sz="3200" dirty="0" smtClean="0"/>
              <a:t>hand </a:t>
            </a:r>
            <a:r>
              <a:rPr lang="en-US" sz="3200" dirty="0"/>
              <a:t>over 560 Prisoners of War, including men like John McCain.</a:t>
            </a:r>
          </a:p>
          <a:p>
            <a:pPr>
              <a:buFontTx/>
              <a:buChar char="-"/>
            </a:pPr>
            <a:endParaRPr lang="en-US" sz="3200" dirty="0"/>
          </a:p>
          <a:p>
            <a:pPr>
              <a:buFontTx/>
              <a:buChar char="-"/>
            </a:pPr>
            <a:r>
              <a:rPr lang="en-US" sz="3200" dirty="0"/>
              <a:t>  The govt. of South Vietnam could still receive financial and material support from the U.S.</a:t>
            </a:r>
          </a:p>
          <a:p>
            <a:pPr>
              <a:buFontTx/>
              <a:buChar char="-"/>
            </a:pPr>
            <a:endParaRPr lang="en-US" sz="3200" dirty="0"/>
          </a:p>
          <a:p>
            <a:pPr>
              <a:buFontTx/>
              <a:buChar char="-"/>
            </a:pPr>
            <a:r>
              <a:rPr lang="en-US" sz="3200" dirty="0"/>
              <a:t>  North Vietnam could keep over 145,000 soldiers in South Vietnam.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70" name="Picture 11" descr=" "/>
          <p:cNvPicPr>
            <a:picLocks noChangeAspect="1" noChangeArrowheads="1"/>
          </p:cNvPicPr>
          <p:nvPr/>
        </p:nvPicPr>
        <p:blipFill>
          <a:blip r:embed="rId2"/>
          <a:srcRect/>
          <a:stretch>
            <a:fillRect/>
          </a:stretch>
        </p:blipFill>
        <p:spPr bwMode="auto">
          <a:xfrm>
            <a:off x="838200" y="1828800"/>
            <a:ext cx="7467600" cy="4811713"/>
          </a:xfrm>
          <a:prstGeom prst="rect">
            <a:avLst/>
          </a:prstGeom>
          <a:noFill/>
          <a:ln w="9525">
            <a:solidFill>
              <a:schemeClr val="tx1"/>
            </a:solidFill>
            <a:miter lim="800000"/>
            <a:headEnd/>
            <a:tailEnd/>
          </a:ln>
        </p:spPr>
      </p:pic>
      <p:sp>
        <p:nvSpPr>
          <p:cNvPr id="58371" name="TextBox 2"/>
          <p:cNvSpPr txBox="1">
            <a:spLocks noChangeArrowheads="1"/>
          </p:cNvSpPr>
          <p:nvPr/>
        </p:nvSpPr>
        <p:spPr bwMode="auto">
          <a:xfrm>
            <a:off x="0" y="0"/>
            <a:ext cx="9144000" cy="1816100"/>
          </a:xfrm>
          <a:prstGeom prst="rect">
            <a:avLst/>
          </a:prstGeom>
          <a:noFill/>
          <a:ln w="9525">
            <a:noFill/>
            <a:miter lim="800000"/>
            <a:headEnd/>
            <a:tailEnd/>
          </a:ln>
        </p:spPr>
        <p:txBody>
          <a:bodyPr>
            <a:prstTxWarp prst="textNoShape">
              <a:avLst/>
            </a:prstTxWarp>
            <a:spAutoFit/>
          </a:bodyPr>
          <a:lstStyle/>
          <a:p>
            <a:pPr algn="ctr"/>
            <a:r>
              <a:rPr lang="en-US" sz="2800"/>
              <a:t>As U.S. forces left, thousands of South Vietnamese also attempted to flee their nation. Eventually the U.S. opened its doors and accepted over 500,000 South Vietnamese immigrants.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extBox 1"/>
          <p:cNvSpPr txBox="1">
            <a:spLocks noChangeArrowheads="1"/>
          </p:cNvSpPr>
          <p:nvPr/>
        </p:nvSpPr>
        <p:spPr bwMode="auto">
          <a:xfrm>
            <a:off x="0" y="0"/>
            <a:ext cx="9144000" cy="1077913"/>
          </a:xfrm>
          <a:prstGeom prst="rect">
            <a:avLst/>
          </a:prstGeom>
          <a:noFill/>
          <a:ln w="9525">
            <a:noFill/>
            <a:miter lim="800000"/>
            <a:headEnd/>
            <a:tailEnd/>
          </a:ln>
        </p:spPr>
        <p:txBody>
          <a:bodyPr>
            <a:prstTxWarp prst="textNoShape">
              <a:avLst/>
            </a:prstTxWarp>
            <a:spAutoFit/>
          </a:bodyPr>
          <a:lstStyle/>
          <a:p>
            <a:pPr algn="ctr"/>
            <a:r>
              <a:rPr lang="en-US" sz="3200"/>
              <a:t>The last U.S. forces were removed from Saigon, the southern capital, on April 29, 1975.</a:t>
            </a:r>
          </a:p>
        </p:txBody>
      </p:sp>
      <p:pic>
        <p:nvPicPr>
          <p:cNvPr id="59395" name="Picture 11" descr=" "/>
          <p:cNvPicPr>
            <a:picLocks noChangeAspect="1" noChangeArrowheads="1"/>
          </p:cNvPicPr>
          <p:nvPr/>
        </p:nvPicPr>
        <p:blipFill>
          <a:blip r:embed="rId2">
            <a:lum contrast="6000"/>
          </a:blip>
          <a:srcRect/>
          <a:stretch>
            <a:fillRect/>
          </a:stretch>
        </p:blipFill>
        <p:spPr bwMode="auto">
          <a:xfrm>
            <a:off x="457200" y="1089025"/>
            <a:ext cx="8229600" cy="5554663"/>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TextBox 1"/>
          <p:cNvSpPr txBox="1">
            <a:spLocks noChangeArrowheads="1"/>
          </p:cNvSpPr>
          <p:nvPr/>
        </p:nvSpPr>
        <p:spPr bwMode="auto">
          <a:xfrm>
            <a:off x="0" y="0"/>
            <a:ext cx="9144000" cy="1815882"/>
          </a:xfrm>
          <a:prstGeom prst="rect">
            <a:avLst/>
          </a:prstGeom>
          <a:noFill/>
          <a:ln w="9525">
            <a:noFill/>
            <a:miter lim="800000"/>
            <a:headEnd/>
            <a:tailEnd/>
          </a:ln>
        </p:spPr>
        <p:txBody>
          <a:bodyPr>
            <a:prstTxWarp prst="textNoShape">
              <a:avLst/>
            </a:prstTxWarp>
            <a:spAutoFit/>
          </a:bodyPr>
          <a:lstStyle/>
          <a:p>
            <a:pPr algn="ctr"/>
            <a:r>
              <a:rPr lang="en-US" sz="2800" dirty="0" smtClean="0"/>
              <a:t>Things didn’t get any better as stories </a:t>
            </a:r>
            <a:r>
              <a:rPr lang="en-US" sz="2800" dirty="0"/>
              <a:t>of American atrocities in Vietnam, like the massacre in the village of My Lai in </a:t>
            </a:r>
            <a:r>
              <a:rPr lang="en-US" sz="2800" dirty="0" smtClean="0"/>
              <a:t>1968, began to spread. In My Lai, </a:t>
            </a:r>
            <a:r>
              <a:rPr lang="en-US" sz="2800" dirty="0"/>
              <a:t>200-500 peaceful South Vietnamese villagers had been gunned down by U.S. forces.</a:t>
            </a:r>
          </a:p>
        </p:txBody>
      </p:sp>
      <p:pic>
        <p:nvPicPr>
          <p:cNvPr id="72707" name="Picture 12" descr="Photo of dead villagers"/>
          <p:cNvPicPr>
            <a:picLocks noChangeAspect="1" noChangeArrowheads="1"/>
          </p:cNvPicPr>
          <p:nvPr/>
        </p:nvPicPr>
        <p:blipFill>
          <a:blip r:embed="rId2"/>
          <a:srcRect/>
          <a:stretch>
            <a:fillRect/>
          </a:stretch>
        </p:blipFill>
        <p:spPr bwMode="auto">
          <a:xfrm>
            <a:off x="582706" y="1815881"/>
            <a:ext cx="7912847" cy="5004661"/>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l="6731" r="961" b="3796"/>
          <a:stretch>
            <a:fillRect/>
          </a:stretch>
        </p:blipFill>
        <p:spPr bwMode="auto">
          <a:xfrm>
            <a:off x="685800" y="2057400"/>
            <a:ext cx="7772400" cy="4648200"/>
          </a:xfrm>
          <a:prstGeom prst="rect">
            <a:avLst/>
          </a:prstGeom>
          <a:noFill/>
          <a:ln w="9525">
            <a:noFill/>
            <a:miter lim="800000"/>
            <a:headEnd/>
            <a:tailEnd/>
          </a:ln>
        </p:spPr>
      </p:pic>
      <p:sp>
        <p:nvSpPr>
          <p:cNvPr id="60419" name="TextBox 2"/>
          <p:cNvSpPr txBox="1">
            <a:spLocks noChangeArrowheads="1"/>
          </p:cNvSpPr>
          <p:nvPr/>
        </p:nvSpPr>
        <p:spPr bwMode="auto">
          <a:xfrm>
            <a:off x="0" y="0"/>
            <a:ext cx="9144000" cy="2062163"/>
          </a:xfrm>
          <a:prstGeom prst="rect">
            <a:avLst/>
          </a:prstGeom>
          <a:noFill/>
          <a:ln w="9525">
            <a:noFill/>
            <a:miter lim="800000"/>
            <a:headEnd/>
            <a:tailEnd/>
          </a:ln>
        </p:spPr>
        <p:txBody>
          <a:bodyPr>
            <a:prstTxWarp prst="textNoShape">
              <a:avLst/>
            </a:prstTxWarp>
            <a:spAutoFit/>
          </a:bodyPr>
          <a:lstStyle/>
          <a:p>
            <a:pPr algn="ctr"/>
            <a:r>
              <a:rPr lang="en-US" sz="3200"/>
              <a:t>By the end of the year, the North Vietnamese army had completed the task of defeating the South Vietnamese capitalists.  Vietnam was reunited as a communist nation.</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0" y="933450"/>
            <a:ext cx="9144000" cy="4991100"/>
          </a:xfrm>
          <a:prstGeom prst="rect">
            <a:avLst/>
          </a:prstGeom>
          <a:ln>
            <a:miter lim="800000"/>
            <a:headEnd/>
            <a:tailEnd/>
          </a:ln>
          <a:effectLst/>
        </p:spPr>
        <p:txBody>
          <a:bodyPr>
            <a:prstTxWarp prst="textNoShape">
              <a:avLst/>
            </a:prstTxWarp>
          </a:bodyPr>
          <a:lstStyle/>
          <a:p>
            <a:pPr marL="609600" indent="-609600">
              <a:lnSpc>
                <a:spcPct val="90000"/>
              </a:lnSpc>
              <a:spcBef>
                <a:spcPct val="20000"/>
              </a:spcBef>
              <a:buClr>
                <a:schemeClr val="tx1"/>
              </a:buClr>
              <a:buFont typeface="Arial" pitchFamily="-108" charset="0"/>
              <a:buChar char="•"/>
            </a:pPr>
            <a:r>
              <a:rPr lang="en-US" sz="3600" dirty="0"/>
              <a:t>3,000,000 Vietnamese killed</a:t>
            </a:r>
            <a:endParaRPr lang="en-US" sz="3600" dirty="0" smtClean="0"/>
          </a:p>
          <a:p>
            <a:pPr marL="609600" indent="-609600">
              <a:lnSpc>
                <a:spcPct val="90000"/>
              </a:lnSpc>
              <a:spcBef>
                <a:spcPct val="20000"/>
              </a:spcBef>
              <a:buClr>
                <a:schemeClr val="tx1"/>
              </a:buClr>
              <a:buFont typeface="Arial" pitchFamily="-108" charset="0"/>
              <a:buChar char="•"/>
            </a:pPr>
            <a:endParaRPr lang="en-US" sz="3600" dirty="0" smtClean="0"/>
          </a:p>
          <a:p>
            <a:pPr marL="609600" indent="-609600">
              <a:lnSpc>
                <a:spcPct val="90000"/>
              </a:lnSpc>
              <a:spcBef>
                <a:spcPct val="20000"/>
              </a:spcBef>
              <a:buClr>
                <a:schemeClr val="tx1"/>
              </a:buClr>
              <a:buFont typeface="Arial" pitchFamily="-108" charset="0"/>
              <a:buChar char="•"/>
            </a:pPr>
            <a:r>
              <a:rPr lang="en-US" sz="3600" dirty="0" smtClean="0"/>
              <a:t>58,000 </a:t>
            </a:r>
            <a:r>
              <a:rPr lang="en-US" sz="3600" dirty="0"/>
              <a:t>Americans killed; 300,000 </a:t>
            </a:r>
            <a:r>
              <a:rPr lang="en-US" sz="3600" dirty="0" smtClean="0"/>
              <a:t>wounded.  Many veterans had a very hard time when they returned home.</a:t>
            </a:r>
          </a:p>
          <a:p>
            <a:pPr marL="609600" indent="-609600">
              <a:lnSpc>
                <a:spcPct val="90000"/>
              </a:lnSpc>
              <a:spcBef>
                <a:spcPct val="20000"/>
              </a:spcBef>
              <a:buClr>
                <a:schemeClr val="tx1"/>
              </a:buClr>
              <a:buFont typeface="Arial" pitchFamily="-108" charset="0"/>
              <a:buChar char="•"/>
            </a:pPr>
            <a:endParaRPr lang="en-US" sz="3600" dirty="0" smtClean="0"/>
          </a:p>
          <a:p>
            <a:pPr marL="609600" indent="-609600">
              <a:lnSpc>
                <a:spcPct val="90000"/>
              </a:lnSpc>
              <a:spcBef>
                <a:spcPct val="20000"/>
              </a:spcBef>
              <a:buClr>
                <a:schemeClr val="tx1"/>
              </a:buClr>
              <a:buFont typeface="Arial" pitchFamily="-108" charset="0"/>
              <a:buChar char="•"/>
            </a:pPr>
            <a:r>
              <a:rPr lang="en-US" sz="3600" dirty="0" smtClean="0"/>
              <a:t>$</a:t>
            </a:r>
            <a:r>
              <a:rPr lang="en-US" sz="3600" dirty="0"/>
              <a:t>150,000,000,000 in U.S. spending</a:t>
            </a:r>
            <a:endParaRPr lang="en-US" sz="3600" dirty="0" smtClean="0"/>
          </a:p>
          <a:p>
            <a:pPr marL="609600" indent="-609600">
              <a:lnSpc>
                <a:spcPct val="90000"/>
              </a:lnSpc>
              <a:spcBef>
                <a:spcPct val="20000"/>
              </a:spcBef>
              <a:buClr>
                <a:schemeClr val="tx1"/>
              </a:buClr>
              <a:buFont typeface="Arial" pitchFamily="-108" charset="0"/>
              <a:buChar char="•"/>
            </a:pPr>
            <a:endParaRPr lang="en-US" sz="3600" dirty="0" smtClean="0"/>
          </a:p>
          <a:p>
            <a:pPr marL="609600" indent="-609600">
              <a:lnSpc>
                <a:spcPct val="90000"/>
              </a:lnSpc>
              <a:spcBef>
                <a:spcPct val="20000"/>
              </a:spcBef>
              <a:buClr>
                <a:schemeClr val="tx1"/>
              </a:buClr>
              <a:buFont typeface="Arial" pitchFamily="-108" charset="0"/>
              <a:buChar char="•"/>
            </a:pPr>
            <a:r>
              <a:rPr lang="en-US" sz="3600" dirty="0" smtClean="0"/>
              <a:t>Destroyed U</a:t>
            </a:r>
            <a:r>
              <a:rPr lang="en-US" sz="3600" dirty="0"/>
              <a:t>.S. morale, self-confidence,</a:t>
            </a:r>
            <a:r>
              <a:rPr lang="en-US" sz="3600" dirty="0" smtClean="0"/>
              <a:t> and Americans’ trust </a:t>
            </a:r>
            <a:r>
              <a:rPr lang="en-US" sz="3600" dirty="0"/>
              <a:t>of </a:t>
            </a:r>
            <a:r>
              <a:rPr lang="en-US" sz="3600" dirty="0" smtClean="0"/>
              <a:t>government</a:t>
            </a:r>
            <a:endParaRPr lang="en-US" sz="3600" dirty="0"/>
          </a:p>
        </p:txBody>
      </p:sp>
      <p:sp>
        <p:nvSpPr>
          <p:cNvPr id="61443" name="WordArt 4"/>
          <p:cNvSpPr>
            <a:spLocks noChangeArrowheads="1" noChangeShapeType="1" noTextEdit="1"/>
          </p:cNvSpPr>
          <p:nvPr/>
        </p:nvSpPr>
        <p:spPr bwMode="auto">
          <a:xfrm>
            <a:off x="340659" y="0"/>
            <a:ext cx="8462682" cy="593165"/>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The Cost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50000" decel="5000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50000" decel="5000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accel="50000" decel="5000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WordArt 4"/>
          <p:cNvSpPr>
            <a:spLocks noChangeArrowheads="1" noChangeShapeType="1" noTextEdit="1"/>
          </p:cNvSpPr>
          <p:nvPr/>
        </p:nvSpPr>
        <p:spPr bwMode="auto">
          <a:xfrm>
            <a:off x="838200" y="685800"/>
            <a:ext cx="7391400" cy="5486400"/>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Fin.</a:t>
            </a:r>
            <a:endParaRPr lang="en-US" sz="3600" kern="10" dirty="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3730" name="Picture 9" descr="lbj"/>
          <p:cNvPicPr>
            <a:picLocks noChangeAspect="1" noChangeArrowheads="1"/>
          </p:cNvPicPr>
          <p:nvPr/>
        </p:nvPicPr>
        <p:blipFill>
          <a:blip r:embed="rId2"/>
          <a:srcRect/>
          <a:stretch>
            <a:fillRect/>
          </a:stretch>
        </p:blipFill>
        <p:spPr bwMode="auto">
          <a:xfrm>
            <a:off x="4766235" y="0"/>
            <a:ext cx="4377765" cy="6990040"/>
          </a:xfrm>
          <a:prstGeom prst="rect">
            <a:avLst/>
          </a:prstGeom>
          <a:noFill/>
          <a:ln w="9525">
            <a:noFill/>
            <a:miter lim="800000"/>
            <a:headEnd/>
            <a:tailEnd/>
          </a:ln>
        </p:spPr>
      </p:pic>
      <p:sp>
        <p:nvSpPr>
          <p:cNvPr id="73731" name="WordArt 10"/>
          <p:cNvSpPr>
            <a:spLocks noChangeArrowheads="1" noChangeShapeType="1" noTextEdit="1"/>
          </p:cNvSpPr>
          <p:nvPr/>
        </p:nvSpPr>
        <p:spPr bwMode="auto">
          <a:xfrm>
            <a:off x="152400" y="152400"/>
            <a:ext cx="4419600" cy="5334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1968 Election</a:t>
            </a:r>
          </a:p>
        </p:txBody>
      </p:sp>
      <p:sp>
        <p:nvSpPr>
          <p:cNvPr id="53259" name="Text Box 11"/>
          <p:cNvSpPr txBox="1">
            <a:spLocks noChangeArrowheads="1"/>
          </p:cNvSpPr>
          <p:nvPr/>
        </p:nvSpPr>
        <p:spPr bwMode="auto">
          <a:xfrm>
            <a:off x="0" y="838200"/>
            <a:ext cx="4766235" cy="5909311"/>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3600" dirty="0"/>
              <a:t>-  Due to his growing </a:t>
            </a:r>
            <a:r>
              <a:rPr lang="en-US" sz="3600" dirty="0" smtClean="0"/>
              <a:t>unpopularity across America, and within his own political party, </a:t>
            </a:r>
            <a:r>
              <a:rPr lang="en-US" sz="3600" dirty="0"/>
              <a:t>Johnson decided to not run for re-election.</a:t>
            </a:r>
            <a:endParaRPr lang="en-US" sz="3600" dirty="0" smtClean="0"/>
          </a:p>
          <a:p>
            <a:pPr>
              <a:spcBef>
                <a:spcPct val="50000"/>
              </a:spcBef>
            </a:pPr>
            <a:r>
              <a:rPr lang="en-US" sz="3600" dirty="0" smtClean="0"/>
              <a:t>-  The question became “who would represent the Democratic party in 1968?”</a:t>
            </a:r>
            <a:endParaRPr lang="en-US"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53259">
                                            <p:txEl>
                                              <p:pRg st="0" end="0"/>
                                            </p:txEl>
                                          </p:spTgt>
                                        </p:tgtEl>
                                        <p:attrNameLst>
                                          <p:attrName>style.visibility</p:attrName>
                                        </p:attrNameLst>
                                      </p:cBhvr>
                                      <p:to>
                                        <p:strVal val="visible"/>
                                      </p:to>
                                    </p:set>
                                    <p:anim calcmode="lin" valueType="num">
                                      <p:cBhvr additive="base">
                                        <p:cTn id="7" dur="500" fill="hold"/>
                                        <p:tgtEl>
                                          <p:spTgt spid="532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32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53259">
                                            <p:txEl>
                                              <p:pRg st="1" end="1"/>
                                            </p:txEl>
                                          </p:spTgt>
                                        </p:tgtEl>
                                        <p:attrNameLst>
                                          <p:attrName>style.visibility</p:attrName>
                                        </p:attrNameLst>
                                      </p:cBhvr>
                                      <p:to>
                                        <p:strVal val="visible"/>
                                      </p:to>
                                    </p:set>
                                    <p:anim calcmode="lin" valueType="num">
                                      <p:cBhvr additive="base">
                                        <p:cTn id="13" dur="500" fill="hold"/>
                                        <p:tgtEl>
                                          <p:spTgt spid="532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325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9"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5826465" y="0"/>
            <a:ext cx="3317535" cy="6863416"/>
          </a:xfrm>
          <a:prstGeom prst="rect">
            <a:avLst/>
          </a:prstGeom>
          <a:noFill/>
        </p:spPr>
        <p:txBody>
          <a:bodyPr wrap="square" rtlCol="0">
            <a:spAutoFit/>
          </a:bodyPr>
          <a:lstStyle/>
          <a:p>
            <a:pPr algn="ctr">
              <a:spcBef>
                <a:spcPct val="50000"/>
              </a:spcBef>
            </a:pPr>
            <a:r>
              <a:rPr lang="en-US" sz="4400" dirty="0" smtClean="0"/>
              <a:t>Vice President Hubert Humphrey campaigned as a “hawk” with a pledge to continue the fight in Vietnam.</a:t>
            </a:r>
          </a:p>
        </p:txBody>
      </p:sp>
      <p:pic>
        <p:nvPicPr>
          <p:cNvPr id="9" name="Picture 8" descr="HubertHumphrey.gif"/>
          <p:cNvPicPr>
            <a:picLocks noChangeAspect="1"/>
          </p:cNvPicPr>
          <p:nvPr/>
        </p:nvPicPr>
        <p:blipFill>
          <a:blip r:embed="rId2"/>
          <a:stretch>
            <a:fillRect/>
          </a:stretch>
        </p:blipFill>
        <p:spPr>
          <a:xfrm>
            <a:off x="0" y="380717"/>
            <a:ext cx="5826465" cy="6096566"/>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mcarthy.jpg"/>
          <p:cNvPicPr>
            <a:picLocks noChangeAspect="1"/>
          </p:cNvPicPr>
          <p:nvPr/>
        </p:nvPicPr>
        <p:blipFill>
          <a:blip r:embed="rId2"/>
          <a:stretch>
            <a:fillRect/>
          </a:stretch>
        </p:blipFill>
        <p:spPr>
          <a:xfrm>
            <a:off x="4381296" y="359335"/>
            <a:ext cx="4762704" cy="6184900"/>
          </a:xfrm>
          <a:prstGeom prst="rect">
            <a:avLst/>
          </a:prstGeom>
        </p:spPr>
      </p:pic>
      <p:sp>
        <p:nvSpPr>
          <p:cNvPr id="4" name="TextBox 3"/>
          <p:cNvSpPr txBox="1"/>
          <p:nvPr/>
        </p:nvSpPr>
        <p:spPr>
          <a:xfrm>
            <a:off x="0" y="359335"/>
            <a:ext cx="4381296" cy="6001642"/>
          </a:xfrm>
          <a:prstGeom prst="rect">
            <a:avLst/>
          </a:prstGeom>
          <a:noFill/>
        </p:spPr>
        <p:txBody>
          <a:bodyPr wrap="square" rtlCol="0">
            <a:spAutoFit/>
          </a:bodyPr>
          <a:lstStyle/>
          <a:p>
            <a:pPr algn="ctr"/>
            <a:r>
              <a:rPr lang="en-US" sz="3200" dirty="0" smtClean="0"/>
              <a:t>Sen. Eugene McCarthy attempted to capitalize on the growing discontent amongst college aged Americans.  He campaigned as a “dove” calling for an end to the war in Vietnam.  His chances were hurt, however, when another, more popular Senator entered the campaign.</a:t>
            </a:r>
            <a:endParaRPr lang="en-US" sz="32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0"/>
            <a:ext cx="4682169" cy="6863417"/>
          </a:xfrm>
          <a:prstGeom prst="rect">
            <a:avLst/>
          </a:prstGeom>
          <a:noFill/>
        </p:spPr>
        <p:txBody>
          <a:bodyPr wrap="square" rtlCol="0">
            <a:spAutoFit/>
          </a:bodyPr>
          <a:lstStyle/>
          <a:p>
            <a:pPr algn="ctr"/>
            <a:r>
              <a:rPr lang="en-US" sz="4000" dirty="0" smtClean="0"/>
              <a:t>Sen. Robert F. Kennedy, brother of the assassinated President, also campaigned as a “dove” opposed to the war.  He emerged as the most serious threat to Humphrey and the war in Vietnam.</a:t>
            </a:r>
          </a:p>
        </p:txBody>
      </p:sp>
      <p:pic>
        <p:nvPicPr>
          <p:cNvPr id="3" name="Picture 8" descr="robert_f_kennedy"/>
          <p:cNvPicPr>
            <a:picLocks noChangeAspect="1" noChangeArrowheads="1"/>
          </p:cNvPicPr>
          <p:nvPr/>
        </p:nvPicPr>
        <p:blipFill>
          <a:blip r:embed="rId2"/>
          <a:srcRect/>
          <a:stretch>
            <a:fillRect/>
          </a:stretch>
        </p:blipFill>
        <p:spPr bwMode="auto">
          <a:xfrm>
            <a:off x="4682169" y="-1"/>
            <a:ext cx="4461832" cy="68580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6" name="Text Box 9"/>
          <p:cNvSpPr txBox="1">
            <a:spLocks noChangeArrowheads="1"/>
          </p:cNvSpPr>
          <p:nvPr/>
        </p:nvSpPr>
        <p:spPr bwMode="auto">
          <a:xfrm>
            <a:off x="0" y="0"/>
            <a:ext cx="4198471" cy="6863416"/>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4400" dirty="0" smtClean="0"/>
              <a:t>After </a:t>
            </a:r>
            <a:r>
              <a:rPr lang="en-US" sz="4400" dirty="0"/>
              <a:t>winning the California primary on June 5, </a:t>
            </a:r>
            <a:r>
              <a:rPr lang="en-US" sz="4400" dirty="0" smtClean="0"/>
              <a:t>1968 Kennedy looked like he would win the nomination at least until he was shot dead that evening.  </a:t>
            </a:r>
            <a:endParaRPr lang="en-US" sz="4400" dirty="0"/>
          </a:p>
        </p:txBody>
      </p:sp>
      <p:pic>
        <p:nvPicPr>
          <p:cNvPr id="5" name="Picture 4" descr="robert-kennedy-assassination.jpg"/>
          <p:cNvPicPr>
            <a:picLocks noChangeAspect="1"/>
          </p:cNvPicPr>
          <p:nvPr/>
        </p:nvPicPr>
        <p:blipFill>
          <a:blip r:embed="rId2"/>
          <a:stretch>
            <a:fillRect/>
          </a:stretch>
        </p:blipFill>
        <p:spPr>
          <a:xfrm>
            <a:off x="4198471" y="152399"/>
            <a:ext cx="4733365" cy="7450667"/>
          </a:xfrm>
          <a:prstGeom prst="rect">
            <a:avLst/>
          </a:prstGeom>
        </p:spPr>
      </p:pic>
      <p:sp>
        <p:nvSpPr>
          <p:cNvPr id="6" name="Rectangle 5"/>
          <p:cNvSpPr/>
          <p:nvPr/>
        </p:nvSpPr>
        <p:spPr>
          <a:xfrm>
            <a:off x="4198471" y="6701117"/>
            <a:ext cx="4733365" cy="31376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WordArt 4"/>
          <p:cNvSpPr>
            <a:spLocks noChangeArrowheads="1" noChangeShapeType="1" noTextEdit="1"/>
          </p:cNvSpPr>
          <p:nvPr/>
        </p:nvSpPr>
        <p:spPr bwMode="auto">
          <a:xfrm>
            <a:off x="152400" y="152400"/>
            <a:ext cx="8726488" cy="533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1968 Election</a:t>
            </a:r>
          </a:p>
        </p:txBody>
      </p:sp>
      <p:pic>
        <p:nvPicPr>
          <p:cNvPr id="75779" name="Picture 2" descr="culture_peace_sign.jpg"/>
          <p:cNvPicPr>
            <a:picLocks noChangeAspect="1"/>
          </p:cNvPicPr>
          <p:nvPr/>
        </p:nvPicPr>
        <p:blipFill>
          <a:blip r:embed="rId2"/>
          <a:srcRect/>
          <a:stretch>
            <a:fillRect/>
          </a:stretch>
        </p:blipFill>
        <p:spPr bwMode="auto">
          <a:xfrm>
            <a:off x="4843463" y="1427163"/>
            <a:ext cx="4035425" cy="4003675"/>
          </a:xfrm>
          <a:prstGeom prst="rect">
            <a:avLst/>
          </a:prstGeom>
          <a:noFill/>
          <a:ln w="9525">
            <a:noFill/>
            <a:miter lim="800000"/>
            <a:headEnd/>
            <a:tailEnd/>
          </a:ln>
        </p:spPr>
      </p:pic>
      <p:sp>
        <p:nvSpPr>
          <p:cNvPr id="75780" name="TextBox 3"/>
          <p:cNvSpPr txBox="1">
            <a:spLocks noChangeArrowheads="1"/>
          </p:cNvSpPr>
          <p:nvPr/>
        </p:nvSpPr>
        <p:spPr bwMode="auto">
          <a:xfrm>
            <a:off x="152400" y="1536174"/>
            <a:ext cx="4240213" cy="3785652"/>
          </a:xfrm>
          <a:prstGeom prst="rect">
            <a:avLst/>
          </a:prstGeom>
          <a:noFill/>
          <a:ln w="9525">
            <a:noFill/>
            <a:miter lim="800000"/>
            <a:headEnd/>
            <a:tailEnd/>
          </a:ln>
        </p:spPr>
        <p:txBody>
          <a:bodyPr>
            <a:prstTxWarp prst="textNoShape">
              <a:avLst/>
            </a:prstTxWarp>
            <a:spAutoFit/>
          </a:bodyPr>
          <a:lstStyle/>
          <a:p>
            <a:pPr algn="ctr"/>
            <a:r>
              <a:rPr lang="en-US" sz="4000" dirty="0"/>
              <a:t>In this election, </a:t>
            </a:r>
            <a:r>
              <a:rPr lang="en-US" sz="4000" dirty="0" smtClean="0"/>
              <a:t>then the </a:t>
            </a:r>
            <a:r>
              <a:rPr lang="en-US" sz="4000" dirty="0"/>
              <a:t>only</a:t>
            </a:r>
            <a:r>
              <a:rPr lang="en-US" sz="4000" dirty="0" smtClean="0"/>
              <a:t> legitimate </a:t>
            </a:r>
            <a:r>
              <a:rPr lang="en-US" sz="4000" dirty="0"/>
              <a:t>voice for peace, Robert Kennedy, had been silenced.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520</TotalTime>
  <Words>989</Words>
  <Application>Microsoft Macintosh PowerPoint</Application>
  <PresentationFormat>On-screen Show (4:3)</PresentationFormat>
  <Paragraphs>57</Paragraphs>
  <Slides>32</Slides>
  <Notes>0</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Monarch 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Abbott</dc:creator>
  <cp:lastModifiedBy>Justin Abbott</cp:lastModifiedBy>
  <cp:revision>12</cp:revision>
  <dcterms:created xsi:type="dcterms:W3CDTF">2013-03-21T01:09:45Z</dcterms:created>
  <dcterms:modified xsi:type="dcterms:W3CDTF">2013-03-21T01:10:12Z</dcterms:modified>
</cp:coreProperties>
</file>