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2" r:id="rId3"/>
    <p:sldId id="263" r:id="rId4"/>
    <p:sldId id="264" r:id="rId5"/>
    <p:sldId id="265" r:id="rId6"/>
    <p:sldId id="266" r:id="rId7"/>
    <p:sldId id="257" r:id="rId8"/>
    <p:sldId id="267" r:id="rId9"/>
    <p:sldId id="258" r:id="rId10"/>
    <p:sldId id="259" r:id="rId11"/>
    <p:sldId id="268" r:id="rId12"/>
    <p:sldId id="269" r:id="rId13"/>
    <p:sldId id="260" r:id="rId14"/>
    <p:sldId id="261" r:id="rId15"/>
    <p:sldId id="270" r:id="rId16"/>
    <p:sldId id="271"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5" d="100"/>
          <a:sy n="85" d="100"/>
        </p:scale>
        <p:origin x="-91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slide" Target="slides/slide16.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8C057B-C542-6E49-871D-12B0372BC079}" type="datetimeFigureOut">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C057B-C542-6E49-871D-12B0372BC079}" type="datetimeFigureOut">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C057B-C542-6E49-871D-12B0372BC079}" type="datetimeFigureOut">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8C057B-C542-6E49-871D-12B0372BC079}" type="datetimeFigureOut">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8C057B-C542-6E49-871D-12B0372BC079}" type="datetimeFigureOut">
              <a:rPr lang="en-US" smtClean="0"/>
              <a:t>3/3/11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8C057B-C542-6E49-871D-12B0372BC079}" type="datetimeFigureOut">
              <a:rPr lang="en-US" smtClean="0"/>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8C057B-C542-6E49-871D-12B0372BC079}" type="datetimeFigureOut">
              <a:rPr lang="en-US" smtClean="0"/>
              <a:t>3/3/11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8C057B-C542-6E49-871D-12B0372BC079}" type="datetimeFigureOut">
              <a:rPr lang="en-US" smtClean="0"/>
              <a:t>3/3/11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C057B-C542-6E49-871D-12B0372BC079}" type="datetimeFigureOut">
              <a:rPr lang="en-US" smtClean="0"/>
              <a:t>3/3/11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C057B-C542-6E49-871D-12B0372BC079}" type="datetimeFigureOut">
              <a:rPr lang="en-US" smtClean="0"/>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8C057B-C542-6E49-871D-12B0372BC079}" type="datetimeFigureOut">
              <a:rPr lang="en-US" smtClean="0"/>
              <a:t>3/3/11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B3633-98E1-2F40-B87E-1625DBE3E7C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C057B-C542-6E49-871D-12B0372BC079}" type="datetimeFigureOut">
              <a:rPr lang="en-US" smtClean="0"/>
              <a:t>3/3/11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B3633-98E1-2F40-B87E-1625DBE3E7C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5"/>
          <p:cNvSpPr>
            <a:spLocks noChangeArrowheads="1" noChangeShapeType="1" noTextEdit="1"/>
          </p:cNvSpPr>
          <p:nvPr/>
        </p:nvSpPr>
        <p:spPr bwMode="auto">
          <a:xfrm>
            <a:off x="457200" y="233082"/>
            <a:ext cx="8229600" cy="6391835"/>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800000"/>
                </a:solidFill>
                <a:effectLst>
                  <a:outerShdw blurRad="63500" dist="46662" dir="2115817" algn="ctr" rotWithShape="0">
                    <a:srgbClr val="B2B2B2">
                      <a:alpha val="79999"/>
                    </a:srgbClr>
                  </a:outerShdw>
                </a:effectLst>
                <a:latin typeface="Times New Roman"/>
                <a:ea typeface="Times New Roman"/>
                <a:cs typeface="Times New Roman"/>
              </a:rPr>
              <a:t>The</a:t>
            </a:r>
          </a:p>
          <a:p>
            <a:pPr algn="ctr"/>
            <a:r>
              <a:rPr lang="en-US" sz="3600" kern="10" dirty="0" smtClean="0">
                <a:ln w="9525">
                  <a:noFill/>
                  <a:round/>
                  <a:headEnd/>
                  <a:tailEnd/>
                </a:ln>
                <a:solidFill>
                  <a:srgbClr val="800000"/>
                </a:solidFill>
                <a:effectLst>
                  <a:outerShdw blurRad="63500" dist="46662" dir="2115817" algn="ctr" rotWithShape="0">
                    <a:srgbClr val="B2B2B2">
                      <a:alpha val="79999"/>
                    </a:srgbClr>
                  </a:outerShdw>
                </a:effectLst>
                <a:latin typeface="Times New Roman"/>
                <a:ea typeface="Times New Roman"/>
                <a:cs typeface="Times New Roman"/>
              </a:rPr>
              <a:t>Movement</a:t>
            </a:r>
          </a:p>
          <a:p>
            <a:pPr algn="ctr"/>
            <a:r>
              <a:rPr lang="en-US" sz="3600" kern="10" dirty="0" smtClean="0">
                <a:ln w="9525">
                  <a:noFill/>
                  <a:round/>
                  <a:headEnd/>
                  <a:tailEnd/>
                </a:ln>
                <a:solidFill>
                  <a:srgbClr val="800000"/>
                </a:solidFill>
                <a:effectLst>
                  <a:outerShdw blurRad="63500" dist="46662" dir="2115817" algn="ctr" rotWithShape="0">
                    <a:srgbClr val="B2B2B2">
                      <a:alpha val="79999"/>
                    </a:srgbClr>
                  </a:outerShdw>
                </a:effectLst>
                <a:latin typeface="Times New Roman"/>
                <a:ea typeface="Times New Roman"/>
                <a:cs typeface="Times New Roman"/>
              </a:rPr>
              <a:t>Gains</a:t>
            </a:r>
          </a:p>
          <a:p>
            <a:pPr algn="ctr"/>
            <a:r>
              <a:rPr lang="en-US" sz="3600" kern="10" dirty="0" smtClean="0">
                <a:ln w="9525">
                  <a:noFill/>
                  <a:round/>
                  <a:headEnd/>
                  <a:tailEnd/>
                </a:ln>
                <a:solidFill>
                  <a:srgbClr val="800000"/>
                </a:solidFill>
                <a:effectLst>
                  <a:outerShdw blurRad="63500" dist="46662" dir="2115817" algn="ctr" rotWithShape="0">
                    <a:srgbClr val="B2B2B2">
                      <a:alpha val="79999"/>
                    </a:srgbClr>
                  </a:outerShdw>
                </a:effectLst>
                <a:latin typeface="Times New Roman"/>
                <a:ea typeface="Times New Roman"/>
                <a:cs typeface="Times New Roman"/>
              </a:rPr>
              <a:t>Ground</a:t>
            </a:r>
            <a:endParaRPr lang="en-US" sz="3600" kern="10" dirty="0">
              <a:ln w="9525">
                <a:noFill/>
                <a:round/>
                <a:headEnd/>
                <a:tailEnd/>
              </a:ln>
              <a:solidFill>
                <a:srgbClr val="800000"/>
              </a:solidFill>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0" y="0"/>
            <a:ext cx="3735294" cy="6863417"/>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000" dirty="0" smtClean="0"/>
              <a:t>On August 28, 1963, Martin Luther King Jr. was joined by over 250,000 white and black Americans who rallied in Washington D.C. demanding equality.</a:t>
            </a:r>
          </a:p>
        </p:txBody>
      </p:sp>
      <p:pic>
        <p:nvPicPr>
          <p:cNvPr id="4" name="Picture 3"/>
          <p:cNvPicPr>
            <a:picLocks noChangeAspect="1"/>
          </p:cNvPicPr>
          <p:nvPr/>
        </p:nvPicPr>
        <p:blipFill>
          <a:blip r:embed="rId2"/>
          <a:stretch>
            <a:fillRect/>
          </a:stretch>
        </p:blipFill>
        <p:spPr>
          <a:xfrm>
            <a:off x="3735294" y="298450"/>
            <a:ext cx="5184588" cy="626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 calcmode="lin" valueType="num">
                                      <p:cBhvr additive="base">
                                        <p:cTn id="7" dur="500" fill="hold"/>
                                        <p:tgtEl>
                                          <p:spTgt spid="788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6567" y="954107"/>
            <a:ext cx="7550865" cy="5940014"/>
          </a:xfrm>
          <a:prstGeom prst="rect">
            <a:avLst/>
          </a:prstGeom>
        </p:spPr>
      </p:pic>
      <p:sp>
        <p:nvSpPr>
          <p:cNvPr id="3" name="TextBox 2"/>
          <p:cNvSpPr txBox="1"/>
          <p:nvPr/>
        </p:nvSpPr>
        <p:spPr>
          <a:xfrm>
            <a:off x="0" y="0"/>
            <a:ext cx="9144000" cy="954107"/>
          </a:xfrm>
          <a:prstGeom prst="rect">
            <a:avLst/>
          </a:prstGeom>
          <a:noFill/>
        </p:spPr>
        <p:txBody>
          <a:bodyPr wrap="square" rtlCol="0">
            <a:spAutoFit/>
          </a:bodyPr>
          <a:lstStyle/>
          <a:p>
            <a:pPr algn="ctr"/>
            <a:r>
              <a:rPr lang="en-US" sz="2800" dirty="0" smtClean="0"/>
              <a:t>There are two important elements of the March on Washington that you need to be aware of.</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13068"/>
            <a:ext cx="5520187" cy="5431864"/>
          </a:xfrm>
          <a:prstGeom prst="rect">
            <a:avLst/>
          </a:prstGeom>
        </p:spPr>
      </p:pic>
      <p:sp>
        <p:nvSpPr>
          <p:cNvPr id="3" name="TextBox 2"/>
          <p:cNvSpPr txBox="1"/>
          <p:nvPr/>
        </p:nvSpPr>
        <p:spPr>
          <a:xfrm>
            <a:off x="5520187" y="-5416"/>
            <a:ext cx="3623813" cy="6863416"/>
          </a:xfrm>
          <a:prstGeom prst="rect">
            <a:avLst/>
          </a:prstGeom>
          <a:noFill/>
        </p:spPr>
        <p:txBody>
          <a:bodyPr wrap="square" rtlCol="0">
            <a:spAutoFit/>
          </a:bodyPr>
          <a:lstStyle/>
          <a:p>
            <a:pPr algn="ctr"/>
            <a:r>
              <a:rPr lang="en-US" sz="4400" dirty="0" smtClean="0"/>
              <a:t>Over 75,000 white Americans attended the rally showing their support for African-American civil rights and equality.</a:t>
            </a:r>
            <a:endParaRPr lang="en-US" sz="4400"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397" y="1200328"/>
            <a:ext cx="8393206" cy="5589875"/>
          </a:xfrm>
          <a:prstGeom prst="rect">
            <a:avLst/>
          </a:prstGeom>
        </p:spPr>
      </p:pic>
      <p:sp>
        <p:nvSpPr>
          <p:cNvPr id="5" name="TextBox 4"/>
          <p:cNvSpPr txBox="1"/>
          <p:nvPr/>
        </p:nvSpPr>
        <p:spPr>
          <a:xfrm>
            <a:off x="0" y="0"/>
            <a:ext cx="9144000" cy="1200329"/>
          </a:xfrm>
          <a:prstGeom prst="rect">
            <a:avLst/>
          </a:prstGeom>
          <a:noFill/>
        </p:spPr>
        <p:txBody>
          <a:bodyPr wrap="square" rtlCol="0">
            <a:spAutoFit/>
          </a:bodyPr>
          <a:lstStyle/>
          <a:p>
            <a:pPr algn="ctr"/>
            <a:r>
              <a:rPr lang="en-US" sz="3600" dirty="0" smtClean="0"/>
              <a:t>Martin Luther King gave his famous “I have a dream” speech.</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0" y="0"/>
            <a:ext cx="9144000" cy="4953000"/>
          </a:xfrm>
          <a:prstGeom prst="rect">
            <a:avLst/>
          </a:prstGeom>
          <a:noFill/>
          <a:ln w="12700" cap="sq">
            <a:noFill/>
            <a:miter lim="800000"/>
            <a:headEnd type="none" w="sm" len="sm"/>
            <a:tailEnd type="none" w="sm" len="sm"/>
          </a:ln>
        </p:spPr>
        <p:txBody>
          <a:bodyPr>
            <a:prstTxWarp prst="textNoShape">
              <a:avLst/>
            </a:prstTxWarp>
          </a:bodyPr>
          <a:lstStyle/>
          <a:p>
            <a:pPr marL="396875" indent="-396875">
              <a:lnSpc>
                <a:spcPct val="80000"/>
              </a:lnSpc>
              <a:spcBef>
                <a:spcPct val="20000"/>
              </a:spcBef>
            </a:pPr>
            <a:r>
              <a:rPr lang="en-US" sz="2800" b="1" dirty="0"/>
              <a:t>The powerful words of Martin Luther King Jr.</a:t>
            </a:r>
          </a:p>
          <a:p>
            <a:pPr marL="917575" lvl="1" indent="-285750">
              <a:lnSpc>
                <a:spcPct val="80000"/>
              </a:lnSpc>
              <a:spcBef>
                <a:spcPct val="20000"/>
              </a:spcBef>
              <a:buClr>
                <a:srgbClr val="F60006"/>
              </a:buClr>
              <a:buSzPct val="120000"/>
              <a:buFont typeface="Wingdings" pitchFamily="-107" charset="2"/>
              <a:buNone/>
            </a:pPr>
            <a:r>
              <a:rPr lang="en-US" sz="2800" b="1" dirty="0">
                <a:ea typeface="ＭＳ Ｐゴシック" pitchFamily="-107" charset="-128"/>
                <a:cs typeface="ＭＳ Ｐゴシック" pitchFamily="-107" charset="-128"/>
              </a:rPr>
              <a:t>“I have a dream that one day this nation will rise up and live out the true meaning of its creed: - 'We hold these truths to be self-evident, that all men are created equal.’”</a:t>
            </a:r>
          </a:p>
          <a:p>
            <a:pPr marL="917575" lvl="1" indent="-285750">
              <a:lnSpc>
                <a:spcPct val="80000"/>
              </a:lnSpc>
              <a:spcBef>
                <a:spcPct val="20000"/>
              </a:spcBef>
              <a:buClr>
                <a:srgbClr val="F60006"/>
              </a:buClr>
              <a:buSzPct val="120000"/>
              <a:buFont typeface="Wingdings" pitchFamily="-107" charset="2"/>
              <a:buNone/>
            </a:pPr>
            <a:r>
              <a:rPr lang="en-US" sz="2800" b="1" dirty="0">
                <a:ea typeface="ＭＳ Ｐゴシック" pitchFamily="-107" charset="-128"/>
                <a:cs typeface="ＭＳ Ｐゴシック" pitchFamily="-107" charset="-128"/>
              </a:rPr>
              <a:t>“I have a dream that one day even the state of Mississippi, a state sweltering with the heat of injustice, sweltering with the heat of oppression, will be transformed into an oasis of freedom and justice.”</a:t>
            </a:r>
          </a:p>
          <a:p>
            <a:pPr marL="917575" lvl="1" indent="-285750">
              <a:lnSpc>
                <a:spcPct val="80000"/>
              </a:lnSpc>
              <a:spcBef>
                <a:spcPct val="20000"/>
              </a:spcBef>
              <a:buClr>
                <a:srgbClr val="F60006"/>
              </a:buClr>
              <a:buSzPct val="120000"/>
              <a:buFont typeface="Wingdings" pitchFamily="-107" charset="2"/>
              <a:buNone/>
            </a:pPr>
            <a:r>
              <a:rPr lang="en-US" sz="2800" b="1" dirty="0">
                <a:ea typeface="ＭＳ Ｐゴシック" pitchFamily="-107" charset="-128"/>
                <a:cs typeface="ＭＳ Ｐゴシック" pitchFamily="-107" charset="-128"/>
              </a:rPr>
              <a:t>“I have a dream that my four little children will one day live in a nation where they will not be judged by the color of their skin but by the content of their character.”</a:t>
            </a:r>
          </a:p>
          <a:p>
            <a:pPr marL="917575" lvl="1" indent="-285750">
              <a:lnSpc>
                <a:spcPct val="80000"/>
              </a:lnSpc>
              <a:spcBef>
                <a:spcPct val="20000"/>
              </a:spcBef>
              <a:buClr>
                <a:srgbClr val="F60006"/>
              </a:buClr>
              <a:buSzPct val="120000"/>
              <a:buFont typeface="Wingdings" pitchFamily="-107" charset="2"/>
              <a:buNone/>
            </a:pPr>
            <a:r>
              <a:rPr lang="en-US" sz="2800" b="1" dirty="0" smtClean="0">
                <a:ea typeface="ＭＳ Ｐゴシック" pitchFamily="-107" charset="-128"/>
                <a:cs typeface="ＭＳ Ｐゴシック" pitchFamily="-107" charset="-128"/>
              </a:rPr>
              <a:t>“I have a dream that one day, black </a:t>
            </a:r>
            <a:r>
              <a:rPr lang="en-US" sz="2800" b="1" dirty="0">
                <a:ea typeface="ＭＳ Ｐゴシック" pitchFamily="-107" charset="-128"/>
                <a:cs typeface="ＭＳ Ｐゴシック" pitchFamily="-107" charset="-128"/>
              </a:rPr>
              <a:t>men and white men, Jews and Gentiles, Protestants and Catholics - will be able to join hands and sing in the words of the old Negro spiritual: "Free at last! Free at last! Thank God Almighty, we are free at last!"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9144000" cy="1815882"/>
          </a:xfrm>
          <a:prstGeom prst="rect">
            <a:avLst/>
          </a:prstGeom>
          <a:noFill/>
        </p:spPr>
        <p:txBody>
          <a:bodyPr wrap="square" rtlCol="0">
            <a:spAutoFit/>
          </a:bodyPr>
          <a:lstStyle/>
          <a:p>
            <a:pPr algn="ctr"/>
            <a:r>
              <a:rPr lang="en-US" sz="2800" dirty="0" smtClean="0"/>
              <a:t>For all that had been achieved, the pace of change was still too slow for some.  While President Kennedy was talking about civil rights, elements of the movement wanted to continue using action not just words.</a:t>
            </a:r>
            <a:endParaRPr lang="en-US" sz="2800" dirty="0"/>
          </a:p>
        </p:txBody>
      </p:sp>
      <p:pic>
        <p:nvPicPr>
          <p:cNvPr id="4" name="Picture 3"/>
          <p:cNvPicPr>
            <a:picLocks noChangeAspect="1"/>
          </p:cNvPicPr>
          <p:nvPr/>
        </p:nvPicPr>
        <p:blipFill>
          <a:blip r:embed="rId2"/>
          <a:stretch>
            <a:fillRect/>
          </a:stretch>
        </p:blipFill>
        <p:spPr>
          <a:xfrm>
            <a:off x="847911" y="1815881"/>
            <a:ext cx="7448177" cy="49583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984314" cy="6909042"/>
          </a:xfrm>
          <a:prstGeom prst="rect">
            <a:avLst/>
          </a:prstGeom>
        </p:spPr>
      </p:pic>
      <p:sp>
        <p:nvSpPr>
          <p:cNvPr id="3" name="TextBox 2"/>
          <p:cNvSpPr txBox="1"/>
          <p:nvPr/>
        </p:nvSpPr>
        <p:spPr>
          <a:xfrm>
            <a:off x="5984314" y="889843"/>
            <a:ext cx="3159686" cy="5078314"/>
          </a:xfrm>
          <a:prstGeom prst="rect">
            <a:avLst/>
          </a:prstGeom>
          <a:noFill/>
        </p:spPr>
        <p:txBody>
          <a:bodyPr wrap="square" rtlCol="0">
            <a:spAutoFit/>
          </a:bodyPr>
          <a:lstStyle/>
          <a:p>
            <a:pPr algn="ctr"/>
            <a:r>
              <a:rPr lang="en-US" sz="3600" dirty="0" smtClean="0"/>
              <a:t>Under the leadership of Bob Moses, SNCC took the campaign to Mississippi in the “Freedom Summer” of 1964.</a:t>
            </a: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WordArt 5"/>
          <p:cNvSpPr>
            <a:spLocks noChangeArrowheads="1" noChangeShapeType="1" noTextEdit="1"/>
          </p:cNvSpPr>
          <p:nvPr/>
        </p:nvSpPr>
        <p:spPr bwMode="auto">
          <a:xfrm>
            <a:off x="457200" y="233082"/>
            <a:ext cx="8229600" cy="6391835"/>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800000"/>
                </a:solidFill>
                <a:effectLst>
                  <a:outerShdw blurRad="63500" dist="46662" dir="2115817" algn="ctr" rotWithShape="0">
                    <a:srgbClr val="B2B2B2">
                      <a:alpha val="79999"/>
                    </a:srgbClr>
                  </a:outerShdw>
                </a:effectLst>
                <a:latin typeface="Times New Roman"/>
                <a:ea typeface="Times New Roman"/>
                <a:cs typeface="Times New Roman"/>
              </a:rPr>
              <a:t>Fin.</a:t>
            </a:r>
            <a:endParaRPr lang="en-US" sz="3600" kern="10" dirty="0">
              <a:ln w="9525">
                <a:noFill/>
                <a:round/>
                <a:headEnd/>
                <a:tailEnd/>
              </a:ln>
              <a:solidFill>
                <a:srgbClr val="800000"/>
              </a:solidFill>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66353" y="268941"/>
            <a:ext cx="5461747" cy="6369384"/>
          </a:xfrm>
          <a:prstGeom prst="rect">
            <a:avLst/>
          </a:prstGeom>
        </p:spPr>
      </p:pic>
      <p:sp>
        <p:nvSpPr>
          <p:cNvPr id="5" name="TextBox 4"/>
          <p:cNvSpPr txBox="1"/>
          <p:nvPr/>
        </p:nvSpPr>
        <p:spPr>
          <a:xfrm>
            <a:off x="0" y="0"/>
            <a:ext cx="3466353" cy="6740308"/>
          </a:xfrm>
          <a:prstGeom prst="rect">
            <a:avLst/>
          </a:prstGeom>
          <a:noFill/>
        </p:spPr>
        <p:txBody>
          <a:bodyPr wrap="square" rtlCol="0">
            <a:spAutoFit/>
          </a:bodyPr>
          <a:lstStyle/>
          <a:p>
            <a:pPr algn="ctr"/>
            <a:r>
              <a:rPr lang="en-US" sz="3600" dirty="0" smtClean="0"/>
              <a:t>As Martin Luther King and the SCLC waged what they intended to be a relatively peaceful demonstration in Birmingham, AL in April 1963, the push for civil equality took a violent turn.</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8229" y="1014984"/>
            <a:ext cx="6627541" cy="5767764"/>
          </a:xfrm>
          <a:prstGeom prst="rect">
            <a:avLst/>
          </a:prstGeom>
        </p:spPr>
      </p:pic>
      <p:sp>
        <p:nvSpPr>
          <p:cNvPr id="5" name="TextBox 4"/>
          <p:cNvSpPr txBox="1"/>
          <p:nvPr/>
        </p:nvSpPr>
        <p:spPr>
          <a:xfrm>
            <a:off x="0" y="0"/>
            <a:ext cx="9144000" cy="954107"/>
          </a:xfrm>
          <a:prstGeom prst="rect">
            <a:avLst/>
          </a:prstGeom>
          <a:noFill/>
        </p:spPr>
        <p:txBody>
          <a:bodyPr wrap="square" rtlCol="0">
            <a:spAutoFit/>
          </a:bodyPr>
          <a:lstStyle/>
          <a:p>
            <a:pPr algn="ctr"/>
            <a:r>
              <a:rPr lang="en-US" sz="2800" dirty="0" smtClean="0"/>
              <a:t>Why were scenes like this fundamentally important to the struggle to end de jure segregation?</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1282" y="1811243"/>
            <a:ext cx="7001435" cy="4910729"/>
          </a:xfrm>
          <a:prstGeom prst="rect">
            <a:avLst/>
          </a:prstGeom>
        </p:spPr>
      </p:pic>
      <p:sp>
        <p:nvSpPr>
          <p:cNvPr id="5" name="TextBox 4"/>
          <p:cNvSpPr txBox="1"/>
          <p:nvPr/>
        </p:nvSpPr>
        <p:spPr>
          <a:xfrm>
            <a:off x="0" y="0"/>
            <a:ext cx="9144000" cy="1754327"/>
          </a:xfrm>
          <a:prstGeom prst="rect">
            <a:avLst/>
          </a:prstGeom>
          <a:noFill/>
        </p:spPr>
        <p:txBody>
          <a:bodyPr wrap="square" rtlCol="0">
            <a:spAutoFit/>
          </a:bodyPr>
          <a:lstStyle/>
          <a:p>
            <a:pPr algn="ctr"/>
            <a:r>
              <a:rPr lang="en-US" sz="3600" dirty="0" smtClean="0"/>
              <a:t>Many people across America, both white and black, were shocked, outraged, and embarrassed about what had gone down.</a:t>
            </a:r>
            <a:endParaRPr lang="en-US" sz="36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0" y="0"/>
            <a:ext cx="9144000" cy="2062103"/>
          </a:xfrm>
          <a:prstGeom prst="rect">
            <a:avLst/>
          </a:prstGeom>
          <a:noFill/>
        </p:spPr>
        <p:txBody>
          <a:bodyPr wrap="square" rtlCol="0">
            <a:spAutoFit/>
          </a:bodyPr>
          <a:lstStyle/>
          <a:p>
            <a:pPr algn="ctr"/>
            <a:r>
              <a:rPr lang="en-US" sz="3200" dirty="0" smtClean="0"/>
              <a:t>Even though the demonstrations didn’t achieve a whole lot of change in Birmingham itself, the protest had been incredibly successful in bringing nationwide attention to the struggle for equality.</a:t>
            </a:r>
            <a:endParaRPr lang="en-US" sz="3200" dirty="0"/>
          </a:p>
        </p:txBody>
      </p:sp>
      <p:pic>
        <p:nvPicPr>
          <p:cNvPr id="6" name="Picture 5"/>
          <p:cNvPicPr>
            <a:picLocks noChangeAspect="1"/>
          </p:cNvPicPr>
          <p:nvPr/>
        </p:nvPicPr>
        <p:blipFill>
          <a:blip r:embed="rId2"/>
          <a:stretch>
            <a:fillRect/>
          </a:stretch>
        </p:blipFill>
        <p:spPr>
          <a:xfrm>
            <a:off x="1060823" y="2062102"/>
            <a:ext cx="7022353" cy="47953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118" y="210135"/>
            <a:ext cx="5322421" cy="6437729"/>
          </a:xfrm>
          <a:prstGeom prst="rect">
            <a:avLst/>
          </a:prstGeom>
        </p:spPr>
      </p:pic>
      <p:sp>
        <p:nvSpPr>
          <p:cNvPr id="5" name="TextBox 4"/>
          <p:cNvSpPr txBox="1"/>
          <p:nvPr/>
        </p:nvSpPr>
        <p:spPr>
          <a:xfrm>
            <a:off x="5546539" y="674400"/>
            <a:ext cx="3597461" cy="5509200"/>
          </a:xfrm>
          <a:prstGeom prst="rect">
            <a:avLst/>
          </a:prstGeom>
          <a:noFill/>
        </p:spPr>
        <p:txBody>
          <a:bodyPr wrap="square" rtlCol="0">
            <a:spAutoFit/>
          </a:bodyPr>
          <a:lstStyle/>
          <a:p>
            <a:pPr algn="ctr"/>
            <a:r>
              <a:rPr lang="en-US" sz="4400" dirty="0" smtClean="0"/>
              <a:t>Perhaps most importantly, the events in Birmingham forced President John F. Kennedy to get involved.</a:t>
            </a:r>
            <a:endParaRPr lang="en-US" sz="4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5" descr="kennedy-john-f-photo-xl-john-f-kennedy-6220410"/>
          <p:cNvPicPr>
            <a:picLocks noChangeAspect="1" noChangeArrowheads="1"/>
          </p:cNvPicPr>
          <p:nvPr/>
        </p:nvPicPr>
        <p:blipFill>
          <a:blip r:embed="rId2"/>
          <a:srcRect/>
          <a:stretch>
            <a:fillRect/>
          </a:stretch>
        </p:blipFill>
        <p:spPr bwMode="auto">
          <a:xfrm>
            <a:off x="3660589" y="-1"/>
            <a:ext cx="5483412" cy="6855147"/>
          </a:xfrm>
          <a:prstGeom prst="rect">
            <a:avLst/>
          </a:prstGeom>
          <a:noFill/>
          <a:ln w="9525">
            <a:noFill/>
            <a:miter lim="800000"/>
            <a:headEnd/>
            <a:tailEnd/>
          </a:ln>
        </p:spPr>
      </p:pic>
      <p:sp>
        <p:nvSpPr>
          <p:cNvPr id="74755" name="Text Box 6"/>
          <p:cNvSpPr txBox="1">
            <a:spLocks noChangeArrowheads="1"/>
          </p:cNvSpPr>
          <p:nvPr/>
        </p:nvSpPr>
        <p:spPr bwMode="auto">
          <a:xfrm>
            <a:off x="0" y="305068"/>
            <a:ext cx="3660589" cy="6247864"/>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000" dirty="0" smtClean="0"/>
              <a:t>Kennedy labeled the struggle for </a:t>
            </a:r>
            <a:r>
              <a:rPr lang="en-US" sz="4000" dirty="0" smtClean="0"/>
              <a:t>civil rights a “moral issue” and </a:t>
            </a:r>
            <a:r>
              <a:rPr lang="en-US" sz="4000" dirty="0" smtClean="0"/>
              <a:t>committed </a:t>
            </a:r>
            <a:r>
              <a:rPr lang="en-US" sz="4000" dirty="0"/>
              <a:t>the government to securing sweeping changes in civil rights policy.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523" y="200212"/>
            <a:ext cx="5975233" cy="6358964"/>
          </a:xfrm>
          <a:prstGeom prst="rect">
            <a:avLst/>
          </a:prstGeom>
        </p:spPr>
      </p:pic>
      <p:sp>
        <p:nvSpPr>
          <p:cNvPr id="3" name="TextBox 2"/>
          <p:cNvSpPr txBox="1"/>
          <p:nvPr/>
        </p:nvSpPr>
        <p:spPr>
          <a:xfrm>
            <a:off x="6159756" y="0"/>
            <a:ext cx="2984244" cy="6986527"/>
          </a:xfrm>
          <a:prstGeom prst="rect">
            <a:avLst/>
          </a:prstGeom>
          <a:noFill/>
        </p:spPr>
        <p:txBody>
          <a:bodyPr wrap="square" rtlCol="0">
            <a:spAutoFit/>
          </a:bodyPr>
          <a:lstStyle/>
          <a:p>
            <a:pPr algn="ctr"/>
            <a:r>
              <a:rPr lang="en-US" sz="3200" dirty="0" smtClean="0"/>
              <a:t>The President called on Congress to pass laws enforcing the 14</a:t>
            </a:r>
            <a:r>
              <a:rPr lang="en-US" sz="3200" baseline="30000" dirty="0" smtClean="0"/>
              <a:t>th</a:t>
            </a:r>
            <a:r>
              <a:rPr lang="en-US" sz="3200" dirty="0" smtClean="0"/>
              <a:t> and 15</a:t>
            </a:r>
            <a:r>
              <a:rPr lang="en-US" sz="3200" baseline="30000" dirty="0" smtClean="0"/>
              <a:t>th</a:t>
            </a:r>
            <a:r>
              <a:rPr lang="en-US" sz="3200" dirty="0" smtClean="0"/>
              <a:t> Amendments and to continue to force the states of the South to abide by the Supreme Court’s various rulings on integration.</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Text Box 6"/>
          <p:cNvSpPr txBox="1">
            <a:spLocks noChangeArrowheads="1"/>
          </p:cNvSpPr>
          <p:nvPr/>
        </p:nvSpPr>
        <p:spPr bwMode="auto">
          <a:xfrm>
            <a:off x="5383046" y="612844"/>
            <a:ext cx="3760954" cy="563231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000" dirty="0"/>
              <a:t>As public opinion began to swing in favor of supporting civil rights, MLK and others organized a massive rally in the nation’s capital.</a:t>
            </a:r>
          </a:p>
        </p:txBody>
      </p:sp>
      <p:pic>
        <p:nvPicPr>
          <p:cNvPr id="5" name="Picture 4"/>
          <p:cNvPicPr>
            <a:picLocks noChangeAspect="1"/>
          </p:cNvPicPr>
          <p:nvPr/>
        </p:nvPicPr>
        <p:blipFill>
          <a:blip r:embed="rId2"/>
          <a:stretch>
            <a:fillRect/>
          </a:stretch>
        </p:blipFill>
        <p:spPr>
          <a:xfrm>
            <a:off x="0" y="0"/>
            <a:ext cx="5383046"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TotalTime>
  <Words>551</Words>
  <Application>Microsoft Macintosh PowerPoint</Application>
  <PresentationFormat>On-screen Show (4:3)</PresentationFormat>
  <Paragraphs>24</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2</cp:revision>
  <dcterms:created xsi:type="dcterms:W3CDTF">2011-03-04T03:06:22Z</dcterms:created>
  <dcterms:modified xsi:type="dcterms:W3CDTF">2011-03-04T04:04:13Z</dcterms:modified>
</cp:coreProperties>
</file>