
<file path=[Content_Types].xml><?xml version="1.0" encoding="utf-8"?>
<Types xmlns="http://schemas.openxmlformats.org/package/2006/content-types">
  <Override PartName="/ppt/slideLayouts/slideLayout8.xml" ContentType="application/vnd.openxmlformats-officedocument.presentationml.slideLayout+xml"/>
  <Override PartName="/ppt/slides/slide22.xml" ContentType="application/vnd.openxmlformats-officedocument.presentationml.slide+xml"/>
  <Override PartName="/ppt/slides/slide28.xml" ContentType="application/vnd.openxmlformats-officedocument.presentationml.slide+xml"/>
  <Override PartName="/ppt/slides/slide2.xml" ContentType="application/vnd.openxmlformats-officedocument.presentationml.slide+xml"/>
  <Override PartName="/docProps/app.xml" ContentType="application/vnd.openxmlformats-officedocument.extended-properties+xml"/>
  <Override PartName="/ppt/slides/slide30.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11.xml" ContentType="application/vnd.openxmlformats-officedocument.presentationml.slide+xml"/>
  <Override PartName="/ppt/slides/slide18.xml" ContentType="application/vnd.openxmlformats-officedocument.presentationml.slide+xml"/>
  <Override PartName="/ppt/slideLayouts/slideLayout3.xml" ContentType="application/vnd.openxmlformats-officedocument.presentationml.slideLayout+xml"/>
  <Override PartName="/ppt/slides/slide21.xml" ContentType="application/vnd.openxmlformats-officedocument.presentationml.slide+xml"/>
  <Override PartName="/ppt/slideLayouts/slideLayout5.xml" ContentType="application/vnd.openxmlformats-officedocument.presentationml.slideLayout+xml"/>
  <Override PartName="/ppt/slides/slide23.xml" ContentType="application/vnd.openxmlformats-officedocument.presentationml.slid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s/slide1.xml" ContentType="application/vnd.openxmlformats-officedocument.presentationml.slide+xml"/>
  <Override PartName="/ppt/tableStyles.xml" ContentType="application/vnd.openxmlformats-officedocument.presentationml.tableStyles+xml"/>
  <Default Extension="xml" ContentType="application/xml"/>
  <Override PartName="/ppt/slides/slide7.xml" ContentType="application/vnd.openxmlformats-officedocument.presentationml.slide+xml"/>
  <Override PartName="/ppt/slides/slide26.xml" ContentType="application/vnd.openxmlformats-officedocument.presentationml.slide+xml"/>
  <Override PartName="/ppt/slideMasters/slideMaster1.xml" ContentType="application/vnd.openxmlformats-officedocument.presentationml.slideMaster+xml"/>
  <Override PartName="/ppt/viewProps.xml" ContentType="application/vnd.openxmlformats-officedocument.presentationml.viewProps+xml"/>
  <Override PartName="/ppt/slides/slide25.xml" ContentType="application/vnd.openxmlformats-officedocument.presentationml.slide+xml"/>
  <Override PartName="/ppt/slides/slide13.xml" ContentType="application/vnd.openxmlformats-officedocument.presentationml.slide+xml"/>
  <Override PartName="/ppt/slides/slide40.xml" ContentType="application/vnd.openxmlformats-officedocument.presentationml.slide+xml"/>
  <Override PartName="/ppt/slides/slide14.xml" ContentType="application/vnd.openxmlformats-officedocument.presentationml.slide+xml"/>
  <Override PartName="/ppt/slides/slide34.xml" ContentType="application/vnd.openxmlformats-officedocument.presentationml.slide+xml"/>
  <Override PartName="/ppt/slides/slide20.xml" ContentType="application/vnd.openxmlformats-officedocument.presentationml.slide+xml"/>
  <Override PartName="/ppt/slides/slide17.xml" ContentType="application/vnd.openxmlformats-officedocument.presentationml.slide+xml"/>
  <Override PartName="/ppt/slideLayouts/slideLayout4.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theme/theme1.xml" ContentType="application/vnd.openxmlformats-officedocument.theme+xml"/>
  <Override PartName="/ppt/slideLayouts/slideLayout6.xml" ContentType="application/vnd.openxmlformats-officedocument.presentationml.slideLayout+xml"/>
  <Override PartName="/ppt/presentation.xml" ContentType="application/vnd.openxmlformats-officedocument.presentationml.presentation.main+xml"/>
  <Override PartName="/ppt/slides/slide5.xml" ContentType="application/vnd.openxmlformats-officedocument.presentationml.slide+xml"/>
  <Override PartName="/ppt/slides/slide37.xml" ContentType="application/vnd.openxmlformats-officedocument.presentationml.slide+xml"/>
  <Override PartName="/ppt/slides/slide10.xml" ContentType="application/vnd.openxmlformats-officedocument.presentationml.slide+xml"/>
  <Override PartName="/ppt/slideLayouts/slideLayout7.xml" ContentType="application/vnd.openxmlformats-officedocument.presentationml.slideLayout+xml"/>
  <Override PartName="/ppt/slides/slide33.xml" ContentType="application/vnd.openxmlformats-officedocument.presentationml.slide+xml"/>
  <Override PartName="/ppt/presProps.xml" ContentType="application/vnd.openxmlformats-officedocument.presentationml.presProps+xml"/>
  <Default Extension="jpeg" ContentType="image/jpeg"/>
  <Default Extension="png" ContentType="image/png"/>
  <Override PartName="/ppt/slides/slide3.xml" ContentType="application/vnd.openxmlformats-officedocument.presentationml.slide+xml"/>
  <Override PartName="/ppt/slides/slide4.xml" ContentType="application/vnd.openxmlformats-officedocument.presentationml.slide+xml"/>
  <Override PartName="/ppt/slides/slide27.xml" ContentType="application/vnd.openxmlformats-officedocument.presentationml.slide+xml"/>
  <Override PartName="/ppt/slideLayouts/slideLayout11.xml" ContentType="application/vnd.openxmlformats-officedocument.presentationml.slideLayout+xml"/>
  <Override PartName="/docProps/core.xml" ContentType="application/vnd.openxmlformats-package.core-properties+xml"/>
  <Override PartName="/ppt/slides/slide8.xml" ContentType="application/vnd.openxmlformats-officedocument.presentationml.slide+xml"/>
  <Override PartName="/ppt/slides/slide31.xml" ContentType="application/vnd.openxmlformats-officedocument.presentationml.slide+xml"/>
  <Override PartName="/ppt/slides/slide15.xml" ContentType="application/vnd.openxmlformats-officedocument.presentationml.slide+xml"/>
  <Default Extension="bin" ContentType="application/vnd.openxmlformats-officedocument.presentationml.printerSettings"/>
  <Default Extension="rels" ContentType="application/vnd.openxmlformats-package.relationships+xml"/>
  <Override PartName="/ppt/slides/slide9.xml" ContentType="application/vnd.openxmlformats-officedocument.presentationml.slide+xml"/>
  <Override PartName="/ppt/slides/slide24.xml" ContentType="application/vnd.openxmlformats-officedocument.presentationml.slide+xml"/>
  <Override PartName="/ppt/slides/slide39.xml" ContentType="application/vnd.openxmlformats-officedocument.presentationml.slide+xml"/>
  <Override PartName="/ppt/slides/slide32.xml" ContentType="application/vnd.openxmlformats-officedocument.presentationml.slide+xml"/>
  <Override PartName="/ppt/slides/slide6.xml" ContentType="application/vnd.openxmlformats-officedocument.presentationml.slide+xml"/>
  <Override PartName="/ppt/slides/slide16.xml" ContentType="application/vnd.openxmlformats-officedocument.presentationml.slide+xml"/>
  <Override PartName="/ppt/slides/slide38.xml" ContentType="application/vnd.openxmlformats-officedocument.presentationml.slide+xml"/>
  <Default Extension="gif" ContentType="image/gif"/>
  <Override PartName="/ppt/slides/slide19.xml" ContentType="application/vnd.openxmlformats-officedocument.presentationml.slide+xml"/>
  <Override PartName="/ppt/slides/slide12.xml" ContentType="application/vnd.openxmlformats-officedocument.presentationml.slide+xml"/>
  <Override PartName="/ppt/slides/slide29.xml" ContentType="application/vnd.openxmlformats-officedocument.presentationml.slide+xml"/>
</Types>
</file>

<file path=_rels/.rels><?xml version="1.0" encoding="UTF-8" standalone="yes"?>
<Relationships xmlns="http://schemas.openxmlformats.org/package/2006/relationships"><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sldIdLst>
    <p:sldId id="256" r:id="rId2"/>
    <p:sldId id="257" r:id="rId3"/>
    <p:sldId id="258" r:id="rId4"/>
    <p:sldId id="259" r:id="rId5"/>
    <p:sldId id="260" r:id="rId6"/>
    <p:sldId id="264" r:id="rId7"/>
    <p:sldId id="263" r:id="rId8"/>
    <p:sldId id="262" r:id="rId9"/>
    <p:sldId id="265" r:id="rId10"/>
    <p:sldId id="266" r:id="rId11"/>
    <p:sldId id="267" r:id="rId12"/>
    <p:sldId id="296" r:id="rId13"/>
    <p:sldId id="273" r:id="rId14"/>
    <p:sldId id="269" r:id="rId15"/>
    <p:sldId id="270" r:id="rId16"/>
    <p:sldId id="271" r:id="rId17"/>
    <p:sldId id="272" r:id="rId18"/>
    <p:sldId id="274" r:id="rId19"/>
    <p:sldId id="275" r:id="rId20"/>
    <p:sldId id="280" r:id="rId21"/>
    <p:sldId id="281" r:id="rId22"/>
    <p:sldId id="282" r:id="rId23"/>
    <p:sldId id="283" r:id="rId24"/>
    <p:sldId id="276" r:id="rId25"/>
    <p:sldId id="277" r:id="rId26"/>
    <p:sldId id="278" r:id="rId27"/>
    <p:sldId id="297" r:id="rId28"/>
    <p:sldId id="284" r:id="rId29"/>
    <p:sldId id="285" r:id="rId30"/>
    <p:sldId id="286" r:id="rId31"/>
    <p:sldId id="287" r:id="rId32"/>
    <p:sldId id="288" r:id="rId33"/>
    <p:sldId id="289" r:id="rId34"/>
    <p:sldId id="299" r:id="rId35"/>
    <p:sldId id="298" r:id="rId36"/>
    <p:sldId id="291" r:id="rId37"/>
    <p:sldId id="295" r:id="rId38"/>
    <p:sldId id="292" r:id="rId39"/>
    <p:sldId id="293" r:id="rId40"/>
    <p:sldId id="294" r:id="rId4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5620"/>
    <p:restoredTop sz="94660"/>
  </p:normalViewPr>
  <p:slideViewPr>
    <p:cSldViewPr snapToGrid="0" snapToObjects="1" showGuides="1">
      <p:cViewPr varScale="1">
        <p:scale>
          <a:sx n="84" d="100"/>
          <a:sy n="84" d="100"/>
        </p:scale>
        <p:origin x="-944"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46" Type="http://schemas.openxmlformats.org/officeDocument/2006/relationships/tableStyles" Target="tableStyles.xml"/><Relationship Id="rId35" Type="http://schemas.openxmlformats.org/officeDocument/2006/relationships/slide" Target="slides/slide34.xml"/><Relationship Id="rId31" Type="http://schemas.openxmlformats.org/officeDocument/2006/relationships/slide" Target="slides/slide30.xml"/><Relationship Id="rId34" Type="http://schemas.openxmlformats.org/officeDocument/2006/relationships/slide" Target="slides/slide33.xml"/><Relationship Id="rId39" Type="http://schemas.openxmlformats.org/officeDocument/2006/relationships/slide" Target="slides/slide38.xml"/><Relationship Id="rId40" Type="http://schemas.openxmlformats.org/officeDocument/2006/relationships/slide" Target="slides/slide39.xml"/><Relationship Id="rId7" Type="http://schemas.openxmlformats.org/officeDocument/2006/relationships/slide" Target="slides/slide6.xml"/><Relationship Id="rId36" Type="http://schemas.openxmlformats.org/officeDocument/2006/relationships/slide" Target="slides/slide35.xml"/><Relationship Id="rId43" Type="http://schemas.openxmlformats.org/officeDocument/2006/relationships/presProps" Target="presProps.xml"/><Relationship Id="rId1" Type="http://schemas.openxmlformats.org/officeDocument/2006/relationships/slideMaster" Target="slideMasters/slideMaster1.xml"/><Relationship Id="rId24" Type="http://schemas.openxmlformats.org/officeDocument/2006/relationships/slide" Target="slides/slide23.xml"/><Relationship Id="rId25" Type="http://schemas.openxmlformats.org/officeDocument/2006/relationships/slide" Target="slides/slide24.xml"/><Relationship Id="rId8" Type="http://schemas.openxmlformats.org/officeDocument/2006/relationships/slide" Target="slides/slide7.xml"/><Relationship Id="rId13" Type="http://schemas.openxmlformats.org/officeDocument/2006/relationships/slide" Target="slides/slide12.xml"/><Relationship Id="rId10" Type="http://schemas.openxmlformats.org/officeDocument/2006/relationships/slide" Target="slides/slide9.xml"/><Relationship Id="rId32" Type="http://schemas.openxmlformats.org/officeDocument/2006/relationships/slide" Target="slides/slide31.xml"/><Relationship Id="rId37" Type="http://schemas.openxmlformats.org/officeDocument/2006/relationships/slide" Target="slides/slide36.xml"/><Relationship Id="rId12" Type="http://schemas.openxmlformats.org/officeDocument/2006/relationships/slide" Target="slides/slide11.xml"/><Relationship Id="rId17" Type="http://schemas.openxmlformats.org/officeDocument/2006/relationships/slide" Target="slides/slide16.xml"/><Relationship Id="rId9" Type="http://schemas.openxmlformats.org/officeDocument/2006/relationships/slide" Target="slides/slide8.xml"/><Relationship Id="rId18" Type="http://schemas.openxmlformats.org/officeDocument/2006/relationships/slide" Target="slides/slide17.xml"/><Relationship Id="rId3" Type="http://schemas.openxmlformats.org/officeDocument/2006/relationships/slide" Target="slides/slide2.xml"/><Relationship Id="rId27" Type="http://schemas.openxmlformats.org/officeDocument/2006/relationships/slide" Target="slides/slide26.xml"/><Relationship Id="rId14" Type="http://schemas.openxmlformats.org/officeDocument/2006/relationships/slide" Target="slides/slide13.xml"/><Relationship Id="rId23" Type="http://schemas.openxmlformats.org/officeDocument/2006/relationships/slide" Target="slides/slide22.xml"/><Relationship Id="rId4" Type="http://schemas.openxmlformats.org/officeDocument/2006/relationships/slide" Target="slides/slide3.xml"/><Relationship Id="rId28" Type="http://schemas.openxmlformats.org/officeDocument/2006/relationships/slide" Target="slides/slide27.xml"/><Relationship Id="rId45" Type="http://schemas.openxmlformats.org/officeDocument/2006/relationships/theme" Target="theme/theme1.xml"/><Relationship Id="rId26" Type="http://schemas.openxmlformats.org/officeDocument/2006/relationships/slide" Target="slides/slide25.xml"/><Relationship Id="rId30" Type="http://schemas.openxmlformats.org/officeDocument/2006/relationships/slide" Target="slides/slide29.xml"/><Relationship Id="rId11" Type="http://schemas.openxmlformats.org/officeDocument/2006/relationships/slide" Target="slides/slide10.xml"/><Relationship Id="rId42" Type="http://schemas.openxmlformats.org/officeDocument/2006/relationships/printerSettings" Target="printerSettings/printerSettings1.bin"/><Relationship Id="rId29" Type="http://schemas.openxmlformats.org/officeDocument/2006/relationships/slide" Target="slides/slide28.xml"/><Relationship Id="rId6" Type="http://schemas.openxmlformats.org/officeDocument/2006/relationships/slide" Target="slides/slide5.xml"/><Relationship Id="rId16" Type="http://schemas.openxmlformats.org/officeDocument/2006/relationships/slide" Target="slides/slide15.xml"/><Relationship Id="rId33" Type="http://schemas.openxmlformats.org/officeDocument/2006/relationships/slide" Target="slides/slide32.xml"/><Relationship Id="rId44" Type="http://schemas.openxmlformats.org/officeDocument/2006/relationships/viewProps" Target="viewProps.xml"/><Relationship Id="rId41" Type="http://schemas.openxmlformats.org/officeDocument/2006/relationships/slide" Target="slides/slide40.xml"/><Relationship Id="rId5" Type="http://schemas.openxmlformats.org/officeDocument/2006/relationships/slide" Target="slides/slide4.xml"/><Relationship Id="rId15" Type="http://schemas.openxmlformats.org/officeDocument/2006/relationships/slide" Target="slides/slide14.xml"/><Relationship Id="rId19" Type="http://schemas.openxmlformats.org/officeDocument/2006/relationships/slide" Target="slides/slide18.xml"/><Relationship Id="rId38" Type="http://schemas.openxmlformats.org/officeDocument/2006/relationships/slide" Target="slides/slide37.xml"/><Relationship Id="rId20" Type="http://schemas.openxmlformats.org/officeDocument/2006/relationships/slide" Target="slides/slide19.xml"/><Relationship Id="rId22" Type="http://schemas.openxmlformats.org/officeDocument/2006/relationships/slide" Target="slides/slide21.xml"/><Relationship Id="rId21" Type="http://schemas.openxmlformats.org/officeDocument/2006/relationships/slide" Target="slides/slide20.xml"/><Relationship Id="rId2" Type="http://schemas.openxmlformats.org/officeDocument/2006/relationships/slide" Target="slides/slid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5B48EA4-1D1B-0148-B5B0-203E709C4381}" type="datetimeFigureOut">
              <a:rPr lang="en-US" smtClean="0"/>
              <a:pPr/>
              <a:t>4/29/12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2362B5-CA15-1448-88A1-9CDBE104F57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5B48EA4-1D1B-0148-B5B0-203E709C4381}" type="datetimeFigureOut">
              <a:rPr lang="en-US" smtClean="0"/>
              <a:pPr/>
              <a:t>4/29/12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2362B5-CA15-1448-88A1-9CDBE104F57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5B48EA4-1D1B-0148-B5B0-203E709C4381}" type="datetimeFigureOut">
              <a:rPr lang="en-US" smtClean="0"/>
              <a:pPr/>
              <a:t>4/29/12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2362B5-CA15-1448-88A1-9CDBE104F57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5B48EA4-1D1B-0148-B5B0-203E709C4381}" type="datetimeFigureOut">
              <a:rPr lang="en-US" smtClean="0"/>
              <a:pPr/>
              <a:t>4/29/12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2362B5-CA15-1448-88A1-9CDBE104F57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5B48EA4-1D1B-0148-B5B0-203E709C4381}" type="datetimeFigureOut">
              <a:rPr lang="en-US" smtClean="0"/>
              <a:pPr/>
              <a:t>4/29/12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2362B5-CA15-1448-88A1-9CDBE104F57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5B48EA4-1D1B-0148-B5B0-203E709C4381}" type="datetimeFigureOut">
              <a:rPr lang="en-US" smtClean="0"/>
              <a:pPr/>
              <a:t>4/29/12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2362B5-CA15-1448-88A1-9CDBE104F57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5B48EA4-1D1B-0148-B5B0-203E709C4381}" type="datetimeFigureOut">
              <a:rPr lang="en-US" smtClean="0"/>
              <a:pPr/>
              <a:t>4/29/12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52362B5-CA15-1448-88A1-9CDBE104F57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5B48EA4-1D1B-0148-B5B0-203E709C4381}" type="datetimeFigureOut">
              <a:rPr lang="en-US" smtClean="0"/>
              <a:pPr/>
              <a:t>4/29/12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52362B5-CA15-1448-88A1-9CDBE104F57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B48EA4-1D1B-0148-B5B0-203E709C4381}" type="datetimeFigureOut">
              <a:rPr lang="en-US" smtClean="0"/>
              <a:pPr/>
              <a:t>4/29/12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52362B5-CA15-1448-88A1-9CDBE104F57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5B48EA4-1D1B-0148-B5B0-203E709C4381}" type="datetimeFigureOut">
              <a:rPr lang="en-US" smtClean="0"/>
              <a:pPr/>
              <a:t>4/29/12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2362B5-CA15-1448-88A1-9CDBE104F57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5B48EA4-1D1B-0148-B5B0-203E709C4381}" type="datetimeFigureOut">
              <a:rPr lang="en-US" smtClean="0"/>
              <a:pPr/>
              <a:t>4/29/12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2362B5-CA15-1448-88A1-9CDBE104F57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4" Type="http://schemas.openxmlformats.org/officeDocument/2006/relationships/slideLayout" Target="../slideLayouts/slideLayout4.xml"/><Relationship Id="rId10" Type="http://schemas.openxmlformats.org/officeDocument/2006/relationships/slideLayout" Target="../slideLayouts/slideLayout10.xml"/><Relationship Id="rId5" Type="http://schemas.openxmlformats.org/officeDocument/2006/relationships/slideLayout" Target="../slideLayouts/slideLayout5.xml"/><Relationship Id="rId7" Type="http://schemas.openxmlformats.org/officeDocument/2006/relationships/slideLayout" Target="../slideLayouts/slideLayout7.xml"/><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B48EA4-1D1B-0148-B5B0-203E709C4381}" type="datetimeFigureOut">
              <a:rPr lang="en-US" smtClean="0"/>
              <a:pPr/>
              <a:t>4/29/12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52362B5-CA15-1448-88A1-9CDBE104F57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1.gi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1.png"/><Relationship Id="rId3" Type="http://schemas.openxmlformats.org/officeDocument/2006/relationships/image" Target="../media/image36.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3"/>
          <p:cNvSpPr/>
          <p:nvPr/>
        </p:nvSpPr>
        <p:spPr>
          <a:xfrm>
            <a:off x="0" y="428178"/>
            <a:ext cx="9144000" cy="6001643"/>
          </a:xfrm>
          <a:prstGeom prst="rect">
            <a:avLst/>
          </a:prstGeom>
          <a:noFill/>
        </p:spPr>
        <p:txBody>
          <a:bodyPr wrap="square" lIns="91440" tIns="45720" rIns="91440" bIns="45720">
            <a:spAutoFit/>
          </a:bodyPr>
          <a:lstStyle/>
          <a:p>
            <a:pPr algn="ctr"/>
            <a:r>
              <a:rPr lang="en-US" sz="9600" b="1" cap="all" spc="0"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Mikhail Gorbachev</a:t>
            </a:r>
          </a:p>
          <a:p>
            <a:pPr algn="ctr"/>
            <a:r>
              <a:rPr lang="en-US" sz="9600" b="1"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And the end of</a:t>
            </a:r>
          </a:p>
          <a:p>
            <a:pPr algn="ctr"/>
            <a:r>
              <a:rPr lang="en-US" sz="9600" b="1" cap="all" spc="0"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The Cold war</a:t>
            </a:r>
            <a:endParaRPr lang="en-US" sz="9600" b="1" cap="all" spc="0"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extBox 3"/>
          <p:cNvSpPr txBox="1"/>
          <p:nvPr/>
        </p:nvSpPr>
        <p:spPr>
          <a:xfrm>
            <a:off x="5543176" y="0"/>
            <a:ext cx="3600824" cy="2554545"/>
          </a:xfrm>
          <a:prstGeom prst="rect">
            <a:avLst/>
          </a:prstGeom>
          <a:noFill/>
        </p:spPr>
        <p:txBody>
          <a:bodyPr wrap="square" rtlCol="0">
            <a:spAutoFit/>
          </a:bodyPr>
          <a:lstStyle/>
          <a:p>
            <a:pPr algn="ctr"/>
            <a:r>
              <a:rPr lang="en-US" sz="4000" dirty="0" smtClean="0"/>
              <a:t>Andropov was replaced by Konstantin Chernenko. </a:t>
            </a:r>
            <a:endParaRPr lang="en-US" sz="4000" dirty="0"/>
          </a:p>
        </p:txBody>
      </p:sp>
      <p:sp>
        <p:nvSpPr>
          <p:cNvPr id="5" name="TextBox 4"/>
          <p:cNvSpPr txBox="1"/>
          <p:nvPr/>
        </p:nvSpPr>
        <p:spPr>
          <a:xfrm>
            <a:off x="5543176" y="2554545"/>
            <a:ext cx="3600824" cy="4401205"/>
          </a:xfrm>
          <a:prstGeom prst="rect">
            <a:avLst/>
          </a:prstGeom>
          <a:noFill/>
        </p:spPr>
        <p:txBody>
          <a:bodyPr wrap="square" rtlCol="0">
            <a:spAutoFit/>
          </a:bodyPr>
          <a:lstStyle/>
          <a:p>
            <a:pPr algn="ctr"/>
            <a:r>
              <a:rPr lang="en-US" sz="4000" dirty="0" smtClean="0"/>
              <a:t>Chernenko was even older and sicker than Andropov had been.</a:t>
            </a:r>
          </a:p>
          <a:p>
            <a:pPr algn="ctr"/>
            <a:r>
              <a:rPr lang="en-US" sz="4000" dirty="0" smtClean="0"/>
              <a:t>He died in March 1985.</a:t>
            </a:r>
            <a:endParaRPr lang="en-US" sz="4000" dirty="0"/>
          </a:p>
        </p:txBody>
      </p:sp>
      <p:pic>
        <p:nvPicPr>
          <p:cNvPr id="6" name="Picture 5" descr="xinsrc_5920104170907546324782.jpg"/>
          <p:cNvPicPr>
            <a:picLocks noChangeAspect="1"/>
          </p:cNvPicPr>
          <p:nvPr/>
        </p:nvPicPr>
        <p:blipFill>
          <a:blip r:embed="rId2"/>
          <a:stretch>
            <a:fillRect/>
          </a:stretch>
        </p:blipFill>
        <p:spPr>
          <a:xfrm>
            <a:off x="0" y="-1"/>
            <a:ext cx="5543176" cy="687995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accel="50000" decel="50000"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extBox 3"/>
          <p:cNvSpPr txBox="1"/>
          <p:nvPr/>
        </p:nvSpPr>
        <p:spPr>
          <a:xfrm>
            <a:off x="0" y="0"/>
            <a:ext cx="9144000" cy="1569660"/>
          </a:xfrm>
          <a:prstGeom prst="rect">
            <a:avLst/>
          </a:prstGeom>
          <a:noFill/>
        </p:spPr>
        <p:txBody>
          <a:bodyPr wrap="square" rtlCol="0">
            <a:spAutoFit/>
          </a:bodyPr>
          <a:lstStyle/>
          <a:p>
            <a:pPr algn="ctr"/>
            <a:r>
              <a:rPr lang="en-US" sz="3200" dirty="0" smtClean="0"/>
              <a:t>3 different leaders in less than 3 years hurt the Soviet government’s ability to deal with large problems facing the nation.</a:t>
            </a:r>
            <a:endParaRPr lang="en-US" sz="3200" dirty="0"/>
          </a:p>
        </p:txBody>
      </p:sp>
      <p:pic>
        <p:nvPicPr>
          <p:cNvPr id="5" name="Picture 2" descr="http://www.alquimidia.org/desacato/arquivosSGC/kremlin.jpg"/>
          <p:cNvPicPr>
            <a:picLocks noChangeAspect="1" noChangeArrowheads="1"/>
          </p:cNvPicPr>
          <p:nvPr/>
        </p:nvPicPr>
        <p:blipFill>
          <a:blip r:embed="rId2"/>
          <a:srcRect/>
          <a:stretch>
            <a:fillRect/>
          </a:stretch>
        </p:blipFill>
        <p:spPr bwMode="auto">
          <a:xfrm>
            <a:off x="990600" y="1569660"/>
            <a:ext cx="7010400" cy="513435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 name="Picture 2" descr="http://www.freemasonrywatch.org/pics/ussr.gif"/>
          <p:cNvPicPr>
            <a:picLocks noChangeAspect="1" noChangeArrowheads="1"/>
          </p:cNvPicPr>
          <p:nvPr/>
        </p:nvPicPr>
        <p:blipFill>
          <a:blip r:embed="rId2"/>
          <a:srcRect/>
          <a:stretch>
            <a:fillRect/>
          </a:stretch>
        </p:blipFill>
        <p:spPr bwMode="auto">
          <a:xfrm>
            <a:off x="4612821" y="0"/>
            <a:ext cx="4531179" cy="6858000"/>
          </a:xfrm>
          <a:prstGeom prst="rect">
            <a:avLst/>
          </a:prstGeom>
          <a:noFill/>
          <a:ln w="9525">
            <a:noFill/>
            <a:miter lim="800000"/>
            <a:headEnd/>
            <a:tailEnd/>
          </a:ln>
        </p:spPr>
      </p:pic>
      <p:sp>
        <p:nvSpPr>
          <p:cNvPr id="7" name="TextBox 6"/>
          <p:cNvSpPr txBox="1"/>
          <p:nvPr/>
        </p:nvSpPr>
        <p:spPr>
          <a:xfrm>
            <a:off x="0" y="0"/>
            <a:ext cx="4648200" cy="1800493"/>
          </a:xfrm>
          <a:prstGeom prst="rect">
            <a:avLst/>
          </a:prstGeom>
          <a:noFill/>
        </p:spPr>
        <p:txBody>
          <a:bodyPr wrap="square" rtlCol="0">
            <a:spAutoFit/>
          </a:bodyPr>
          <a:lstStyle/>
          <a:p>
            <a:pPr algn="ctr"/>
            <a:r>
              <a:rPr lang="en-US" sz="3700" dirty="0" smtClean="0"/>
              <a:t>By the late 1970s the Soviet economy was shrinking.</a:t>
            </a:r>
          </a:p>
        </p:txBody>
      </p:sp>
      <p:sp>
        <p:nvSpPr>
          <p:cNvPr id="8" name="TextBox 7"/>
          <p:cNvSpPr txBox="1"/>
          <p:nvPr/>
        </p:nvSpPr>
        <p:spPr>
          <a:xfrm>
            <a:off x="0" y="1938992"/>
            <a:ext cx="4648200" cy="4078039"/>
          </a:xfrm>
          <a:prstGeom prst="rect">
            <a:avLst/>
          </a:prstGeom>
          <a:noFill/>
        </p:spPr>
        <p:txBody>
          <a:bodyPr wrap="square" rtlCol="0">
            <a:spAutoFit/>
          </a:bodyPr>
          <a:lstStyle/>
          <a:p>
            <a:pPr algn="ctr"/>
            <a:r>
              <a:rPr lang="en-US" sz="3700" dirty="0" smtClean="0"/>
              <a:t>Industrial and farm production, population growth, education, and medical care all fell.  </a:t>
            </a:r>
          </a:p>
          <a:p>
            <a:pPr algn="ctr"/>
            <a:endParaRPr lang="en-US" sz="3700" dirty="0"/>
          </a:p>
          <a:p>
            <a:pPr algn="ctr"/>
            <a:r>
              <a:rPr lang="en-US" sz="3700" dirty="0" smtClean="0"/>
              <a:t>The Soviet Union started importing food.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accel="50000" decel="5000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accel="50000" decel="50000" fill="hold" grpId="0" nodeType="click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anim calcmode="lin" valueType="num">
                                      <p:cBhvr additive="base">
                                        <p:cTn id="13" dur="500" fill="hold"/>
                                        <p:tgtEl>
                                          <p:spTgt spid="8">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8">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extBox 3"/>
          <p:cNvSpPr txBox="1"/>
          <p:nvPr/>
        </p:nvSpPr>
        <p:spPr>
          <a:xfrm>
            <a:off x="6457883" y="0"/>
            <a:ext cx="3003177" cy="6740308"/>
          </a:xfrm>
          <a:prstGeom prst="rect">
            <a:avLst/>
          </a:prstGeom>
          <a:noFill/>
        </p:spPr>
        <p:txBody>
          <a:bodyPr wrap="square" rtlCol="0">
            <a:spAutoFit/>
          </a:bodyPr>
          <a:lstStyle/>
          <a:p>
            <a:pPr algn="ctr"/>
            <a:r>
              <a:rPr lang="en-US" sz="3600" dirty="0" smtClean="0"/>
              <a:t>Because the Soviet economy increasingly focused on military production, consumer goods were scarce and thus very expensive.</a:t>
            </a:r>
          </a:p>
        </p:txBody>
      </p:sp>
      <p:pic>
        <p:nvPicPr>
          <p:cNvPr id="5" name="Picture 4" descr="rw13.jpg"/>
          <p:cNvPicPr>
            <a:picLocks noChangeAspect="1"/>
          </p:cNvPicPr>
          <p:nvPr/>
        </p:nvPicPr>
        <p:blipFill>
          <a:blip r:embed="rId2"/>
          <a:stretch>
            <a:fillRect/>
          </a:stretch>
        </p:blipFill>
        <p:spPr>
          <a:xfrm>
            <a:off x="0" y="0"/>
            <a:ext cx="6774945" cy="6858000"/>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extBox 3"/>
          <p:cNvSpPr txBox="1"/>
          <p:nvPr/>
        </p:nvSpPr>
        <p:spPr>
          <a:xfrm>
            <a:off x="0" y="0"/>
            <a:ext cx="9144000" cy="1077218"/>
          </a:xfrm>
          <a:prstGeom prst="rect">
            <a:avLst/>
          </a:prstGeom>
          <a:noFill/>
        </p:spPr>
        <p:txBody>
          <a:bodyPr wrap="square" rtlCol="0">
            <a:spAutoFit/>
          </a:bodyPr>
          <a:lstStyle/>
          <a:p>
            <a:pPr algn="ctr"/>
            <a:r>
              <a:rPr lang="en-US" sz="3200" dirty="0" smtClean="0"/>
              <a:t>The war in Afghanistan was going terribly costing the Soviets money, lives and morale.</a:t>
            </a:r>
            <a:endParaRPr lang="en-US" sz="3200" dirty="0"/>
          </a:p>
        </p:txBody>
      </p:sp>
      <p:pic>
        <p:nvPicPr>
          <p:cNvPr id="5" name="Picture 4" descr="troops_detail1.jpg"/>
          <p:cNvPicPr>
            <a:picLocks noChangeAspect="1"/>
          </p:cNvPicPr>
          <p:nvPr/>
        </p:nvPicPr>
        <p:blipFill>
          <a:blip r:embed="rId2"/>
          <a:stretch>
            <a:fillRect/>
          </a:stretch>
        </p:blipFill>
        <p:spPr>
          <a:xfrm>
            <a:off x="304800" y="1077218"/>
            <a:ext cx="8615082" cy="5649032"/>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extBox 3"/>
          <p:cNvSpPr txBox="1"/>
          <p:nvPr/>
        </p:nvSpPr>
        <p:spPr>
          <a:xfrm>
            <a:off x="0" y="0"/>
            <a:ext cx="9144000" cy="954107"/>
          </a:xfrm>
          <a:prstGeom prst="rect">
            <a:avLst/>
          </a:prstGeom>
          <a:noFill/>
        </p:spPr>
        <p:txBody>
          <a:bodyPr wrap="square" rtlCol="0">
            <a:spAutoFit/>
          </a:bodyPr>
          <a:lstStyle/>
          <a:p>
            <a:pPr algn="ctr"/>
            <a:r>
              <a:rPr lang="en-US" sz="2800" dirty="0" smtClean="0"/>
              <a:t>Now, on top of all of that the U.S. was proposing a satellite defense system amongst other things.</a:t>
            </a:r>
            <a:endParaRPr lang="en-US" sz="2800" dirty="0"/>
          </a:p>
        </p:txBody>
      </p:sp>
      <p:pic>
        <p:nvPicPr>
          <p:cNvPr id="5" name="Picture 3" descr="sdi-image01.jpg"/>
          <p:cNvPicPr>
            <a:picLocks noChangeAspect="1"/>
          </p:cNvPicPr>
          <p:nvPr/>
        </p:nvPicPr>
        <p:blipFill>
          <a:blip r:embed="rId2"/>
          <a:srcRect/>
          <a:stretch>
            <a:fillRect/>
          </a:stretch>
        </p:blipFill>
        <p:spPr bwMode="auto">
          <a:xfrm>
            <a:off x="0" y="1180353"/>
            <a:ext cx="9144000" cy="567764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extBox 3"/>
          <p:cNvSpPr txBox="1"/>
          <p:nvPr/>
        </p:nvSpPr>
        <p:spPr>
          <a:xfrm>
            <a:off x="0" y="0"/>
            <a:ext cx="3869765" cy="6863416"/>
          </a:xfrm>
          <a:prstGeom prst="rect">
            <a:avLst/>
          </a:prstGeom>
          <a:noFill/>
        </p:spPr>
        <p:txBody>
          <a:bodyPr wrap="square" rtlCol="0">
            <a:spAutoFit/>
          </a:bodyPr>
          <a:lstStyle/>
          <a:p>
            <a:pPr algn="ctr"/>
            <a:r>
              <a:rPr lang="en-US" sz="4400" dirty="0" smtClean="0"/>
              <a:t>The U.S.S.R needed help.  They got it in the form of Mikhail Gorbachev who became the leader of the Soviet Union in March 1985.</a:t>
            </a:r>
            <a:endParaRPr lang="en-US" sz="4400" dirty="0"/>
          </a:p>
        </p:txBody>
      </p:sp>
      <p:pic>
        <p:nvPicPr>
          <p:cNvPr id="5" name="Picture 4" descr="gorbachev.gif"/>
          <p:cNvPicPr>
            <a:picLocks noChangeAspect="1"/>
          </p:cNvPicPr>
          <p:nvPr/>
        </p:nvPicPr>
        <p:blipFill>
          <a:blip r:embed="rId2"/>
          <a:stretch>
            <a:fillRect/>
          </a:stretch>
        </p:blipFill>
        <p:spPr>
          <a:xfrm>
            <a:off x="3869765" y="0"/>
            <a:ext cx="5274235" cy="6768602"/>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extBox 3"/>
          <p:cNvSpPr txBox="1"/>
          <p:nvPr/>
        </p:nvSpPr>
        <p:spPr>
          <a:xfrm>
            <a:off x="5319122" y="0"/>
            <a:ext cx="3824878" cy="6740307"/>
          </a:xfrm>
          <a:prstGeom prst="rect">
            <a:avLst/>
          </a:prstGeom>
          <a:noFill/>
        </p:spPr>
        <p:txBody>
          <a:bodyPr wrap="square" rtlCol="0">
            <a:spAutoFit/>
          </a:bodyPr>
          <a:lstStyle/>
          <a:p>
            <a:pPr algn="ctr"/>
            <a:r>
              <a:rPr lang="en-US" sz="4800" dirty="0" smtClean="0"/>
              <a:t>He quickly realized three things had to happen, and happen quickly, if the Soviet Union was going to survive.</a:t>
            </a:r>
            <a:endParaRPr lang="en-US" sz="4800" dirty="0"/>
          </a:p>
        </p:txBody>
      </p:sp>
      <p:pic>
        <p:nvPicPr>
          <p:cNvPr id="5" name="Picture 4" descr="gorbachev-1.gif"/>
          <p:cNvPicPr>
            <a:picLocks noChangeAspect="1"/>
          </p:cNvPicPr>
          <p:nvPr/>
        </p:nvPicPr>
        <p:blipFill>
          <a:blip r:embed="rId2"/>
          <a:stretch>
            <a:fillRect/>
          </a:stretch>
        </p:blipFill>
        <p:spPr>
          <a:xfrm>
            <a:off x="0" y="460188"/>
            <a:ext cx="5319122" cy="5937624"/>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extBox 3"/>
          <p:cNvSpPr txBox="1"/>
          <p:nvPr/>
        </p:nvSpPr>
        <p:spPr>
          <a:xfrm>
            <a:off x="4507576" y="428178"/>
            <a:ext cx="4636424" cy="6001643"/>
          </a:xfrm>
          <a:prstGeom prst="rect">
            <a:avLst/>
          </a:prstGeom>
          <a:noFill/>
        </p:spPr>
        <p:txBody>
          <a:bodyPr wrap="square" rtlCol="0">
            <a:spAutoFit/>
          </a:bodyPr>
          <a:lstStyle/>
          <a:p>
            <a:pPr algn="ctr"/>
            <a:r>
              <a:rPr lang="en-US" sz="4800" dirty="0" smtClean="0"/>
              <a:t>1.  The U.S.S.R. had to sign an agreement with the U.S. ending the renewed arms race brought on by President Reagan.</a:t>
            </a:r>
            <a:endParaRPr lang="en-US" sz="4800" dirty="0"/>
          </a:p>
        </p:txBody>
      </p:sp>
      <p:pic>
        <p:nvPicPr>
          <p:cNvPr id="5" name="Picture 4" descr="Gorbachev_Reagan Geneva_summit2_1985.jpg"/>
          <p:cNvPicPr>
            <a:picLocks noChangeAspect="1"/>
          </p:cNvPicPr>
          <p:nvPr/>
        </p:nvPicPr>
        <p:blipFill>
          <a:blip r:embed="rId2"/>
          <a:stretch>
            <a:fillRect/>
          </a:stretch>
        </p:blipFill>
        <p:spPr>
          <a:xfrm>
            <a:off x="0" y="0"/>
            <a:ext cx="4507576" cy="6858000"/>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extBox 3"/>
          <p:cNvSpPr txBox="1"/>
          <p:nvPr/>
        </p:nvSpPr>
        <p:spPr>
          <a:xfrm>
            <a:off x="0" y="0"/>
            <a:ext cx="4064000" cy="2862322"/>
          </a:xfrm>
          <a:prstGeom prst="rect">
            <a:avLst/>
          </a:prstGeom>
          <a:noFill/>
        </p:spPr>
        <p:txBody>
          <a:bodyPr wrap="square" rtlCol="0">
            <a:spAutoFit/>
          </a:bodyPr>
          <a:lstStyle/>
          <a:p>
            <a:pPr algn="ctr"/>
            <a:r>
              <a:rPr lang="en-US" sz="3600" dirty="0" smtClean="0"/>
              <a:t>To that end Gorbachev pushed for face to face meetings with Reagan.</a:t>
            </a:r>
            <a:endParaRPr lang="en-US" sz="3600" dirty="0"/>
          </a:p>
        </p:txBody>
      </p:sp>
      <p:sp>
        <p:nvSpPr>
          <p:cNvPr id="5" name="TextBox 4"/>
          <p:cNvSpPr txBox="1"/>
          <p:nvPr/>
        </p:nvSpPr>
        <p:spPr>
          <a:xfrm>
            <a:off x="2" y="3062941"/>
            <a:ext cx="4064000" cy="3416320"/>
          </a:xfrm>
          <a:prstGeom prst="rect">
            <a:avLst/>
          </a:prstGeom>
          <a:noFill/>
        </p:spPr>
        <p:txBody>
          <a:bodyPr wrap="square" rtlCol="0">
            <a:spAutoFit/>
          </a:bodyPr>
          <a:lstStyle/>
          <a:p>
            <a:pPr algn="ctr"/>
            <a:r>
              <a:rPr lang="en-US" sz="3600" dirty="0" smtClean="0"/>
              <a:t>The two met four times between 1985 and 1988 and signed a treaty reducing the size of both nation’s nuclear arsenals.</a:t>
            </a:r>
            <a:endParaRPr lang="en-US" sz="3600" dirty="0"/>
          </a:p>
        </p:txBody>
      </p:sp>
      <p:pic>
        <p:nvPicPr>
          <p:cNvPr id="6" name="Picture 5" descr="1101851118_400.jpg"/>
          <p:cNvPicPr>
            <a:picLocks noChangeAspect="1"/>
          </p:cNvPicPr>
          <p:nvPr/>
        </p:nvPicPr>
        <p:blipFill>
          <a:blip r:embed="rId2"/>
          <a:stretch>
            <a:fillRect/>
          </a:stretch>
        </p:blipFill>
        <p:spPr>
          <a:xfrm>
            <a:off x="4064000" y="82550"/>
            <a:ext cx="5080000" cy="66929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extBox 3"/>
          <p:cNvSpPr txBox="1"/>
          <p:nvPr/>
        </p:nvSpPr>
        <p:spPr>
          <a:xfrm>
            <a:off x="0" y="0"/>
            <a:ext cx="4572000" cy="6740307"/>
          </a:xfrm>
          <a:prstGeom prst="rect">
            <a:avLst/>
          </a:prstGeom>
          <a:noFill/>
        </p:spPr>
        <p:txBody>
          <a:bodyPr wrap="square" rtlCol="0">
            <a:spAutoFit/>
          </a:bodyPr>
          <a:lstStyle/>
          <a:p>
            <a:pPr algn="ctr"/>
            <a:r>
              <a:rPr lang="en-US" sz="4800" dirty="0" smtClean="0"/>
              <a:t>Remember that after WWII the Soviet Union occupied the nations of Eastern Europe forming the Iron Curtain / Communist Bloc.</a:t>
            </a:r>
            <a:endParaRPr lang="en-US" sz="4800" dirty="0"/>
          </a:p>
        </p:txBody>
      </p:sp>
      <p:pic>
        <p:nvPicPr>
          <p:cNvPr id="6" name="Picture 5" descr="250px-EasternBloc_BasicMembersOnly.svg.png"/>
          <p:cNvPicPr>
            <a:picLocks noChangeAspect="1"/>
          </p:cNvPicPr>
          <p:nvPr/>
        </p:nvPicPr>
        <p:blipFill>
          <a:blip r:embed="rId2"/>
          <a:stretch>
            <a:fillRect/>
          </a:stretch>
        </p:blipFill>
        <p:spPr>
          <a:xfrm>
            <a:off x="4620253" y="0"/>
            <a:ext cx="4523747" cy="6858000"/>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extBox 3"/>
          <p:cNvSpPr txBox="1"/>
          <p:nvPr/>
        </p:nvSpPr>
        <p:spPr>
          <a:xfrm>
            <a:off x="0" y="0"/>
            <a:ext cx="9144000" cy="1446550"/>
          </a:xfrm>
          <a:prstGeom prst="rect">
            <a:avLst/>
          </a:prstGeom>
          <a:noFill/>
        </p:spPr>
        <p:txBody>
          <a:bodyPr wrap="square" rtlCol="0">
            <a:spAutoFit/>
          </a:bodyPr>
          <a:lstStyle/>
          <a:p>
            <a:r>
              <a:rPr lang="en-US" sz="4400" dirty="0"/>
              <a:t>2</a:t>
            </a:r>
            <a:r>
              <a:rPr lang="en-US" sz="4400" dirty="0" smtClean="0"/>
              <a:t>.  Something had to be done about the faltering Soviet economy.</a:t>
            </a:r>
            <a:endParaRPr lang="en-US" sz="4400" dirty="0"/>
          </a:p>
        </p:txBody>
      </p:sp>
      <p:pic>
        <p:nvPicPr>
          <p:cNvPr id="5" name="Picture 4" descr="0060211004004.png"/>
          <p:cNvPicPr>
            <a:picLocks noChangeAspect="1"/>
          </p:cNvPicPr>
          <p:nvPr/>
        </p:nvPicPr>
        <p:blipFill>
          <a:blip r:embed="rId2"/>
          <a:stretch>
            <a:fillRect/>
          </a:stretch>
        </p:blipFill>
        <p:spPr>
          <a:xfrm>
            <a:off x="0" y="1446550"/>
            <a:ext cx="9144000" cy="5009185"/>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extBox 3"/>
          <p:cNvSpPr txBox="1"/>
          <p:nvPr/>
        </p:nvSpPr>
        <p:spPr>
          <a:xfrm>
            <a:off x="5154706" y="58846"/>
            <a:ext cx="3989294" cy="2862322"/>
          </a:xfrm>
          <a:prstGeom prst="rect">
            <a:avLst/>
          </a:prstGeom>
          <a:noFill/>
        </p:spPr>
        <p:txBody>
          <a:bodyPr wrap="square" rtlCol="0">
            <a:spAutoFit/>
          </a:bodyPr>
          <a:lstStyle/>
          <a:p>
            <a:pPr algn="ctr"/>
            <a:r>
              <a:rPr lang="en-US" sz="3600" dirty="0" smtClean="0"/>
              <a:t>Under communism, the Soviet government controlled all economic activity.  </a:t>
            </a:r>
            <a:endParaRPr lang="en-US" sz="3600" dirty="0"/>
          </a:p>
        </p:txBody>
      </p:sp>
      <p:pic>
        <p:nvPicPr>
          <p:cNvPr id="5" name="Picture 4" descr="communism.jpg"/>
          <p:cNvPicPr>
            <a:picLocks noChangeAspect="1"/>
          </p:cNvPicPr>
          <p:nvPr/>
        </p:nvPicPr>
        <p:blipFill>
          <a:blip r:embed="rId2"/>
          <a:stretch>
            <a:fillRect/>
          </a:stretch>
        </p:blipFill>
        <p:spPr>
          <a:xfrm>
            <a:off x="-1" y="0"/>
            <a:ext cx="4840941" cy="6841863"/>
          </a:xfrm>
          <a:prstGeom prst="rect">
            <a:avLst/>
          </a:prstGeom>
        </p:spPr>
      </p:pic>
      <p:sp>
        <p:nvSpPr>
          <p:cNvPr id="6" name="TextBox 5"/>
          <p:cNvSpPr txBox="1"/>
          <p:nvPr/>
        </p:nvSpPr>
        <p:spPr>
          <a:xfrm>
            <a:off x="5154706" y="2921168"/>
            <a:ext cx="3989294" cy="3970318"/>
          </a:xfrm>
          <a:prstGeom prst="rect">
            <a:avLst/>
          </a:prstGeom>
          <a:noFill/>
        </p:spPr>
        <p:txBody>
          <a:bodyPr wrap="square" rtlCol="0">
            <a:spAutoFit/>
          </a:bodyPr>
          <a:lstStyle/>
          <a:p>
            <a:pPr algn="ctr"/>
            <a:r>
              <a:rPr lang="en-US" sz="3600" dirty="0" smtClean="0"/>
              <a:t>This system was inefficient, full of corruption, and resulted in terrible quality for consumer and military products.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extBox 3"/>
          <p:cNvSpPr txBox="1"/>
          <p:nvPr/>
        </p:nvSpPr>
        <p:spPr>
          <a:xfrm>
            <a:off x="-1" y="0"/>
            <a:ext cx="4168589" cy="6863417"/>
          </a:xfrm>
          <a:prstGeom prst="rect">
            <a:avLst/>
          </a:prstGeom>
          <a:noFill/>
        </p:spPr>
        <p:txBody>
          <a:bodyPr wrap="square" rtlCol="0">
            <a:spAutoFit/>
          </a:bodyPr>
          <a:lstStyle/>
          <a:p>
            <a:pPr algn="ctr"/>
            <a:r>
              <a:rPr lang="en-US" sz="4000" dirty="0" smtClean="0"/>
              <a:t>To bring about reform in production and in government control of the economy, Gorbachev adopted a program called “perestroika” or “restructuring.”</a:t>
            </a:r>
            <a:endParaRPr lang="en-US" sz="4000" dirty="0"/>
          </a:p>
        </p:txBody>
      </p:sp>
      <p:pic>
        <p:nvPicPr>
          <p:cNvPr id="5" name="Picture 4" descr="m01-138.jpg"/>
          <p:cNvPicPr>
            <a:picLocks noChangeAspect="1"/>
          </p:cNvPicPr>
          <p:nvPr/>
        </p:nvPicPr>
        <p:blipFill>
          <a:blip r:embed="rId2"/>
          <a:stretch>
            <a:fillRect/>
          </a:stretch>
        </p:blipFill>
        <p:spPr>
          <a:xfrm>
            <a:off x="4168589" y="0"/>
            <a:ext cx="4975412" cy="6910295"/>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3"/>
          <p:cNvSpPr/>
          <p:nvPr/>
        </p:nvSpPr>
        <p:spPr>
          <a:xfrm>
            <a:off x="5034281" y="0"/>
            <a:ext cx="4109719" cy="923330"/>
          </a:xfrm>
          <a:prstGeom prst="rect">
            <a:avLst/>
          </a:prstGeom>
          <a:noFill/>
        </p:spPr>
        <p:txBody>
          <a:bodyPr wrap="none" lIns="91440" tIns="45720" rIns="91440" bIns="45720">
            <a:spAutoFit/>
          </a:bodyPr>
          <a:lstStyle/>
          <a:p>
            <a:pPr algn="ctr"/>
            <a:r>
              <a:rPr lang="en-US" sz="5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Perestroika</a:t>
            </a:r>
            <a:endParaRPr lang="en-US"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5" name="TextBox 4"/>
          <p:cNvSpPr txBox="1"/>
          <p:nvPr/>
        </p:nvSpPr>
        <p:spPr>
          <a:xfrm>
            <a:off x="4826000" y="923330"/>
            <a:ext cx="4318000" cy="5509200"/>
          </a:xfrm>
          <a:prstGeom prst="rect">
            <a:avLst/>
          </a:prstGeom>
          <a:noFill/>
        </p:spPr>
        <p:txBody>
          <a:bodyPr wrap="square" rtlCol="0">
            <a:spAutoFit/>
          </a:bodyPr>
          <a:lstStyle/>
          <a:p>
            <a:pPr algn="ctr"/>
            <a:r>
              <a:rPr lang="en-US" sz="3200" dirty="0" smtClean="0"/>
              <a:t>Brought in some capitalist style reform to the economy, allowing factory managers to operate free from government control.</a:t>
            </a:r>
          </a:p>
          <a:p>
            <a:pPr algn="ctr"/>
            <a:endParaRPr lang="en-US" sz="3200" dirty="0" smtClean="0"/>
          </a:p>
          <a:p>
            <a:pPr algn="ctr"/>
            <a:r>
              <a:rPr lang="en-US" sz="3200" dirty="0" smtClean="0"/>
              <a:t>Planned for free, democratic elections in the Soviet Union by 1989.</a:t>
            </a:r>
          </a:p>
        </p:txBody>
      </p:sp>
      <p:pic>
        <p:nvPicPr>
          <p:cNvPr id="6" name="Picture 5" descr="NS_Prize_en-gorbachev-1.jpg"/>
          <p:cNvPicPr>
            <a:picLocks noChangeAspect="1"/>
          </p:cNvPicPr>
          <p:nvPr/>
        </p:nvPicPr>
        <p:blipFill>
          <a:blip r:embed="rId2"/>
          <a:stretch>
            <a:fillRect/>
          </a:stretch>
        </p:blipFill>
        <p:spPr>
          <a:xfrm>
            <a:off x="0" y="0"/>
            <a:ext cx="4826000" cy="674497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accel="50000" decel="5000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accel="50000" decel="50000" fill="hold" grpId="0"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 calcmode="lin" valueType="num">
                                      <p:cBhvr additive="base">
                                        <p:cTn id="13" dur="500" fill="hold"/>
                                        <p:tgtEl>
                                          <p:spTgt spid="5">
                                            <p:txEl>
                                              <p:pRg st="2" end="2"/>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5">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Picture 4" descr="ussr_cccp_cold_war_soviet_union_propaganda_posters-p228779457487922053trma_400.jpg"/>
          <p:cNvPicPr>
            <a:picLocks noChangeAspect="1"/>
          </p:cNvPicPr>
          <p:nvPr/>
        </p:nvPicPr>
        <p:blipFill>
          <a:blip r:embed="rId2"/>
          <a:stretch>
            <a:fillRect/>
          </a:stretch>
        </p:blipFill>
        <p:spPr>
          <a:xfrm>
            <a:off x="3018118" y="0"/>
            <a:ext cx="6992470" cy="6992470"/>
          </a:xfrm>
          <a:prstGeom prst="rect">
            <a:avLst/>
          </a:prstGeom>
        </p:spPr>
      </p:pic>
      <p:sp>
        <p:nvSpPr>
          <p:cNvPr id="4" name="TextBox 3"/>
          <p:cNvSpPr txBox="1"/>
          <p:nvPr/>
        </p:nvSpPr>
        <p:spPr>
          <a:xfrm>
            <a:off x="0" y="1166842"/>
            <a:ext cx="4288118" cy="4524315"/>
          </a:xfrm>
          <a:prstGeom prst="rect">
            <a:avLst/>
          </a:prstGeom>
          <a:noFill/>
        </p:spPr>
        <p:txBody>
          <a:bodyPr wrap="square" rtlCol="0">
            <a:spAutoFit/>
          </a:bodyPr>
          <a:lstStyle/>
          <a:p>
            <a:pPr algn="ctr"/>
            <a:r>
              <a:rPr lang="en-US" sz="4800" dirty="0" smtClean="0"/>
              <a:t>3.  The Soviet government had to stop mistreating and silencing its own people.</a:t>
            </a:r>
            <a:endParaRPr lang="en-US" sz="48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extBox 3"/>
          <p:cNvSpPr txBox="1"/>
          <p:nvPr/>
        </p:nvSpPr>
        <p:spPr>
          <a:xfrm>
            <a:off x="4960470" y="133292"/>
            <a:ext cx="4183530" cy="2862322"/>
          </a:xfrm>
          <a:prstGeom prst="rect">
            <a:avLst/>
          </a:prstGeom>
          <a:noFill/>
        </p:spPr>
        <p:txBody>
          <a:bodyPr wrap="square" rtlCol="0">
            <a:spAutoFit/>
          </a:bodyPr>
          <a:lstStyle/>
          <a:p>
            <a:pPr algn="ctr"/>
            <a:r>
              <a:rPr lang="en-US" sz="3600" dirty="0" smtClean="0"/>
              <a:t>Since the time of Stalin, free speech in the Soviet Union did not, for all intents and purposes, exist.  </a:t>
            </a:r>
            <a:endParaRPr lang="en-US" sz="3600" dirty="0"/>
          </a:p>
        </p:txBody>
      </p:sp>
      <p:pic>
        <p:nvPicPr>
          <p:cNvPr id="5" name="Picture 4" descr="josef-stalin-waving.jpg"/>
          <p:cNvPicPr>
            <a:picLocks noChangeAspect="1"/>
          </p:cNvPicPr>
          <p:nvPr/>
        </p:nvPicPr>
        <p:blipFill>
          <a:blip r:embed="rId2"/>
          <a:stretch>
            <a:fillRect/>
          </a:stretch>
        </p:blipFill>
        <p:spPr>
          <a:xfrm>
            <a:off x="-1" y="0"/>
            <a:ext cx="4960471" cy="6873600"/>
          </a:xfrm>
          <a:prstGeom prst="rect">
            <a:avLst/>
          </a:prstGeom>
        </p:spPr>
      </p:pic>
      <p:sp>
        <p:nvSpPr>
          <p:cNvPr id="6" name="TextBox 5"/>
          <p:cNvSpPr txBox="1"/>
          <p:nvPr/>
        </p:nvSpPr>
        <p:spPr>
          <a:xfrm>
            <a:off x="4960470" y="2995614"/>
            <a:ext cx="4183530" cy="3970318"/>
          </a:xfrm>
          <a:prstGeom prst="rect">
            <a:avLst/>
          </a:prstGeom>
          <a:noFill/>
        </p:spPr>
        <p:txBody>
          <a:bodyPr wrap="square" rtlCol="0">
            <a:spAutoFit/>
          </a:bodyPr>
          <a:lstStyle/>
          <a:p>
            <a:pPr algn="ctr"/>
            <a:r>
              <a:rPr lang="en-US" sz="3600" dirty="0" smtClean="0"/>
              <a:t>If you spoke out against the government you would be arrested, thrown in jail, and would most likely end up dead.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extBox 3"/>
          <p:cNvSpPr txBox="1"/>
          <p:nvPr/>
        </p:nvSpPr>
        <p:spPr>
          <a:xfrm>
            <a:off x="4572000" y="428178"/>
            <a:ext cx="4572000" cy="6001643"/>
          </a:xfrm>
          <a:prstGeom prst="rect">
            <a:avLst/>
          </a:prstGeom>
          <a:noFill/>
        </p:spPr>
        <p:txBody>
          <a:bodyPr wrap="square" rtlCol="0">
            <a:spAutoFit/>
          </a:bodyPr>
          <a:lstStyle/>
          <a:p>
            <a:pPr algn="ctr"/>
            <a:r>
              <a:rPr lang="en-US" sz="4800" dirty="0" smtClean="0"/>
              <a:t>Gorbachev knew this had to stop.  As such, he proposed a program of reform known as “glasnost” or “openness.”</a:t>
            </a:r>
            <a:endParaRPr lang="en-US" sz="4800" dirty="0"/>
          </a:p>
        </p:txBody>
      </p:sp>
      <p:pic>
        <p:nvPicPr>
          <p:cNvPr id="5" name="Picture 4" descr="Mikhail-Gorbachev.jpg"/>
          <p:cNvPicPr>
            <a:picLocks noChangeAspect="1"/>
          </p:cNvPicPr>
          <p:nvPr/>
        </p:nvPicPr>
        <p:blipFill>
          <a:blip r:embed="rId2"/>
          <a:stretch>
            <a:fillRect/>
          </a:stretch>
        </p:blipFill>
        <p:spPr>
          <a:xfrm>
            <a:off x="0" y="93802"/>
            <a:ext cx="4572000" cy="6670395"/>
          </a:xfrm>
          <a:prstGeom prst="rect">
            <a:avLst/>
          </a:prstGeo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 name="Picture 5" descr="gorbachev.jpg"/>
          <p:cNvPicPr>
            <a:picLocks noChangeAspect="1"/>
          </p:cNvPicPr>
          <p:nvPr/>
        </p:nvPicPr>
        <p:blipFill>
          <a:blip r:embed="rId2"/>
          <a:stretch>
            <a:fillRect/>
          </a:stretch>
        </p:blipFill>
        <p:spPr>
          <a:xfrm>
            <a:off x="4385284" y="149804"/>
            <a:ext cx="4765764" cy="6558391"/>
          </a:xfrm>
          <a:prstGeom prst="rect">
            <a:avLst/>
          </a:prstGeom>
        </p:spPr>
      </p:pic>
      <p:sp>
        <p:nvSpPr>
          <p:cNvPr id="8" name="TextBox 7"/>
          <p:cNvSpPr txBox="1"/>
          <p:nvPr/>
        </p:nvSpPr>
        <p:spPr>
          <a:xfrm>
            <a:off x="0" y="1016000"/>
            <a:ext cx="4385284" cy="5262980"/>
          </a:xfrm>
          <a:prstGeom prst="rect">
            <a:avLst/>
          </a:prstGeom>
          <a:noFill/>
        </p:spPr>
        <p:txBody>
          <a:bodyPr wrap="square" rtlCol="0">
            <a:spAutoFit/>
          </a:bodyPr>
          <a:lstStyle/>
          <a:p>
            <a:r>
              <a:rPr lang="en-US" sz="2800" dirty="0" smtClean="0"/>
              <a:t>- Lifted media censorship, allowing public criticism of the government. Gorbachev held press interviews. </a:t>
            </a:r>
          </a:p>
          <a:p>
            <a:endParaRPr lang="en-US" sz="2800" dirty="0" smtClean="0"/>
          </a:p>
          <a:p>
            <a:r>
              <a:rPr lang="en-US" sz="2800" dirty="0" smtClean="0"/>
              <a:t>- Slowly Soviet citizens began to speak out.  </a:t>
            </a:r>
          </a:p>
          <a:p>
            <a:endParaRPr lang="en-US" sz="2800" dirty="0" smtClean="0"/>
          </a:p>
          <a:p>
            <a:r>
              <a:rPr lang="en-US" sz="2800" dirty="0" smtClean="0"/>
              <a:t>- They complained about the price of food, of empty store shelves, and of their sons dying in Afghanistan.</a:t>
            </a:r>
          </a:p>
        </p:txBody>
      </p:sp>
      <p:sp>
        <p:nvSpPr>
          <p:cNvPr id="5" name="Rectangle 4"/>
          <p:cNvSpPr/>
          <p:nvPr/>
        </p:nvSpPr>
        <p:spPr>
          <a:xfrm>
            <a:off x="0" y="0"/>
            <a:ext cx="4572000" cy="1015663"/>
          </a:xfrm>
          <a:prstGeom prst="rect">
            <a:avLst/>
          </a:prstGeom>
          <a:noFill/>
        </p:spPr>
        <p:txBody>
          <a:bodyPr wrap="square" lIns="91440" tIns="45720" rIns="91440" bIns="45720">
            <a:spAutoFit/>
          </a:bodyPr>
          <a:lstStyle/>
          <a:p>
            <a:pPr algn="ctr"/>
            <a:r>
              <a:rPr lang="en-US" sz="60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Glasnost</a:t>
            </a:r>
            <a:endParaRPr lang="en-US" sz="60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accel="50000" decel="50000" fill="hold" grpId="0" nodeType="click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anim calcmode="lin" valueType="num">
                                      <p:cBhvr additive="base">
                                        <p:cTn id="13"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accel="50000" decel="50000" fill="hold" grpId="0" nodeType="click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anim calcmode="lin" valueType="num">
                                      <p:cBhvr additive="base">
                                        <p:cTn id="19" dur="500" fill="hold"/>
                                        <p:tgtEl>
                                          <p:spTgt spid="8">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extBox 3"/>
          <p:cNvSpPr txBox="1"/>
          <p:nvPr/>
        </p:nvSpPr>
        <p:spPr>
          <a:xfrm>
            <a:off x="0" y="335846"/>
            <a:ext cx="4572000" cy="6186308"/>
          </a:xfrm>
          <a:prstGeom prst="rect">
            <a:avLst/>
          </a:prstGeom>
          <a:noFill/>
        </p:spPr>
        <p:txBody>
          <a:bodyPr wrap="square" rtlCol="0">
            <a:spAutoFit/>
          </a:bodyPr>
          <a:lstStyle/>
          <a:p>
            <a:pPr algn="ctr"/>
            <a:r>
              <a:rPr lang="en-US" sz="4400" dirty="0" smtClean="0"/>
              <a:t>The call for glasnost and perestroika awakened a spirit of nationalism and independence in the nations of the Eastern European Iron Curtain.</a:t>
            </a:r>
          </a:p>
        </p:txBody>
      </p:sp>
      <p:pic>
        <p:nvPicPr>
          <p:cNvPr id="5" name="Picture 4" descr="250px-EasternBloc_BasicMembersOnly.svg.png"/>
          <p:cNvPicPr>
            <a:picLocks noChangeAspect="1"/>
          </p:cNvPicPr>
          <p:nvPr/>
        </p:nvPicPr>
        <p:blipFill>
          <a:blip r:embed="rId2"/>
          <a:stretch>
            <a:fillRect/>
          </a:stretch>
        </p:blipFill>
        <p:spPr>
          <a:xfrm>
            <a:off x="4572000" y="0"/>
            <a:ext cx="4572000" cy="6931152"/>
          </a:xfrm>
          <a:prstGeom prst="rect">
            <a:avLst/>
          </a:prstGeo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extBox 3"/>
          <p:cNvSpPr txBox="1"/>
          <p:nvPr/>
        </p:nvSpPr>
        <p:spPr>
          <a:xfrm>
            <a:off x="4572000" y="0"/>
            <a:ext cx="4572000" cy="3416320"/>
          </a:xfrm>
          <a:prstGeom prst="rect">
            <a:avLst/>
          </a:prstGeom>
          <a:noFill/>
        </p:spPr>
        <p:txBody>
          <a:bodyPr wrap="square" rtlCol="0">
            <a:spAutoFit/>
          </a:bodyPr>
          <a:lstStyle/>
          <a:p>
            <a:pPr algn="ctr"/>
            <a:r>
              <a:rPr lang="en-US" sz="3600" dirty="0" smtClean="0"/>
              <a:t>If the economy of the Soviet Union was terrible, the economies of the Communist Bloc nations were even worse.</a:t>
            </a:r>
            <a:endParaRPr lang="en-US" sz="3600" dirty="0"/>
          </a:p>
        </p:txBody>
      </p:sp>
      <p:sp>
        <p:nvSpPr>
          <p:cNvPr id="5" name="TextBox 4"/>
          <p:cNvSpPr txBox="1"/>
          <p:nvPr/>
        </p:nvSpPr>
        <p:spPr>
          <a:xfrm>
            <a:off x="4572000" y="3675529"/>
            <a:ext cx="4572000" cy="2862322"/>
          </a:xfrm>
          <a:prstGeom prst="rect">
            <a:avLst/>
          </a:prstGeom>
          <a:noFill/>
        </p:spPr>
        <p:txBody>
          <a:bodyPr wrap="square" rtlCol="0">
            <a:spAutoFit/>
          </a:bodyPr>
          <a:lstStyle/>
          <a:p>
            <a:pPr algn="ctr"/>
            <a:r>
              <a:rPr lang="en-US" sz="3600" dirty="0" smtClean="0"/>
              <a:t>Gorbachev knew the U.S.S.R. could not support these ailing Eastern European economies.</a:t>
            </a:r>
          </a:p>
        </p:txBody>
      </p:sp>
      <p:pic>
        <p:nvPicPr>
          <p:cNvPr id="6" name="Picture 5" descr="1822.jpg"/>
          <p:cNvPicPr>
            <a:picLocks noChangeAspect="1"/>
          </p:cNvPicPr>
          <p:nvPr/>
        </p:nvPicPr>
        <p:blipFill>
          <a:blip r:embed="rId2"/>
          <a:stretch>
            <a:fillRect/>
          </a:stretch>
        </p:blipFill>
        <p:spPr>
          <a:xfrm>
            <a:off x="0" y="0"/>
            <a:ext cx="4572000" cy="67853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extBox 3"/>
          <p:cNvSpPr txBox="1"/>
          <p:nvPr/>
        </p:nvSpPr>
        <p:spPr>
          <a:xfrm>
            <a:off x="0" y="335846"/>
            <a:ext cx="4119824" cy="6186308"/>
          </a:xfrm>
          <a:prstGeom prst="rect">
            <a:avLst/>
          </a:prstGeom>
          <a:noFill/>
        </p:spPr>
        <p:txBody>
          <a:bodyPr wrap="square" rtlCol="0">
            <a:spAutoFit/>
          </a:bodyPr>
          <a:lstStyle/>
          <a:p>
            <a:pPr algn="ctr"/>
            <a:r>
              <a:rPr lang="en-US" sz="4400" dirty="0" smtClean="0"/>
              <a:t>Stalin forced the nations to form their own communist governments which were technically independent of the Soviet Union.</a:t>
            </a:r>
            <a:endParaRPr lang="en-US" sz="4400" dirty="0"/>
          </a:p>
        </p:txBody>
      </p:sp>
      <p:pic>
        <p:nvPicPr>
          <p:cNvPr id="5" name="Picture 4" descr="s1936a.gif"/>
          <p:cNvPicPr>
            <a:picLocks noChangeAspect="1"/>
          </p:cNvPicPr>
          <p:nvPr/>
        </p:nvPicPr>
        <p:blipFill>
          <a:blip r:embed="rId2"/>
          <a:stretch>
            <a:fillRect/>
          </a:stretch>
        </p:blipFill>
        <p:spPr>
          <a:xfrm>
            <a:off x="4119825" y="0"/>
            <a:ext cx="5024176" cy="6858000"/>
          </a:xfrm>
          <a:prstGeom prst="rec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extBox 3"/>
          <p:cNvSpPr txBox="1"/>
          <p:nvPr/>
        </p:nvSpPr>
        <p:spPr>
          <a:xfrm>
            <a:off x="4811058" y="0"/>
            <a:ext cx="4332942" cy="6863416"/>
          </a:xfrm>
          <a:prstGeom prst="rect">
            <a:avLst/>
          </a:prstGeom>
          <a:noFill/>
        </p:spPr>
        <p:txBody>
          <a:bodyPr wrap="square" rtlCol="0">
            <a:spAutoFit/>
          </a:bodyPr>
          <a:lstStyle/>
          <a:p>
            <a:pPr algn="ctr"/>
            <a:r>
              <a:rPr lang="en-US" sz="4400" dirty="0" smtClean="0"/>
              <a:t>He also knew that if popular unrest turned into popular revolt, the Soviet military would be financially unable to help as they had done in 1956 and 1968. </a:t>
            </a:r>
            <a:endParaRPr lang="en-US" sz="4400" dirty="0"/>
          </a:p>
        </p:txBody>
      </p:sp>
      <p:pic>
        <p:nvPicPr>
          <p:cNvPr id="5" name="Picture 4" descr="mss.159-12-24_1.jpg"/>
          <p:cNvPicPr>
            <a:picLocks noChangeAspect="1"/>
          </p:cNvPicPr>
          <p:nvPr/>
        </p:nvPicPr>
        <p:blipFill>
          <a:blip r:embed="rId2"/>
          <a:stretch>
            <a:fillRect/>
          </a:stretch>
        </p:blipFill>
        <p:spPr>
          <a:xfrm>
            <a:off x="0" y="0"/>
            <a:ext cx="4811058" cy="6858000"/>
          </a:xfrm>
          <a:prstGeom prst="rect">
            <a:avLst/>
          </a:prstGeo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extBox 3"/>
          <p:cNvSpPr txBox="1"/>
          <p:nvPr/>
        </p:nvSpPr>
        <p:spPr>
          <a:xfrm>
            <a:off x="5274234" y="797510"/>
            <a:ext cx="3869766" cy="5262979"/>
          </a:xfrm>
          <a:prstGeom prst="rect">
            <a:avLst/>
          </a:prstGeom>
          <a:noFill/>
        </p:spPr>
        <p:txBody>
          <a:bodyPr wrap="square" rtlCol="0">
            <a:spAutoFit/>
          </a:bodyPr>
          <a:lstStyle/>
          <a:p>
            <a:pPr algn="ctr"/>
            <a:r>
              <a:rPr lang="en-US" sz="4800" dirty="0" smtClean="0"/>
              <a:t>He ordered a large troop pullback from the region and warned leaders to adopt reforms.</a:t>
            </a:r>
          </a:p>
        </p:txBody>
      </p:sp>
      <p:pic>
        <p:nvPicPr>
          <p:cNvPr id="5" name="Picture 4" descr="gorbachev-1.jpg"/>
          <p:cNvPicPr>
            <a:picLocks noChangeAspect="1"/>
          </p:cNvPicPr>
          <p:nvPr/>
        </p:nvPicPr>
        <p:blipFill>
          <a:blip r:embed="rId2"/>
          <a:stretch>
            <a:fillRect/>
          </a:stretch>
        </p:blipFill>
        <p:spPr>
          <a:xfrm>
            <a:off x="-1" y="0"/>
            <a:ext cx="5274235" cy="6751021"/>
          </a:xfrm>
          <a:prstGeom prst="rect">
            <a:avLst/>
          </a:prstGeo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extBox 3"/>
          <p:cNvSpPr txBox="1"/>
          <p:nvPr/>
        </p:nvSpPr>
        <p:spPr>
          <a:xfrm>
            <a:off x="0" y="1012954"/>
            <a:ext cx="4572000" cy="4832092"/>
          </a:xfrm>
          <a:prstGeom prst="rect">
            <a:avLst/>
          </a:prstGeom>
          <a:noFill/>
        </p:spPr>
        <p:txBody>
          <a:bodyPr wrap="square" rtlCol="0">
            <a:spAutoFit/>
          </a:bodyPr>
          <a:lstStyle/>
          <a:p>
            <a:pPr algn="ctr"/>
            <a:r>
              <a:rPr lang="en-US" sz="4400" dirty="0" smtClean="0"/>
              <a:t>Without Soviet support, the communist governments of Eastern Europe collapsed beginning in 1989.</a:t>
            </a:r>
            <a:endParaRPr lang="en-US" sz="4400" dirty="0"/>
          </a:p>
        </p:txBody>
      </p:sp>
      <p:pic>
        <p:nvPicPr>
          <p:cNvPr id="5" name="Picture 4" descr="250px-EasternBloc_BasicMembersOnly.svg.png"/>
          <p:cNvPicPr>
            <a:picLocks noChangeAspect="1"/>
          </p:cNvPicPr>
          <p:nvPr/>
        </p:nvPicPr>
        <p:blipFill>
          <a:blip r:embed="rId2"/>
          <a:stretch>
            <a:fillRect/>
          </a:stretch>
        </p:blipFill>
        <p:spPr>
          <a:xfrm>
            <a:off x="4572000" y="82662"/>
            <a:ext cx="4381500" cy="6642354"/>
          </a:xfrm>
          <a:prstGeom prst="rect">
            <a:avLst/>
          </a:prstGeo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extBox 3"/>
          <p:cNvSpPr txBox="1"/>
          <p:nvPr/>
        </p:nvSpPr>
        <p:spPr>
          <a:xfrm>
            <a:off x="0" y="0"/>
            <a:ext cx="9144000" cy="584776"/>
          </a:xfrm>
          <a:prstGeom prst="rect">
            <a:avLst/>
          </a:prstGeom>
          <a:noFill/>
        </p:spPr>
        <p:txBody>
          <a:bodyPr wrap="square" rtlCol="0">
            <a:spAutoFit/>
          </a:bodyPr>
          <a:lstStyle/>
          <a:p>
            <a:pPr algn="ctr"/>
            <a:r>
              <a:rPr lang="en-US" sz="3200" dirty="0" smtClean="0"/>
              <a:t>Nowhere was this more important than in Berlin.</a:t>
            </a:r>
            <a:endParaRPr lang="en-US" sz="3200" dirty="0"/>
          </a:p>
        </p:txBody>
      </p:sp>
      <p:pic>
        <p:nvPicPr>
          <p:cNvPr id="5" name="Picture 4" descr="berlinmap_01.jpg"/>
          <p:cNvPicPr>
            <a:picLocks noChangeAspect="1"/>
          </p:cNvPicPr>
          <p:nvPr/>
        </p:nvPicPr>
        <p:blipFill>
          <a:blip r:embed="rId2"/>
          <a:stretch>
            <a:fillRect/>
          </a:stretch>
        </p:blipFill>
        <p:spPr>
          <a:xfrm>
            <a:off x="947270" y="584776"/>
            <a:ext cx="7249459" cy="5956639"/>
          </a:xfrm>
          <a:prstGeom prst="rect">
            <a:avLst/>
          </a:prstGeo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extBox 3"/>
          <p:cNvSpPr txBox="1"/>
          <p:nvPr/>
        </p:nvSpPr>
        <p:spPr>
          <a:xfrm>
            <a:off x="0" y="0"/>
            <a:ext cx="9144000" cy="2062103"/>
          </a:xfrm>
          <a:prstGeom prst="rect">
            <a:avLst/>
          </a:prstGeom>
          <a:noFill/>
        </p:spPr>
        <p:txBody>
          <a:bodyPr wrap="square" rtlCol="0">
            <a:spAutoFit/>
          </a:bodyPr>
          <a:lstStyle/>
          <a:p>
            <a:pPr algn="ctr"/>
            <a:r>
              <a:rPr lang="en-US" sz="3200" dirty="0" smtClean="0"/>
              <a:t>A wall had been built around capitalist West Berlin by the East Germany government in 1961, under Soviet direction, to keep capitalism in and East German communists out.</a:t>
            </a:r>
            <a:endParaRPr lang="en-US" sz="3200" dirty="0"/>
          </a:p>
        </p:txBody>
      </p:sp>
      <p:pic>
        <p:nvPicPr>
          <p:cNvPr id="5" name="Picture 4" descr="Berlin_Sectors.gif"/>
          <p:cNvPicPr>
            <a:picLocks noChangeAspect="1"/>
          </p:cNvPicPr>
          <p:nvPr/>
        </p:nvPicPr>
        <p:blipFill>
          <a:blip r:embed="rId2"/>
          <a:stretch>
            <a:fillRect/>
          </a:stretch>
        </p:blipFill>
        <p:spPr>
          <a:xfrm>
            <a:off x="1386728" y="2062102"/>
            <a:ext cx="6370544" cy="4795897"/>
          </a:xfrm>
          <a:prstGeom prst="rect">
            <a:avLst/>
          </a:prstGeom>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 name="Picture 5" descr="041109_germany_wall_vlg8a.widec.jpg"/>
          <p:cNvPicPr>
            <a:picLocks noChangeAspect="1"/>
          </p:cNvPicPr>
          <p:nvPr/>
        </p:nvPicPr>
        <p:blipFill>
          <a:blip r:embed="rId2"/>
          <a:stretch>
            <a:fillRect/>
          </a:stretch>
        </p:blipFill>
        <p:spPr>
          <a:xfrm>
            <a:off x="4713751" y="658625"/>
            <a:ext cx="4430249" cy="6199375"/>
          </a:xfrm>
          <a:prstGeom prst="rect">
            <a:avLst/>
          </a:prstGeom>
        </p:spPr>
      </p:pic>
      <p:sp>
        <p:nvSpPr>
          <p:cNvPr id="7" name="TextBox 6"/>
          <p:cNvSpPr txBox="1"/>
          <p:nvPr/>
        </p:nvSpPr>
        <p:spPr>
          <a:xfrm>
            <a:off x="0" y="0"/>
            <a:ext cx="9144000" cy="954107"/>
          </a:xfrm>
          <a:prstGeom prst="rect">
            <a:avLst/>
          </a:prstGeom>
          <a:noFill/>
        </p:spPr>
        <p:txBody>
          <a:bodyPr wrap="square" rtlCol="0">
            <a:spAutoFit/>
          </a:bodyPr>
          <a:lstStyle/>
          <a:p>
            <a:r>
              <a:rPr lang="en-US" sz="2800" dirty="0" smtClean="0"/>
              <a:t>The Berlin Wall remained a repressive symbol of Soviet communism.</a:t>
            </a:r>
          </a:p>
        </p:txBody>
      </p:sp>
      <p:sp>
        <p:nvSpPr>
          <p:cNvPr id="8" name="TextBox 7"/>
          <p:cNvSpPr txBox="1"/>
          <p:nvPr/>
        </p:nvSpPr>
        <p:spPr>
          <a:xfrm>
            <a:off x="-1" y="1164133"/>
            <a:ext cx="4713751" cy="5693867"/>
          </a:xfrm>
          <a:prstGeom prst="rect">
            <a:avLst/>
          </a:prstGeom>
          <a:noFill/>
        </p:spPr>
        <p:txBody>
          <a:bodyPr wrap="square" rtlCol="0">
            <a:spAutoFit/>
          </a:bodyPr>
          <a:lstStyle/>
          <a:p>
            <a:r>
              <a:rPr lang="en-US" sz="2800" dirty="0" smtClean="0"/>
              <a:t>To calm rising protests in East Germany, the government opened the gates of the Berlin Wall on November 9, 1989.  </a:t>
            </a:r>
          </a:p>
          <a:p>
            <a:endParaRPr lang="en-US" sz="2800" dirty="0"/>
          </a:p>
          <a:p>
            <a:r>
              <a:rPr lang="en-US" sz="2800" dirty="0" smtClean="0"/>
              <a:t>Thousands of East Berliners poured into West Berlin.  </a:t>
            </a:r>
          </a:p>
          <a:p>
            <a:endParaRPr lang="en-US" sz="2800" dirty="0"/>
          </a:p>
          <a:p>
            <a:r>
              <a:rPr lang="en-US" sz="2800" dirty="0" smtClean="0"/>
              <a:t>People pulled down the razor wire and spontaneously began ripping down the wall with axes and sledgehammers and their bare hands.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accel="50000" decel="5000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accel="50000" decel="50000" fill="hold" grpId="0" nodeType="click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anim calcmode="lin" valueType="num">
                                      <p:cBhvr additive="base">
                                        <p:cTn id="13" dur="500" fill="hold"/>
                                        <p:tgtEl>
                                          <p:spTgt spid="8">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8">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accel="50000" decel="50000" fill="hold" grpId="0" nodeType="click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anim calcmode="lin" valueType="num">
                                      <p:cBhvr additive="base">
                                        <p:cTn id="19" dur="500" fill="hold"/>
                                        <p:tgtEl>
                                          <p:spTgt spid="8">
                                            <p:txEl>
                                              <p:pRg st="4" end="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8">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extBox 3"/>
          <p:cNvSpPr txBox="1"/>
          <p:nvPr/>
        </p:nvSpPr>
        <p:spPr>
          <a:xfrm>
            <a:off x="0" y="0"/>
            <a:ext cx="9144000" cy="954107"/>
          </a:xfrm>
          <a:prstGeom prst="rect">
            <a:avLst/>
          </a:prstGeom>
          <a:noFill/>
        </p:spPr>
        <p:txBody>
          <a:bodyPr wrap="square" rtlCol="0">
            <a:spAutoFit/>
          </a:bodyPr>
          <a:lstStyle/>
          <a:p>
            <a:pPr algn="ctr"/>
            <a:r>
              <a:rPr lang="en-US" sz="2800" dirty="0" smtClean="0"/>
              <a:t>Beginning in 1990, states of the Soviet Union itself began declaring their independence.</a:t>
            </a:r>
            <a:endParaRPr lang="en-US" sz="2800" dirty="0"/>
          </a:p>
        </p:txBody>
      </p:sp>
      <p:pic>
        <p:nvPicPr>
          <p:cNvPr id="6" name="Picture 5" descr="soviet_union_admin_1989.jpg"/>
          <p:cNvPicPr>
            <a:picLocks noChangeAspect="1"/>
          </p:cNvPicPr>
          <p:nvPr/>
        </p:nvPicPr>
        <p:blipFill>
          <a:blip r:embed="rId2"/>
          <a:stretch>
            <a:fillRect/>
          </a:stretch>
        </p:blipFill>
        <p:spPr>
          <a:xfrm>
            <a:off x="258318" y="954106"/>
            <a:ext cx="8627364" cy="5903893"/>
          </a:xfrm>
          <a:prstGeom prst="rect">
            <a:avLst/>
          </a:prstGeom>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extBox 3"/>
          <p:cNvSpPr txBox="1"/>
          <p:nvPr/>
        </p:nvSpPr>
        <p:spPr>
          <a:xfrm>
            <a:off x="0" y="612844"/>
            <a:ext cx="2512379" cy="5632312"/>
          </a:xfrm>
          <a:prstGeom prst="rect">
            <a:avLst/>
          </a:prstGeom>
          <a:noFill/>
        </p:spPr>
        <p:txBody>
          <a:bodyPr wrap="square" rtlCol="0">
            <a:spAutoFit/>
          </a:bodyPr>
          <a:lstStyle/>
          <a:p>
            <a:pPr algn="ctr"/>
            <a:r>
              <a:rPr lang="en-US" sz="3600" dirty="0" smtClean="0"/>
              <a:t>In 1991 Gorbachev resigned as leader of the Soviet Union which essentially ceased to exist as a country.</a:t>
            </a:r>
            <a:endParaRPr lang="en-US" sz="3600" dirty="0"/>
          </a:p>
        </p:txBody>
      </p:sp>
      <p:pic>
        <p:nvPicPr>
          <p:cNvPr id="5" name="Picture 4" descr="Mikhail Gorbachev.jpg"/>
          <p:cNvPicPr>
            <a:picLocks noChangeAspect="1"/>
          </p:cNvPicPr>
          <p:nvPr/>
        </p:nvPicPr>
        <p:blipFill>
          <a:blip r:embed="rId2"/>
          <a:stretch>
            <a:fillRect/>
          </a:stretch>
        </p:blipFill>
        <p:spPr>
          <a:xfrm>
            <a:off x="2512379" y="194235"/>
            <a:ext cx="6452327" cy="6472942"/>
          </a:xfrm>
          <a:prstGeom prst="rect">
            <a:avLst/>
          </a:prstGeom>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extBox 3"/>
          <p:cNvSpPr txBox="1"/>
          <p:nvPr/>
        </p:nvSpPr>
        <p:spPr>
          <a:xfrm>
            <a:off x="0" y="0"/>
            <a:ext cx="9144000" cy="2308324"/>
          </a:xfrm>
          <a:prstGeom prst="rect">
            <a:avLst/>
          </a:prstGeom>
          <a:noFill/>
        </p:spPr>
        <p:txBody>
          <a:bodyPr wrap="square" rtlCol="0">
            <a:spAutoFit/>
          </a:bodyPr>
          <a:lstStyle/>
          <a:p>
            <a:pPr algn="ctr"/>
            <a:r>
              <a:rPr lang="en-US" sz="3600" dirty="0" smtClean="0"/>
              <a:t>Russia, the largest state of the Soviet Union, inherited power, problems, nuclear weapons, etc. from the U.S.S.R. but would never have as much power or influence.</a:t>
            </a:r>
            <a:endParaRPr lang="en-US" sz="3600" dirty="0"/>
          </a:p>
        </p:txBody>
      </p:sp>
      <p:pic>
        <p:nvPicPr>
          <p:cNvPr id="5" name="Picture 4" descr="political-cis-94.jpg"/>
          <p:cNvPicPr>
            <a:picLocks noChangeAspect="1"/>
          </p:cNvPicPr>
          <p:nvPr/>
        </p:nvPicPr>
        <p:blipFill>
          <a:blip r:embed="rId2"/>
          <a:stretch>
            <a:fillRect/>
          </a:stretch>
        </p:blipFill>
        <p:spPr>
          <a:xfrm>
            <a:off x="699706" y="2308324"/>
            <a:ext cx="7744588" cy="4238780"/>
          </a:xfrm>
          <a:prstGeom prst="rect">
            <a:avLst/>
          </a:prstGeom>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extBox 3"/>
          <p:cNvSpPr txBox="1"/>
          <p:nvPr/>
        </p:nvSpPr>
        <p:spPr>
          <a:xfrm>
            <a:off x="0" y="0"/>
            <a:ext cx="9144000" cy="646331"/>
          </a:xfrm>
          <a:prstGeom prst="rect">
            <a:avLst/>
          </a:prstGeom>
          <a:noFill/>
        </p:spPr>
        <p:txBody>
          <a:bodyPr wrap="square" rtlCol="0">
            <a:spAutoFit/>
          </a:bodyPr>
          <a:lstStyle/>
          <a:p>
            <a:pPr algn="ctr"/>
            <a:r>
              <a:rPr lang="en-US" sz="3600" dirty="0" smtClean="0"/>
              <a:t>The Cold War was over.</a:t>
            </a:r>
            <a:endParaRPr lang="en-US" sz="3600" dirty="0"/>
          </a:p>
        </p:txBody>
      </p:sp>
      <p:pic>
        <p:nvPicPr>
          <p:cNvPr id="5" name="Picture 2" descr="http://www.freemasonrywatch.org/pics/ussr.gif"/>
          <p:cNvPicPr>
            <a:picLocks noChangeAspect="1" noChangeArrowheads="1"/>
          </p:cNvPicPr>
          <p:nvPr/>
        </p:nvPicPr>
        <p:blipFill>
          <a:blip r:embed="rId2"/>
          <a:srcRect/>
          <a:stretch>
            <a:fillRect/>
          </a:stretch>
        </p:blipFill>
        <p:spPr bwMode="auto">
          <a:xfrm>
            <a:off x="4572000" y="646330"/>
            <a:ext cx="4572000" cy="6071969"/>
          </a:xfrm>
          <a:prstGeom prst="rect">
            <a:avLst/>
          </a:prstGeom>
          <a:noFill/>
          <a:ln w="9525">
            <a:noFill/>
            <a:miter lim="800000"/>
            <a:headEnd/>
            <a:tailEnd/>
          </a:ln>
        </p:spPr>
      </p:pic>
      <p:pic>
        <p:nvPicPr>
          <p:cNvPr id="6" name="Picture 5" descr="usa-flag-stars-and-stripes-american-large.gif"/>
          <p:cNvPicPr>
            <a:picLocks noChangeAspect="1"/>
          </p:cNvPicPr>
          <p:nvPr/>
        </p:nvPicPr>
        <p:blipFill>
          <a:blip r:embed="rId3"/>
          <a:stretch>
            <a:fillRect/>
          </a:stretch>
        </p:blipFill>
        <p:spPr>
          <a:xfrm rot="5400000">
            <a:off x="-795173" y="1441503"/>
            <a:ext cx="6071970" cy="4481624"/>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extBox 3"/>
          <p:cNvSpPr txBox="1"/>
          <p:nvPr/>
        </p:nvSpPr>
        <p:spPr>
          <a:xfrm>
            <a:off x="4572000" y="0"/>
            <a:ext cx="4572000" cy="6863417"/>
          </a:xfrm>
          <a:prstGeom prst="rect">
            <a:avLst/>
          </a:prstGeom>
          <a:noFill/>
        </p:spPr>
        <p:txBody>
          <a:bodyPr wrap="square" rtlCol="0">
            <a:spAutoFit/>
          </a:bodyPr>
          <a:lstStyle/>
          <a:p>
            <a:pPr algn="ctr"/>
            <a:r>
              <a:rPr lang="en-US" sz="4000" dirty="0" smtClean="0"/>
              <a:t>In reality, the communist governments of Eastern Europe were under the thumb of the Soviet government and depended upon the Soviets for their military and their money.</a:t>
            </a:r>
            <a:endParaRPr lang="en-US" sz="4000" dirty="0"/>
          </a:p>
        </p:txBody>
      </p:sp>
      <p:pic>
        <p:nvPicPr>
          <p:cNvPr id="5" name="Picture 4" descr="ironcurtainmap_81807a.jpg"/>
          <p:cNvPicPr>
            <a:picLocks noChangeAspect="1"/>
          </p:cNvPicPr>
          <p:nvPr/>
        </p:nvPicPr>
        <p:blipFill>
          <a:blip r:embed="rId2"/>
          <a:stretch>
            <a:fillRect/>
          </a:stretch>
        </p:blipFill>
        <p:spPr>
          <a:xfrm>
            <a:off x="0" y="0"/>
            <a:ext cx="4572000" cy="6842760"/>
          </a:xfrm>
          <a:prstGeom prst="rect">
            <a:avLst/>
          </a:prstGeom>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3"/>
          <p:cNvSpPr/>
          <p:nvPr/>
        </p:nvSpPr>
        <p:spPr>
          <a:xfrm>
            <a:off x="244233" y="305068"/>
            <a:ext cx="8655534" cy="6247864"/>
          </a:xfrm>
          <a:prstGeom prst="rect">
            <a:avLst/>
          </a:prstGeom>
          <a:noFill/>
        </p:spPr>
        <p:txBody>
          <a:bodyPr wrap="none" lIns="91440" tIns="45720" rIns="91440" bIns="45720">
            <a:spAutoFit/>
          </a:bodyPr>
          <a:lstStyle/>
          <a:p>
            <a:pPr algn="ctr"/>
            <a:r>
              <a:rPr lang="en-US" sz="40000" b="1" cap="all" spc="0"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Fin.</a:t>
            </a:r>
            <a:endParaRPr lang="en-US" sz="40000" b="1" cap="all" spc="0"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extBox 3"/>
          <p:cNvSpPr txBox="1"/>
          <p:nvPr/>
        </p:nvSpPr>
        <p:spPr>
          <a:xfrm>
            <a:off x="0" y="0"/>
            <a:ext cx="9144000" cy="1815882"/>
          </a:xfrm>
          <a:prstGeom prst="rect">
            <a:avLst/>
          </a:prstGeom>
          <a:noFill/>
        </p:spPr>
        <p:txBody>
          <a:bodyPr wrap="square" rtlCol="0">
            <a:spAutoFit/>
          </a:bodyPr>
          <a:lstStyle/>
          <a:p>
            <a:pPr algn="ctr"/>
            <a:r>
              <a:rPr lang="en-US" sz="2800" dirty="0" smtClean="0"/>
              <a:t>The Soviets were committed to maintaining their dominance.  The Soviet Army moved in and crushed popular uprisings against communism and Soviet dominance in Hungary in 1956 and in Czechoslovakia in 1968.</a:t>
            </a:r>
            <a:endParaRPr lang="en-US" sz="2800" dirty="0"/>
          </a:p>
        </p:txBody>
      </p:sp>
      <p:pic>
        <p:nvPicPr>
          <p:cNvPr id="5" name="Picture 4" descr="budapest1956.jpg"/>
          <p:cNvPicPr>
            <a:picLocks noChangeAspect="1"/>
          </p:cNvPicPr>
          <p:nvPr/>
        </p:nvPicPr>
        <p:blipFill>
          <a:blip r:embed="rId2"/>
          <a:stretch>
            <a:fillRect/>
          </a:stretch>
        </p:blipFill>
        <p:spPr>
          <a:xfrm>
            <a:off x="239058" y="1815882"/>
            <a:ext cx="8665883" cy="4766236"/>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extBox 3"/>
          <p:cNvSpPr txBox="1"/>
          <p:nvPr/>
        </p:nvSpPr>
        <p:spPr>
          <a:xfrm>
            <a:off x="0" y="0"/>
            <a:ext cx="9144000" cy="2062103"/>
          </a:xfrm>
          <a:prstGeom prst="rect">
            <a:avLst/>
          </a:prstGeom>
          <a:noFill/>
        </p:spPr>
        <p:txBody>
          <a:bodyPr wrap="square" rtlCol="0">
            <a:spAutoFit/>
          </a:bodyPr>
          <a:lstStyle/>
          <a:p>
            <a:pPr algn="ctr"/>
            <a:r>
              <a:rPr lang="en-US" sz="3200" dirty="0" smtClean="0"/>
              <a:t>Remember as well, that Ronald Reagan and the U.S. began to rapidly increase America’s military capabilities in an effort to scare, outspend, and eventually bankrupt the Soviet Union.</a:t>
            </a:r>
            <a:endParaRPr lang="en-US" sz="3200" dirty="0"/>
          </a:p>
        </p:txBody>
      </p:sp>
      <p:pic>
        <p:nvPicPr>
          <p:cNvPr id="6" name="Picture 4" descr="014-1.jpg"/>
          <p:cNvPicPr>
            <a:picLocks noChangeAspect="1"/>
          </p:cNvPicPr>
          <p:nvPr/>
        </p:nvPicPr>
        <p:blipFill>
          <a:blip r:embed="rId2"/>
          <a:srcRect/>
          <a:stretch>
            <a:fillRect/>
          </a:stretch>
        </p:blipFill>
        <p:spPr bwMode="auto">
          <a:xfrm>
            <a:off x="547688" y="2062102"/>
            <a:ext cx="8048625" cy="479589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extBox 3"/>
          <p:cNvSpPr txBox="1"/>
          <p:nvPr/>
        </p:nvSpPr>
        <p:spPr>
          <a:xfrm>
            <a:off x="0" y="474345"/>
            <a:ext cx="3846513" cy="5909309"/>
          </a:xfrm>
          <a:prstGeom prst="rect">
            <a:avLst/>
          </a:prstGeom>
          <a:noFill/>
        </p:spPr>
        <p:txBody>
          <a:bodyPr wrap="square" rtlCol="0">
            <a:spAutoFit/>
          </a:bodyPr>
          <a:lstStyle/>
          <a:p>
            <a:pPr algn="ctr"/>
            <a:r>
              <a:rPr lang="en-US" sz="5400" dirty="0" smtClean="0"/>
              <a:t>Reagan’s policies could not have come at a worse time for the Soviets.</a:t>
            </a:r>
            <a:endParaRPr lang="en-US" sz="5400" dirty="0"/>
          </a:p>
        </p:txBody>
      </p:sp>
      <p:pic>
        <p:nvPicPr>
          <p:cNvPr id="5" name="Picture 2" descr="http://www.science.co.il/People/Ronald-Reagan/images/Ronald-Reagan-1981.jpg"/>
          <p:cNvPicPr>
            <a:picLocks noChangeAspect="1" noChangeArrowheads="1"/>
          </p:cNvPicPr>
          <p:nvPr/>
        </p:nvPicPr>
        <p:blipFill>
          <a:blip r:embed="rId2"/>
          <a:srcRect/>
          <a:stretch>
            <a:fillRect/>
          </a:stretch>
        </p:blipFill>
        <p:spPr bwMode="auto">
          <a:xfrm>
            <a:off x="3799479" y="0"/>
            <a:ext cx="5344521"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6" descr="Brezhnevfuneral"/>
          <p:cNvPicPr>
            <a:picLocks noChangeAspect="1" noChangeArrowheads="1"/>
          </p:cNvPicPr>
          <p:nvPr/>
        </p:nvPicPr>
        <p:blipFill>
          <a:blip r:embed="rId2"/>
          <a:srcRect/>
          <a:stretch>
            <a:fillRect/>
          </a:stretch>
        </p:blipFill>
        <p:spPr bwMode="auto">
          <a:xfrm>
            <a:off x="265952" y="1200329"/>
            <a:ext cx="8612095" cy="5741777"/>
          </a:xfrm>
          <a:prstGeom prst="rect">
            <a:avLst/>
          </a:prstGeom>
          <a:noFill/>
        </p:spPr>
      </p:pic>
      <p:sp>
        <p:nvSpPr>
          <p:cNvPr id="5" name="TextBox 4"/>
          <p:cNvSpPr txBox="1"/>
          <p:nvPr/>
        </p:nvSpPr>
        <p:spPr>
          <a:xfrm>
            <a:off x="0" y="0"/>
            <a:ext cx="9144000" cy="1200329"/>
          </a:xfrm>
          <a:prstGeom prst="rect">
            <a:avLst/>
          </a:prstGeom>
          <a:noFill/>
        </p:spPr>
        <p:txBody>
          <a:bodyPr wrap="square" rtlCol="0">
            <a:spAutoFit/>
          </a:bodyPr>
          <a:lstStyle/>
          <a:p>
            <a:pPr algn="ctr"/>
            <a:r>
              <a:rPr lang="en-US" sz="3600" dirty="0" smtClean="0"/>
              <a:t>Leonid Brezhnev, the Soviet leader since 1964, died in 1982. </a:t>
            </a:r>
            <a:endParaRPr lang="en-US" sz="36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extBox 3"/>
          <p:cNvSpPr txBox="1"/>
          <p:nvPr/>
        </p:nvSpPr>
        <p:spPr>
          <a:xfrm>
            <a:off x="0" y="463176"/>
            <a:ext cx="4377765" cy="1446550"/>
          </a:xfrm>
          <a:prstGeom prst="rect">
            <a:avLst/>
          </a:prstGeom>
          <a:noFill/>
        </p:spPr>
        <p:txBody>
          <a:bodyPr wrap="square" rtlCol="0">
            <a:spAutoFit/>
          </a:bodyPr>
          <a:lstStyle/>
          <a:p>
            <a:pPr algn="ctr"/>
            <a:r>
              <a:rPr lang="en-US" sz="4400" dirty="0" smtClean="0"/>
              <a:t>He was replaced by Yuri Andropov. </a:t>
            </a:r>
            <a:endParaRPr lang="en-US" sz="4400" dirty="0"/>
          </a:p>
        </p:txBody>
      </p:sp>
      <p:sp>
        <p:nvSpPr>
          <p:cNvPr id="5" name="TextBox 4"/>
          <p:cNvSpPr txBox="1"/>
          <p:nvPr/>
        </p:nvSpPr>
        <p:spPr>
          <a:xfrm>
            <a:off x="0" y="2913529"/>
            <a:ext cx="4377765" cy="2800767"/>
          </a:xfrm>
          <a:prstGeom prst="rect">
            <a:avLst/>
          </a:prstGeom>
          <a:noFill/>
        </p:spPr>
        <p:txBody>
          <a:bodyPr wrap="square" rtlCol="0">
            <a:spAutoFit/>
          </a:bodyPr>
          <a:lstStyle/>
          <a:p>
            <a:pPr algn="ctr"/>
            <a:r>
              <a:rPr lang="en-US" sz="4400" dirty="0" smtClean="0"/>
              <a:t>Andropov died in Feb. 1984 after serving for 15 months.</a:t>
            </a:r>
            <a:endParaRPr lang="en-US" sz="4400" dirty="0"/>
          </a:p>
        </p:txBody>
      </p:sp>
      <p:pic>
        <p:nvPicPr>
          <p:cNvPr id="6" name="Picture 5" descr="Andropov1.jpg"/>
          <p:cNvPicPr>
            <a:picLocks noChangeAspect="1"/>
          </p:cNvPicPr>
          <p:nvPr/>
        </p:nvPicPr>
        <p:blipFill>
          <a:blip r:embed="rId2"/>
          <a:stretch>
            <a:fillRect/>
          </a:stretch>
        </p:blipFill>
        <p:spPr>
          <a:xfrm>
            <a:off x="4377765" y="-1"/>
            <a:ext cx="4766235" cy="684546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795</TotalTime>
  <Words>1005</Words>
  <Application>Microsoft Macintosh PowerPoint</Application>
  <PresentationFormat>On-screen Show (4:3)</PresentationFormat>
  <Paragraphs>65</Paragraphs>
  <Slides>40</Slides>
  <Notes>0</Notes>
  <HiddenSlides>0</HiddenSlides>
  <MMClips>0</MMClips>
  <ScaleCrop>false</ScaleCrop>
  <HeadingPairs>
    <vt:vector size="4" baseType="variant">
      <vt:variant>
        <vt:lpstr>Design Template</vt:lpstr>
      </vt:variant>
      <vt:variant>
        <vt:i4>1</vt:i4>
      </vt:variant>
      <vt:variant>
        <vt:lpstr>Slide Titles</vt:lpstr>
      </vt:variant>
      <vt:variant>
        <vt:i4>40</vt:i4>
      </vt:variant>
    </vt:vector>
  </HeadingPairs>
  <TitlesOfParts>
    <vt:vector size="41"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vector>
  </TitlesOfParts>
  <Company>Monarch HS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Justin Abbott</dc:creator>
  <cp:lastModifiedBy>Justin Abbott</cp:lastModifiedBy>
  <cp:revision>11</cp:revision>
  <dcterms:created xsi:type="dcterms:W3CDTF">2012-04-30T02:23:02Z</dcterms:created>
  <dcterms:modified xsi:type="dcterms:W3CDTF">2012-04-30T02:23:30Z</dcterms:modified>
</cp:coreProperties>
</file>