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83" r:id="rId2"/>
    <p:sldId id="284" r:id="rId3"/>
    <p:sldId id="285" r:id="rId4"/>
    <p:sldId id="256" r:id="rId5"/>
    <p:sldId id="264" r:id="rId6"/>
    <p:sldId id="265" r:id="rId7"/>
    <p:sldId id="257" r:id="rId8"/>
    <p:sldId id="258" r:id="rId9"/>
    <p:sldId id="266" r:id="rId10"/>
    <p:sldId id="267" r:id="rId11"/>
    <p:sldId id="268" r:id="rId12"/>
    <p:sldId id="269" r:id="rId13"/>
    <p:sldId id="270" r:id="rId14"/>
    <p:sldId id="259" r:id="rId15"/>
    <p:sldId id="260" r:id="rId16"/>
    <p:sldId id="261" r:id="rId17"/>
    <p:sldId id="271" r:id="rId18"/>
    <p:sldId id="272" r:id="rId19"/>
    <p:sldId id="262" r:id="rId20"/>
    <p:sldId id="273" r:id="rId21"/>
    <p:sldId id="263" r:id="rId22"/>
    <p:sldId id="274" r:id="rId23"/>
    <p:sldId id="275" r:id="rId24"/>
    <p:sldId id="277" r:id="rId25"/>
    <p:sldId id="276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6" d="100"/>
          <a:sy n="86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BB93-CB46-2442-BE5C-A21ED8F7B9DB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3C837-BEB2-CE4F-9808-00D9DA259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43637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Selective Service Act of 1948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181957"/>
            <a:ext cx="439539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Required men to register with the government once they turned 18.</a:t>
            </a:r>
          </a:p>
          <a:p>
            <a:endParaRPr lang="en-US" sz="3200" dirty="0" smtClean="0"/>
          </a:p>
          <a:p>
            <a:r>
              <a:rPr lang="en-US" sz="3200" dirty="0" smtClean="0"/>
              <a:t>-  Men 19-26 were eligible to be drafted.</a:t>
            </a:r>
          </a:p>
          <a:p>
            <a:endParaRPr lang="en-US" sz="3200" dirty="0" smtClean="0"/>
          </a:p>
          <a:p>
            <a:r>
              <a:rPr lang="en-US" sz="3200" dirty="0" smtClean="0"/>
              <a:t>-  If selected, a man had to report for either 12 months of active military duty, or 36 months in the reserves.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10" y="1825406"/>
            <a:ext cx="4491390" cy="449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This system was in place for the Korean War and was used initially in Vietnam.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7217"/>
            <a:ext cx="9144001" cy="63715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0024" y="1012954"/>
            <a:ext cx="38639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Early on in Vietnam, men aged 18-26 were called to appear before a group know as a “draft board.”</a:t>
            </a:r>
            <a:endParaRPr lang="en-US" sz="4400" dirty="0"/>
          </a:p>
        </p:txBody>
      </p:sp>
      <p:pic>
        <p:nvPicPr>
          <p:cNvPr id="3" name="Picture 5" descr="Draft%20Not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80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Each town / city in the country had its own local draft board made up of 5 five prominent citizens from the community.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81" y="954107"/>
            <a:ext cx="8234238" cy="5907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It </a:t>
            </a:r>
            <a:r>
              <a:rPr lang="en-US" sz="3200" dirty="0"/>
              <a:t>was up to this board to determine who was to be sent to Vietnam and who got to stay at home.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17" y="1284837"/>
            <a:ext cx="9153317" cy="55731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4"/>
          <p:cNvSpPr>
            <a:spLocks noChangeArrowheads="1" noChangeShapeType="1" noTextEdit="1"/>
          </p:cNvSpPr>
          <p:nvPr/>
        </p:nvSpPr>
        <p:spPr bwMode="auto">
          <a:xfrm>
            <a:off x="228600" y="36267"/>
            <a:ext cx="8534400" cy="537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Draft Boards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819150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A draft board would assign each possible soldier a specific class:</a:t>
            </a:r>
          </a:p>
          <a:p>
            <a:pPr>
              <a:spcBef>
                <a:spcPct val="50000"/>
              </a:spcBef>
            </a:pPr>
            <a:r>
              <a:rPr lang="en-US" sz="2800" dirty="0"/>
              <a:t>-  Class 1-A:  Ready for immediate service in Vietnam.</a:t>
            </a:r>
          </a:p>
          <a:p>
            <a:pPr>
              <a:spcBef>
                <a:spcPct val="50000"/>
              </a:spcBef>
            </a:pPr>
            <a:r>
              <a:rPr lang="en-US" sz="2800" dirty="0"/>
              <a:t>-  Class 1-A-O:  Conscientious Objector opposed to violence, ready for non-combat service.</a:t>
            </a:r>
          </a:p>
          <a:p>
            <a:pPr>
              <a:spcBef>
                <a:spcPct val="50000"/>
              </a:spcBef>
            </a:pPr>
            <a:r>
              <a:rPr lang="en-US" sz="2800" dirty="0"/>
              <a:t>-  Class 1-S:  College student, deferred from service until after graduation.</a:t>
            </a:r>
          </a:p>
          <a:p>
            <a:pPr>
              <a:spcBef>
                <a:spcPct val="50000"/>
              </a:spcBef>
            </a:pPr>
            <a:r>
              <a:rPr lang="en-US" sz="2800" dirty="0"/>
              <a:t>-  Class III-A: </a:t>
            </a:r>
            <a:r>
              <a:rPr lang="en-US" sz="2800" dirty="0" smtClean="0"/>
              <a:t> Men with dependents (children, elderly parents, etc…) deferred </a:t>
            </a:r>
            <a:r>
              <a:rPr lang="en-US" sz="2800" dirty="0"/>
              <a:t>from service </a:t>
            </a:r>
            <a:r>
              <a:rPr lang="en-US" sz="2800" dirty="0" smtClean="0"/>
              <a:t>due.</a:t>
            </a:r>
          </a:p>
          <a:p>
            <a:pPr>
              <a:spcBef>
                <a:spcPct val="50000"/>
              </a:spcBef>
            </a:pPr>
            <a:r>
              <a:rPr lang="en-US" sz="2800" dirty="0" smtClean="0"/>
              <a:t>-  Class IV-F:  Men physically, mentally, or morally unfit for military service.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0" y="79906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-  Class 1-A:  Ready for immediate service in Vietnam.</a:t>
            </a:r>
          </a:p>
          <a:p>
            <a:r>
              <a:rPr lang="en-US" sz="2800" dirty="0"/>
              <a:t>-  Class 1-A-O:  Conscientious Objector opposed to violence, ready for non-combat service.</a:t>
            </a:r>
          </a:p>
          <a:p>
            <a:r>
              <a:rPr lang="en-US" sz="2800" dirty="0"/>
              <a:t>-  Class 1-S:  College student, deferred from service until after graduation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-  Class III-A:  Men with dependents (children, elderly parents, etc…) deferred from service due.</a:t>
            </a:r>
          </a:p>
          <a:p>
            <a:r>
              <a:rPr lang="en-US" sz="2800" dirty="0" smtClean="0"/>
              <a:t>-  Class IV-F:  Men physically, mentally, or morally unfit for military service.</a:t>
            </a:r>
          </a:p>
          <a:p>
            <a:endParaRPr lang="en-US" sz="2800" dirty="0" smtClean="0"/>
          </a:p>
          <a:p>
            <a:pPr algn="ctr"/>
            <a:r>
              <a:rPr lang="en-US" sz="4000" dirty="0"/>
              <a:t>What potential problems or complaints did Americans have about this system?</a:t>
            </a:r>
          </a:p>
          <a:p>
            <a:pPr>
              <a:spcBef>
                <a:spcPct val="50000"/>
              </a:spcBef>
            </a:pPr>
            <a:endParaRPr lang="en-US" sz="4000" dirty="0"/>
          </a:p>
        </p:txBody>
      </p:sp>
      <p:sp>
        <p:nvSpPr>
          <p:cNvPr id="49155" name="WordArt 5"/>
          <p:cNvSpPr>
            <a:spLocks noChangeArrowheads="1" noChangeShapeType="1" noTextEdit="1"/>
          </p:cNvSpPr>
          <p:nvPr/>
        </p:nvSpPr>
        <p:spPr bwMode="auto">
          <a:xfrm>
            <a:off x="352830" y="79073"/>
            <a:ext cx="8438340" cy="4514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Draft Boards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9954" y="0"/>
            <a:ext cx="43240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Because of student and other deferments, a disproportionate number of poor and minority Americans were compelled to serve in Vietnam.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19954" y="2677656"/>
            <a:ext cx="43240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-  Almost 80% of Americans </a:t>
            </a:r>
            <a:r>
              <a:rPr lang="en-US" sz="2600" dirty="0" smtClean="0"/>
              <a:t>soldiers </a:t>
            </a:r>
            <a:r>
              <a:rPr lang="en-US" sz="2600" dirty="0" smtClean="0"/>
              <a:t>came from the poor, working class.</a:t>
            </a:r>
          </a:p>
          <a:p>
            <a:endParaRPr lang="en-US" sz="2600" dirty="0" smtClean="0"/>
          </a:p>
          <a:p>
            <a:r>
              <a:rPr lang="en-US" sz="2600" dirty="0" smtClean="0"/>
              <a:t>-  More than 20% of the combat deaths were African-American, even though African-Americans only comprised 10% of the nation’s population.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650"/>
            <a:ext cx="4819955" cy="688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2012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Ultimately, what did the poor, working class in America care about communism, especially thousands of miles away in Southeast Asia?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766587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Who did care about the spread of communism?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“Rich man’s war, poor man’s fight.”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This system was changed over time to</a:t>
            </a:r>
            <a:r>
              <a:rPr lang="en-US" sz="3600" dirty="0" smtClean="0"/>
              <a:t> try and make </a:t>
            </a:r>
            <a:r>
              <a:rPr lang="en-US" sz="3600" dirty="0"/>
              <a:t>it more fair.</a:t>
            </a:r>
          </a:p>
        </p:txBody>
      </p:sp>
      <p:pic>
        <p:nvPicPr>
          <p:cNvPr id="50179" name="Picture 6" descr="004VietnamWar_468x3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1155783"/>
            <a:ext cx="7543800" cy="570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81000" y="304799"/>
            <a:ext cx="8229600" cy="63159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Quiz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Time!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6694" y="0"/>
            <a:ext cx="4197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Things changed under President Nixon in 1969.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946695" y="1821318"/>
            <a:ext cx="41973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Working with Congress he </a:t>
            </a:r>
            <a:r>
              <a:rPr lang="en-US" sz="4000" dirty="0" smtClean="0"/>
              <a:t>modified the law to </a:t>
            </a:r>
            <a:r>
              <a:rPr lang="en-US" sz="4000" dirty="0" smtClean="0"/>
              <a:t> establish </a:t>
            </a:r>
            <a:r>
              <a:rPr lang="en-US" sz="4000" dirty="0" smtClean="0"/>
              <a:t>compulsory military service based on a random lottery.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946694" cy="6838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89541"/>
            <a:ext cx="3681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the days of the year (including Feb 29) were represented by a number 1-366.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" y="2394964"/>
            <a:ext cx="36818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of these numbers were written on pieces of paper that were then put in plastic “balls.”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These balls were then placed in a box and mixed up.  After mixing they were dumped into a glass jar.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67" y="0"/>
            <a:ext cx="5629633" cy="69003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7259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These balls were then drawn from the jar.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1269104"/>
            <a:ext cx="45720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</a:t>
            </a:r>
            <a:r>
              <a:rPr lang="en-US" sz="2800" dirty="0" smtClean="0"/>
              <a:t> first number </a:t>
            </a:r>
            <a:r>
              <a:rPr lang="en-US" sz="2800" dirty="0" smtClean="0"/>
              <a:t>drawn</a:t>
            </a:r>
            <a:r>
              <a:rPr lang="en-US" sz="2800" dirty="0" smtClean="0"/>
              <a:t> was </a:t>
            </a:r>
            <a:r>
              <a:rPr lang="en-US" sz="2800" dirty="0" smtClean="0"/>
              <a:t>258 which corresponded to Sept 14. 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All men of draft age born on that date were assigned </a:t>
            </a:r>
            <a:r>
              <a:rPr lang="en-US" sz="2800" dirty="0" smtClean="0"/>
              <a:t>the   </a:t>
            </a:r>
            <a:r>
              <a:rPr lang="en-US" sz="2800" dirty="0" smtClean="0"/>
              <a:t># 1.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 second number drawn corresponded to April 24, so all of the men of draft age born on that date were assigned the #2.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312"/>
            <a:ext cx="4572000" cy="5965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Then, as men were needed, the military went up the list starting with #1, then #2, and so forth.  They eventually got to #195.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10" y="1754327"/>
            <a:ext cx="6064980" cy="5177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028"/>
            <a:ext cx="3910194" cy="686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Students could still defer service, but only until they completed a four year degree or turned 24, which ever came first.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93" y="10028"/>
            <a:ext cx="5233807" cy="68479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Even though this attempted to make things more fair, people were still forced to fight, and perhaps die in a struggle to contain communism.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67" y="1384995"/>
            <a:ext cx="8283866" cy="54455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95365"/>
            <a:ext cx="457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Increasing numbers of drafted men simply refused to serve</a:t>
            </a:r>
            <a:r>
              <a:rPr lang="en-US" sz="4400" dirty="0" smtClean="0"/>
              <a:t>.</a:t>
            </a:r>
            <a:r>
              <a:rPr lang="en-US" sz="4400" dirty="0" smtClean="0"/>
              <a:t> </a:t>
            </a:r>
          </a:p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These </a:t>
            </a:r>
            <a:r>
              <a:rPr lang="en-US" sz="4400" dirty="0" smtClean="0"/>
              <a:t>men usually took one of two different actions</a:t>
            </a:r>
            <a:r>
              <a:rPr lang="en-US" sz="4400" dirty="0" smtClean="0"/>
              <a:t>.</a:t>
            </a:r>
            <a:endParaRPr lang="en-US" sz="4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1"/>
            <a:ext cx="4572000" cy="688086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27659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1.  They burned their draft card in protest and refused to report for duty.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82204"/>
            <a:ext cx="457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 doing so, they broke the law and could possibly be arrested and thrown in jail.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1"/>
            <a:ext cx="4572000" cy="6885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 They fled the country, usually to Canada.  They became known as “draft dodgers.”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90" y="1380642"/>
            <a:ext cx="8633820" cy="5482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draft became just one more element of the time period that radically divided the American people.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29" y="1077218"/>
            <a:ext cx="7988541" cy="57817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040" y="328185"/>
            <a:ext cx="83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5520" y="328185"/>
            <a:ext cx="8762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Students for a Democratic Society</a:t>
            </a:r>
          </a:p>
          <a:p>
            <a:endParaRPr lang="en-US" sz="3600" dirty="0" smtClean="0"/>
          </a:p>
          <a:p>
            <a:r>
              <a:rPr lang="en-US" sz="3600" dirty="0" smtClean="0"/>
              <a:t>-  Who was involved?</a:t>
            </a:r>
          </a:p>
          <a:p>
            <a:endParaRPr lang="en-US" sz="3600" dirty="0" smtClean="0"/>
          </a:p>
          <a:p>
            <a:r>
              <a:rPr lang="en-US" sz="3600" dirty="0" smtClean="0"/>
              <a:t>-  What did they say about society?</a:t>
            </a:r>
          </a:p>
          <a:p>
            <a:endParaRPr lang="en-US" sz="3600" dirty="0" smtClean="0"/>
          </a:p>
          <a:p>
            <a:r>
              <a:rPr lang="en-US" sz="3600" dirty="0" smtClean="0"/>
              <a:t>-  What did they want?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381000" y="304799"/>
            <a:ext cx="8229600" cy="63159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Fin.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81000" y="304799"/>
            <a:ext cx="8229600" cy="63159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The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Draft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2844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Early in the conflict in Vietnam, Gen. William Westmoreland believed the U.S. needed to radically increase the number of soldiers it had on the ground.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213" y="0"/>
            <a:ext cx="45877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6"/>
            <a:ext cx="9144000" cy="6014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 response, men dedicated to containing communism volunteered for military service.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628233"/>
            <a:ext cx="4572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/>
              <a:t>Others joined because they simply saw it as their time to serve.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457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Their fathers had fought in WWII or Korea.   Now it was their turn to go.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199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image?id=78423&amp;rendTypeId=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475" y="1200328"/>
            <a:ext cx="8277050" cy="566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As the war progressed, however, fewer men </a:t>
            </a:r>
            <a:r>
              <a:rPr lang="en-US" sz="3600" dirty="0" smtClean="0"/>
              <a:t>volunteered.  Why?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0372"/>
            <a:ext cx="36533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military still needed men to fight, and perhaps die, in the struggle to stop the spread of communism in South Vietnam.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809802"/>
            <a:ext cx="36533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If not enough men were volunteering to serve, how was Uncle Sam going to get enough troops?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319" y="-32804"/>
            <a:ext cx="5490681" cy="689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961</Words>
  <Application>Microsoft Macintosh PowerPoint</Application>
  <PresentationFormat>On-screen Show (4:3)</PresentationFormat>
  <Paragraphs>75</Paragraphs>
  <Slides>30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Monarch 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4</cp:revision>
  <dcterms:created xsi:type="dcterms:W3CDTF">2016-03-07T21:09:58Z</dcterms:created>
  <dcterms:modified xsi:type="dcterms:W3CDTF">2016-03-07T22:11:40Z</dcterms:modified>
</cp:coreProperties>
</file>