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s/slide5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tableStyles.xml" ContentType="application/vnd.openxmlformats-officedocument.presentationml.tableStyle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56.xml" ContentType="application/vnd.openxmlformats-officedocument.presentationml.slide+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53.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324" r:id="rId2"/>
    <p:sldId id="325" r:id="rId3"/>
    <p:sldId id="309" r:id="rId4"/>
    <p:sldId id="310" r:id="rId5"/>
    <p:sldId id="296" r:id="rId6"/>
    <p:sldId id="297" r:id="rId7"/>
    <p:sldId id="298" r:id="rId8"/>
    <p:sldId id="299" r:id="rId9"/>
    <p:sldId id="300" r:id="rId10"/>
    <p:sldId id="301" r:id="rId11"/>
    <p:sldId id="302" r:id="rId12"/>
    <p:sldId id="303" r:id="rId13"/>
    <p:sldId id="304" r:id="rId14"/>
    <p:sldId id="305" r:id="rId15"/>
    <p:sldId id="306" r:id="rId16"/>
    <p:sldId id="307" r:id="rId17"/>
    <p:sldId id="308" r:id="rId18"/>
    <p:sldId id="256" r:id="rId19"/>
    <p:sldId id="257" r:id="rId20"/>
    <p:sldId id="258" r:id="rId21"/>
    <p:sldId id="259" r:id="rId22"/>
    <p:sldId id="260" r:id="rId23"/>
    <p:sldId id="261" r:id="rId24"/>
    <p:sldId id="295" r:id="rId25"/>
    <p:sldId id="263" r:id="rId26"/>
    <p:sldId id="264" r:id="rId27"/>
    <p:sldId id="265" r:id="rId28"/>
    <p:sldId id="266" r:id="rId29"/>
    <p:sldId id="267" r:id="rId30"/>
    <p:sldId id="268" r:id="rId31"/>
    <p:sldId id="269" r:id="rId32"/>
    <p:sldId id="270" r:id="rId33"/>
    <p:sldId id="271" r:id="rId34"/>
    <p:sldId id="272" r:id="rId35"/>
    <p:sldId id="331" r:id="rId36"/>
    <p:sldId id="326" r:id="rId37"/>
    <p:sldId id="327" r:id="rId38"/>
    <p:sldId id="328" r:id="rId39"/>
    <p:sldId id="329" r:id="rId40"/>
    <p:sldId id="330" r:id="rId41"/>
    <p:sldId id="279"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293" r:id="rId56"/>
    <p:sldId id="294" r:id="rId5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showGuides="1">
      <p:cViewPr varScale="1">
        <p:scale>
          <a:sx n="85" d="100"/>
          <a:sy n="85" d="100"/>
        </p:scale>
        <p:origin x="-7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60" Type="http://schemas.openxmlformats.org/officeDocument/2006/relationships/viewProps" Target="viewProps.xml"/><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printerSettings" Target="printerSettings/printerSettings1.bin"/><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presProps" Target="presProps.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tableStyles" Target="tableStyles.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theme" Target="theme/theme1.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B68113-E392-E54B-8C6E-F7108EC9FAF5}" type="datetimeFigureOut">
              <a:rPr lang="en-US" smtClean="0"/>
              <a:pPr/>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68113-E392-E54B-8C6E-F7108EC9FAF5}" type="datetimeFigureOut">
              <a:rPr lang="en-US" smtClean="0"/>
              <a:pPr/>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68113-E392-E54B-8C6E-F7108EC9FAF5}" type="datetimeFigureOut">
              <a:rPr lang="en-US" smtClean="0"/>
              <a:pPr/>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B68113-E392-E54B-8C6E-F7108EC9FAF5}" type="datetimeFigureOut">
              <a:rPr lang="en-US" smtClean="0"/>
              <a:pPr/>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B68113-E392-E54B-8C6E-F7108EC9FAF5}" type="datetimeFigureOut">
              <a:rPr lang="en-US" smtClean="0"/>
              <a:pPr/>
              <a:t>4/22/13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B68113-E392-E54B-8C6E-F7108EC9FAF5}" type="datetimeFigureOut">
              <a:rPr lang="en-US" smtClean="0"/>
              <a:pPr/>
              <a:t>4/22/13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B68113-E392-E54B-8C6E-F7108EC9FAF5}" type="datetimeFigureOut">
              <a:rPr lang="en-US" smtClean="0"/>
              <a:pPr/>
              <a:t>4/22/13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B68113-E392-E54B-8C6E-F7108EC9FAF5}" type="datetimeFigureOut">
              <a:rPr lang="en-US" smtClean="0"/>
              <a:pPr/>
              <a:t>4/22/13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8113-E392-E54B-8C6E-F7108EC9FAF5}" type="datetimeFigureOut">
              <a:rPr lang="en-US" smtClean="0"/>
              <a:pPr/>
              <a:t>4/22/13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68113-E392-E54B-8C6E-F7108EC9FAF5}" type="datetimeFigureOut">
              <a:rPr lang="en-US" smtClean="0"/>
              <a:pPr/>
              <a:t>4/22/13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B68113-E392-E54B-8C6E-F7108EC9FAF5}" type="datetimeFigureOut">
              <a:rPr lang="en-US" smtClean="0"/>
              <a:pPr/>
              <a:t>4/22/13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3106D6-A37F-294B-8765-F00EE38331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8113-E392-E54B-8C6E-F7108EC9FAF5}" type="datetimeFigureOut">
              <a:rPr lang="en-US" smtClean="0"/>
              <a:pPr/>
              <a:t>4/22/13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106D6-A37F-294B-8765-F00EE38331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myapologies.wordpress.com/2008/01/19/channeling-ronnie/144/" TargetMode="External"/><Relationship Id="rId3"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7"/>
          <p:cNvSpPr>
            <a:spLocks noChangeArrowheads="1" noChangeShapeType="1" noTextEdit="1"/>
          </p:cNvSpPr>
          <p:nvPr/>
        </p:nvSpPr>
        <p:spPr bwMode="auto">
          <a:xfrm>
            <a:off x="231587" y="218888"/>
            <a:ext cx="8680825" cy="6420224"/>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Quiz</a:t>
            </a:r>
          </a:p>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time!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4318000" cy="2862322"/>
          </a:xfrm>
          <a:prstGeom prst="rect">
            <a:avLst/>
          </a:prstGeom>
          <a:noFill/>
        </p:spPr>
        <p:txBody>
          <a:bodyPr wrap="square" rtlCol="0">
            <a:spAutoFit/>
          </a:bodyPr>
          <a:lstStyle/>
          <a:p>
            <a:pPr algn="ctr"/>
            <a:r>
              <a:rPr lang="en-US" sz="3600" dirty="0" smtClean="0">
                <a:ea typeface="Arial" pitchFamily="-108" charset="0"/>
                <a:cs typeface="Arial" pitchFamily="-108" charset="0"/>
              </a:rPr>
              <a:t>Congress passed the Economic Recovery Tax Act of 1981 which cut tax rates by 25% over 3 years. </a:t>
            </a:r>
          </a:p>
        </p:txBody>
      </p:sp>
      <p:sp>
        <p:nvSpPr>
          <p:cNvPr id="6" name="TextBox 5"/>
          <p:cNvSpPr txBox="1"/>
          <p:nvPr/>
        </p:nvSpPr>
        <p:spPr>
          <a:xfrm>
            <a:off x="0" y="3429000"/>
            <a:ext cx="4572000" cy="2862322"/>
          </a:xfrm>
          <a:prstGeom prst="rect">
            <a:avLst/>
          </a:prstGeom>
          <a:noFill/>
        </p:spPr>
        <p:txBody>
          <a:bodyPr wrap="square" rtlCol="0">
            <a:spAutoFit/>
          </a:bodyPr>
          <a:lstStyle/>
          <a:p>
            <a:pPr algn="ctr"/>
            <a:r>
              <a:rPr lang="en-US" sz="3600" dirty="0" smtClean="0"/>
              <a:t>This was the largest tax cut in American history.  How was it supposed to help the economy recover?</a:t>
            </a:r>
            <a:endParaRPr lang="en-US" sz="3600" dirty="0"/>
          </a:p>
        </p:txBody>
      </p:sp>
      <p:pic>
        <p:nvPicPr>
          <p:cNvPr id="7" name="Picture 6"/>
          <p:cNvPicPr>
            <a:picLocks noChangeAspect="1"/>
          </p:cNvPicPr>
          <p:nvPr/>
        </p:nvPicPr>
        <p:blipFill>
          <a:blip r:embed="rId2"/>
          <a:stretch>
            <a:fillRect/>
          </a:stretch>
        </p:blipFill>
        <p:spPr>
          <a:xfrm>
            <a:off x="4572000" y="-1"/>
            <a:ext cx="4572000" cy="68362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572000" y="1090706"/>
            <a:ext cx="4572000" cy="5509200"/>
          </a:xfrm>
          <a:prstGeom prst="rect">
            <a:avLst/>
          </a:prstGeom>
          <a:noFill/>
        </p:spPr>
        <p:txBody>
          <a:bodyPr wrap="square" rtlCol="0">
            <a:spAutoFit/>
          </a:bodyPr>
          <a:lstStyle/>
          <a:p>
            <a:pPr algn="ctr"/>
            <a:r>
              <a:rPr lang="en-US" sz="3200" dirty="0" smtClean="0"/>
              <a:t>Reagan believed that the wealthy would take their money and invest it in creating or expanding their businesses.  As such, the hoped they would create jobs.  That money would thus “trickle down” to those Americans who needed it in the form of paychecks.</a:t>
            </a:r>
            <a:endParaRPr lang="en-US" sz="3200" dirty="0"/>
          </a:p>
        </p:txBody>
      </p:sp>
      <p:sp>
        <p:nvSpPr>
          <p:cNvPr id="5" name="WordArt 7"/>
          <p:cNvSpPr>
            <a:spLocks noChangeArrowheads="1" noChangeShapeType="1" noTextEdit="1"/>
          </p:cNvSpPr>
          <p:nvPr/>
        </p:nvSpPr>
        <p:spPr bwMode="auto">
          <a:xfrm>
            <a:off x="0" y="0"/>
            <a:ext cx="9144000" cy="836706"/>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Supply Side / Reaganomics</a:t>
            </a:r>
            <a:endPar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endParaRPr>
          </a:p>
        </p:txBody>
      </p:sp>
      <p:pic>
        <p:nvPicPr>
          <p:cNvPr id="6" name="Picture 5"/>
          <p:cNvPicPr>
            <a:picLocks noChangeAspect="1"/>
          </p:cNvPicPr>
          <p:nvPr/>
        </p:nvPicPr>
        <p:blipFill>
          <a:blip r:embed="rId2"/>
          <a:stretch>
            <a:fillRect/>
          </a:stretch>
        </p:blipFill>
        <p:spPr>
          <a:xfrm>
            <a:off x="0" y="1090705"/>
            <a:ext cx="4318000" cy="570301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648200" y="228600"/>
            <a:ext cx="4495800" cy="6186308"/>
          </a:xfrm>
          <a:prstGeom prst="rect">
            <a:avLst/>
          </a:prstGeom>
          <a:noFill/>
        </p:spPr>
        <p:txBody>
          <a:bodyPr wrap="square" rtlCol="0">
            <a:spAutoFit/>
          </a:bodyPr>
          <a:lstStyle/>
          <a:p>
            <a:pPr algn="ctr"/>
            <a:r>
              <a:rPr lang="en-US" sz="4400" dirty="0" smtClean="0">
                <a:ea typeface="Arial" pitchFamily="-108" charset="0"/>
                <a:cs typeface="Arial" pitchFamily="-108" charset="0"/>
              </a:rPr>
              <a:t>Congress also  passed the Omnibus Reconciliation Act of 1981 which cut $136 Billion from 200 government programs over 2 years.</a:t>
            </a:r>
          </a:p>
        </p:txBody>
      </p:sp>
      <p:pic>
        <p:nvPicPr>
          <p:cNvPr id="5" name="Picture 2" descr="http://www.hotlikepepperradio.com/cms/uploads/img46e87508b994c.jpg"/>
          <p:cNvPicPr>
            <a:picLocks noChangeAspect="1" noChangeArrowheads="1"/>
          </p:cNvPicPr>
          <p:nvPr/>
        </p:nvPicPr>
        <p:blipFill>
          <a:blip r:embed="rId2"/>
          <a:srcRect/>
          <a:stretch>
            <a:fillRect/>
          </a:stretch>
        </p:blipFill>
        <p:spPr bwMode="auto">
          <a:xfrm>
            <a:off x="152400" y="228600"/>
            <a:ext cx="4495800" cy="6443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 y="612844"/>
            <a:ext cx="3863340" cy="5632312"/>
          </a:xfrm>
          <a:prstGeom prst="rect">
            <a:avLst/>
          </a:prstGeom>
          <a:noFill/>
        </p:spPr>
        <p:txBody>
          <a:bodyPr wrap="square" rtlCol="0">
            <a:spAutoFit/>
          </a:bodyPr>
          <a:lstStyle/>
          <a:p>
            <a:pPr algn="ctr"/>
            <a:r>
              <a:rPr lang="en-US" sz="3600" dirty="0" smtClean="0"/>
              <a:t>Many of the programs that were cut had come out of the New Deal and the Great Society.  They were primarily designed to help out those Americans most in need.</a:t>
            </a:r>
            <a:endParaRPr lang="en-US" sz="3600" dirty="0"/>
          </a:p>
        </p:txBody>
      </p:sp>
      <p:pic>
        <p:nvPicPr>
          <p:cNvPr id="3" name="Picture 2"/>
          <p:cNvPicPr>
            <a:picLocks noChangeAspect="1"/>
          </p:cNvPicPr>
          <p:nvPr/>
        </p:nvPicPr>
        <p:blipFill>
          <a:blip r:embed="rId2"/>
          <a:stretch>
            <a:fillRect/>
          </a:stretch>
        </p:blipFill>
        <p:spPr>
          <a:xfrm>
            <a:off x="3863340" y="0"/>
            <a:ext cx="528066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335845"/>
            <a:ext cx="3750234" cy="6186310"/>
          </a:xfrm>
          <a:prstGeom prst="rect">
            <a:avLst/>
          </a:prstGeom>
          <a:noFill/>
        </p:spPr>
        <p:txBody>
          <a:bodyPr wrap="square" rtlCol="0">
            <a:spAutoFit/>
          </a:bodyPr>
          <a:lstStyle/>
          <a:p>
            <a:pPr algn="ctr"/>
            <a:r>
              <a:rPr lang="en-US" sz="3600" dirty="0" smtClean="0"/>
              <a:t>The neo-conservatives argued that money spent on programs to help the poor was money wasted, and that it was not the job of the government to help out those in need.</a:t>
            </a:r>
            <a:endParaRPr lang="en-US" sz="3600" dirty="0"/>
          </a:p>
        </p:txBody>
      </p:sp>
      <p:pic>
        <p:nvPicPr>
          <p:cNvPr id="3" name="Picture 2"/>
          <p:cNvPicPr>
            <a:picLocks noChangeAspect="1"/>
          </p:cNvPicPr>
          <p:nvPr/>
        </p:nvPicPr>
        <p:blipFill>
          <a:blip r:embed="rId2"/>
          <a:stretch>
            <a:fillRect/>
          </a:stretch>
        </p:blipFill>
        <p:spPr>
          <a:xfrm>
            <a:off x="3750234" y="530412"/>
            <a:ext cx="5393765" cy="579717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2062103"/>
          </a:xfrm>
          <a:prstGeom prst="rect">
            <a:avLst/>
          </a:prstGeom>
          <a:noFill/>
        </p:spPr>
        <p:txBody>
          <a:bodyPr wrap="square" rtlCol="0">
            <a:spAutoFit/>
          </a:bodyPr>
          <a:lstStyle/>
          <a:p>
            <a:pPr algn="ctr"/>
            <a:r>
              <a:rPr lang="en-US" sz="3200" dirty="0" smtClean="0"/>
              <a:t>Taken together, the tax cuts and the cuts for social welfare programs resulted in a growing gap between the rich and the poor.  The rich got richer, and the poor got poorer.</a:t>
            </a:r>
            <a:endParaRPr lang="en-US" sz="3200" dirty="0"/>
          </a:p>
        </p:txBody>
      </p:sp>
      <p:pic>
        <p:nvPicPr>
          <p:cNvPr id="3" name="Picture 2"/>
          <p:cNvPicPr>
            <a:picLocks noChangeAspect="1"/>
          </p:cNvPicPr>
          <p:nvPr/>
        </p:nvPicPr>
        <p:blipFill>
          <a:blip r:embed="rId2"/>
          <a:stretch>
            <a:fillRect/>
          </a:stretch>
        </p:blipFill>
        <p:spPr>
          <a:xfrm>
            <a:off x="575848" y="2062102"/>
            <a:ext cx="7652258" cy="487473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10" name="Picture 2" descr="http://theinvisiblehand.typepad.com/.a/6a010535dbab09970c011278fa1acd28a4-320wi"/>
          <p:cNvPicPr>
            <a:picLocks noChangeAspect="1" noChangeArrowheads="1"/>
          </p:cNvPicPr>
          <p:nvPr/>
        </p:nvPicPr>
        <p:blipFill>
          <a:blip r:embed="rId2"/>
          <a:srcRect/>
          <a:stretch>
            <a:fillRect/>
          </a:stretch>
        </p:blipFill>
        <p:spPr bwMode="auto">
          <a:xfrm>
            <a:off x="0" y="284162"/>
            <a:ext cx="4705350" cy="6289675"/>
          </a:xfrm>
          <a:prstGeom prst="rect">
            <a:avLst/>
          </a:prstGeom>
          <a:noFill/>
          <a:ln w="9525">
            <a:noFill/>
            <a:miter lim="800000"/>
            <a:headEnd/>
            <a:tailEnd/>
          </a:ln>
        </p:spPr>
      </p:pic>
      <p:sp>
        <p:nvSpPr>
          <p:cNvPr id="5" name="TextBox 4"/>
          <p:cNvSpPr txBox="1">
            <a:spLocks noChangeArrowheads="1"/>
          </p:cNvSpPr>
          <p:nvPr/>
        </p:nvSpPr>
        <p:spPr bwMode="auto">
          <a:xfrm>
            <a:off x="4705350" y="0"/>
            <a:ext cx="4438650" cy="2246769"/>
          </a:xfrm>
          <a:prstGeom prst="rect">
            <a:avLst/>
          </a:prstGeom>
          <a:noFill/>
          <a:ln w="9525">
            <a:noFill/>
            <a:miter lim="800000"/>
            <a:headEnd/>
            <a:tailEnd/>
          </a:ln>
        </p:spPr>
        <p:txBody>
          <a:bodyPr wrap="square">
            <a:prstTxWarp prst="textNoShape">
              <a:avLst/>
            </a:prstTxWarp>
            <a:spAutoFit/>
          </a:bodyPr>
          <a:lstStyle/>
          <a:p>
            <a:r>
              <a:rPr lang="en-US" sz="2800" dirty="0" smtClean="0">
                <a:ea typeface="Arial" pitchFamily="-108" charset="0"/>
                <a:cs typeface="Arial" pitchFamily="-108" charset="0"/>
              </a:rPr>
              <a:t>Reagan had successfully implemented much of the neo-conservative agenda, and was on his way to balancing the federal budget.</a:t>
            </a:r>
          </a:p>
        </p:txBody>
      </p:sp>
      <p:sp>
        <p:nvSpPr>
          <p:cNvPr id="4" name="TextBox 3"/>
          <p:cNvSpPr txBox="1"/>
          <p:nvPr/>
        </p:nvSpPr>
        <p:spPr>
          <a:xfrm>
            <a:off x="4705350" y="2823882"/>
            <a:ext cx="4438650" cy="3539431"/>
          </a:xfrm>
          <a:prstGeom prst="rect">
            <a:avLst/>
          </a:prstGeom>
          <a:noFill/>
        </p:spPr>
        <p:txBody>
          <a:bodyPr wrap="square" rtlCol="0">
            <a:spAutoFit/>
          </a:bodyPr>
          <a:lstStyle/>
          <a:p>
            <a:r>
              <a:rPr lang="en-US" sz="2800" dirty="0" smtClean="0">
                <a:ea typeface="Arial" pitchFamily="-108" charset="0"/>
                <a:cs typeface="Arial" pitchFamily="-108" charset="0"/>
              </a:rPr>
              <a:t>- He had cut the amount of money the government took in every year (cut in taxes)</a:t>
            </a:r>
          </a:p>
          <a:p>
            <a:pPr>
              <a:buFontTx/>
              <a:buChar char="-"/>
            </a:pPr>
            <a:endParaRPr lang="en-US" sz="2800" dirty="0" smtClean="0">
              <a:ea typeface="Arial" pitchFamily="-108" charset="0"/>
              <a:cs typeface="Arial" pitchFamily="-108" charset="0"/>
            </a:endParaRPr>
          </a:p>
          <a:p>
            <a:pPr>
              <a:buFontTx/>
              <a:buChar char="-"/>
            </a:pPr>
            <a:r>
              <a:rPr lang="en-US" sz="2800" dirty="0" smtClean="0">
                <a:ea typeface="Arial" pitchFamily="-108" charset="0"/>
                <a:cs typeface="Arial" pitchFamily="-108" charset="0"/>
              </a:rPr>
              <a:t> But, he had also cut how much the government was spending (social welfare programs)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http://www.alquimidia.org/desacato/arquivosSGC/kremlin.jpg"/>
          <p:cNvPicPr>
            <a:picLocks noChangeAspect="1" noChangeArrowheads="1"/>
          </p:cNvPicPr>
          <p:nvPr/>
        </p:nvPicPr>
        <p:blipFill>
          <a:blip r:embed="rId2"/>
          <a:srcRect/>
          <a:stretch>
            <a:fillRect/>
          </a:stretch>
        </p:blipFill>
        <p:spPr bwMode="auto">
          <a:xfrm>
            <a:off x="990600" y="1143000"/>
            <a:ext cx="7010400" cy="5561013"/>
          </a:xfrm>
          <a:prstGeom prst="rect">
            <a:avLst/>
          </a:prstGeom>
          <a:noFill/>
          <a:ln w="9525">
            <a:noFill/>
            <a:miter lim="800000"/>
            <a:headEnd/>
            <a:tailEnd/>
          </a:ln>
        </p:spPr>
      </p:pic>
      <p:sp>
        <p:nvSpPr>
          <p:cNvPr id="18435" name="TextBox 4"/>
          <p:cNvSpPr txBox="1">
            <a:spLocks noChangeArrowheads="1"/>
          </p:cNvSpPr>
          <p:nvPr/>
        </p:nvSpPr>
        <p:spPr bwMode="auto">
          <a:xfrm>
            <a:off x="0" y="0"/>
            <a:ext cx="9144000" cy="1200150"/>
          </a:xfrm>
          <a:prstGeom prst="rect">
            <a:avLst/>
          </a:prstGeom>
          <a:noFill/>
          <a:ln w="9525">
            <a:noFill/>
            <a:miter lim="800000"/>
            <a:headEnd/>
            <a:tailEnd/>
          </a:ln>
        </p:spPr>
        <p:txBody>
          <a:bodyPr>
            <a:prstTxWarp prst="textNoShape">
              <a:avLst/>
            </a:prstTxWarp>
            <a:spAutoFit/>
          </a:bodyPr>
          <a:lstStyle/>
          <a:p>
            <a:pPr algn="ctr"/>
            <a:r>
              <a:rPr lang="en-US" sz="2400" dirty="0">
                <a:ea typeface="Arial" pitchFamily="-108" charset="0"/>
                <a:cs typeface="Arial" pitchFamily="-108" charset="0"/>
              </a:rPr>
              <a:t>However, in dealing with the Soviet Union, Reagan contradicted his own commitment to a balanced budget. </a:t>
            </a:r>
            <a:r>
              <a:rPr lang="en-US" sz="2400" dirty="0" smtClean="0">
                <a:ea typeface="Arial" pitchFamily="-108" charset="0"/>
                <a:cs typeface="Arial" pitchFamily="-108" charset="0"/>
              </a:rPr>
              <a:t> He </a:t>
            </a:r>
            <a:r>
              <a:rPr lang="en-US" sz="2400" dirty="0">
                <a:ea typeface="Arial" pitchFamily="-108" charset="0"/>
                <a:cs typeface="Arial" pitchFamily="-108" charset="0"/>
              </a:rPr>
              <a:t>believed that U.S. national security demanded</a:t>
            </a:r>
            <a:r>
              <a:rPr lang="en-US" sz="2400" dirty="0" smtClean="0">
                <a:ea typeface="Arial" pitchFamily="-108" charset="0"/>
                <a:cs typeface="Arial" pitchFamily="-108" charset="0"/>
              </a:rPr>
              <a:t> lots and lots of government spending.</a:t>
            </a:r>
            <a:endParaRPr lang="en-US" sz="2400" dirty="0">
              <a:ea typeface="Arial" pitchFamily="-108" charset="0"/>
              <a:cs typeface="Arial" pitchFamily="-10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7"/>
          <p:cNvSpPr>
            <a:spLocks noChangeArrowheads="1" noChangeShapeType="1" noTextEdit="1"/>
          </p:cNvSpPr>
          <p:nvPr/>
        </p:nvSpPr>
        <p:spPr bwMode="auto">
          <a:xfrm>
            <a:off x="194234" y="209176"/>
            <a:ext cx="8680825" cy="6420224"/>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Ronald Reagan:</a:t>
            </a:r>
          </a:p>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Commie </a:t>
            </a:r>
          </a:p>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Hater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descr="http://www.alquimidia.org/desacato/arquivosSGC/kremlin.jpg"/>
          <p:cNvPicPr>
            <a:picLocks noChangeAspect="1" noChangeArrowheads="1"/>
          </p:cNvPicPr>
          <p:nvPr/>
        </p:nvPicPr>
        <p:blipFill>
          <a:blip r:embed="rId2"/>
          <a:srcRect/>
          <a:stretch>
            <a:fillRect/>
          </a:stretch>
        </p:blipFill>
        <p:spPr bwMode="auto">
          <a:xfrm>
            <a:off x="1066800" y="1296987"/>
            <a:ext cx="7010400" cy="5561013"/>
          </a:xfrm>
          <a:prstGeom prst="rect">
            <a:avLst/>
          </a:prstGeom>
          <a:noFill/>
          <a:ln w="9525">
            <a:noFill/>
            <a:miter lim="800000"/>
            <a:headEnd/>
            <a:tailEnd/>
          </a:ln>
        </p:spPr>
      </p:pic>
      <p:sp>
        <p:nvSpPr>
          <p:cNvPr id="18435" name="TextBox 4"/>
          <p:cNvSpPr txBox="1">
            <a:spLocks noChangeArrowheads="1"/>
          </p:cNvSpPr>
          <p:nvPr/>
        </p:nvSpPr>
        <p:spPr bwMode="auto">
          <a:xfrm>
            <a:off x="0" y="0"/>
            <a:ext cx="9144000" cy="1384995"/>
          </a:xfrm>
          <a:prstGeom prst="rect">
            <a:avLst/>
          </a:prstGeom>
          <a:noFill/>
          <a:ln w="9525">
            <a:noFill/>
            <a:miter lim="800000"/>
            <a:headEnd/>
            <a:tailEnd/>
          </a:ln>
        </p:spPr>
        <p:txBody>
          <a:bodyPr>
            <a:prstTxWarp prst="textNoShape">
              <a:avLst/>
            </a:prstTxWarp>
            <a:spAutoFit/>
          </a:bodyPr>
          <a:lstStyle/>
          <a:p>
            <a:pPr algn="ctr"/>
            <a:r>
              <a:rPr lang="en-US" sz="2800" dirty="0" smtClean="0">
                <a:ea typeface="Arial" pitchFamily="-108" charset="0"/>
                <a:cs typeface="Arial" pitchFamily="-108" charset="0"/>
              </a:rPr>
              <a:t>Remember that the last part of the neo-conservative agenda was increasing American defense and taking a hard line with the Soviet Union.</a:t>
            </a:r>
            <a:endParaRPr lang="en-US" sz="2800" dirty="0">
              <a:ea typeface="Arial" pitchFamily="-108" charset="0"/>
              <a:cs typeface="Arial" pitchFamily="-10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362887" y="317483"/>
            <a:ext cx="8391765" cy="2554545"/>
          </a:xfrm>
          <a:prstGeom prst="rect">
            <a:avLst/>
          </a:prstGeom>
          <a:noFill/>
        </p:spPr>
        <p:txBody>
          <a:bodyPr wrap="square" rtlCol="0">
            <a:spAutoFit/>
          </a:bodyPr>
          <a:lstStyle/>
          <a:p>
            <a:pPr algn="ctr"/>
            <a:r>
              <a:rPr lang="en-US" sz="4000" dirty="0" smtClean="0"/>
              <a:t>Conservative Coalition</a:t>
            </a:r>
          </a:p>
          <a:p>
            <a:endParaRPr lang="en-US" sz="4000" dirty="0" smtClean="0"/>
          </a:p>
          <a:p>
            <a:r>
              <a:rPr lang="en-US" sz="4000" dirty="0" smtClean="0"/>
              <a:t>-  What groups of Americans were </a:t>
            </a:r>
          </a:p>
          <a:p>
            <a:r>
              <a:rPr lang="en-US" sz="4000" dirty="0" smtClean="0"/>
              <a:t>   involved?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9458" name="Picture 2" descr="http://www.freemasonrywatch.org/pics/ussr.gif"/>
          <p:cNvPicPr>
            <a:picLocks noChangeAspect="1" noChangeArrowheads="1"/>
          </p:cNvPicPr>
          <p:nvPr/>
        </p:nvPicPr>
        <p:blipFill>
          <a:blip r:embed="rId2"/>
          <a:srcRect/>
          <a:stretch>
            <a:fillRect/>
          </a:stretch>
        </p:blipFill>
        <p:spPr bwMode="auto">
          <a:xfrm>
            <a:off x="4572000" y="-1"/>
            <a:ext cx="4572000" cy="6919783"/>
          </a:xfrm>
          <a:prstGeom prst="rect">
            <a:avLst/>
          </a:prstGeom>
          <a:noFill/>
          <a:ln w="9525">
            <a:noFill/>
            <a:miter lim="800000"/>
            <a:headEnd/>
            <a:tailEnd/>
          </a:ln>
        </p:spPr>
      </p:pic>
      <p:sp>
        <p:nvSpPr>
          <p:cNvPr id="19459" name="TextBox 4"/>
          <p:cNvSpPr txBox="1">
            <a:spLocks noChangeArrowheads="1"/>
          </p:cNvSpPr>
          <p:nvPr/>
        </p:nvSpPr>
        <p:spPr bwMode="auto">
          <a:xfrm>
            <a:off x="0" y="0"/>
            <a:ext cx="4572000" cy="2862322"/>
          </a:xfrm>
          <a:prstGeom prst="rect">
            <a:avLst/>
          </a:prstGeom>
          <a:noFill/>
          <a:ln w="9525">
            <a:noFill/>
            <a:miter lim="800000"/>
            <a:headEnd/>
            <a:tailEnd/>
          </a:ln>
        </p:spPr>
        <p:txBody>
          <a:bodyPr>
            <a:prstTxWarp prst="textNoShape">
              <a:avLst/>
            </a:prstTxWarp>
            <a:spAutoFit/>
          </a:bodyPr>
          <a:lstStyle/>
          <a:p>
            <a:pPr algn="ctr"/>
            <a:r>
              <a:rPr lang="en-US" sz="3600" dirty="0">
                <a:ea typeface="Arial" pitchFamily="-108" charset="0"/>
                <a:cs typeface="Arial" pitchFamily="-108" charset="0"/>
              </a:rPr>
              <a:t>Reagan was not merely content to continue America’s long standing policy of containing the spread of communism.</a:t>
            </a:r>
          </a:p>
        </p:txBody>
      </p:sp>
      <p:sp>
        <p:nvSpPr>
          <p:cNvPr id="4" name="TextBox 3"/>
          <p:cNvSpPr txBox="1">
            <a:spLocks noChangeArrowheads="1"/>
          </p:cNvSpPr>
          <p:nvPr/>
        </p:nvSpPr>
        <p:spPr bwMode="auto">
          <a:xfrm>
            <a:off x="0" y="2973294"/>
            <a:ext cx="4572000" cy="3970318"/>
          </a:xfrm>
          <a:prstGeom prst="rect">
            <a:avLst/>
          </a:prstGeom>
          <a:noFill/>
          <a:ln w="9525">
            <a:noFill/>
            <a:miter lim="800000"/>
            <a:headEnd/>
            <a:tailEnd/>
          </a:ln>
        </p:spPr>
        <p:txBody>
          <a:bodyPr>
            <a:prstTxWarp prst="textNoShape">
              <a:avLst/>
            </a:prstTxWarp>
            <a:spAutoFit/>
          </a:bodyPr>
          <a:lstStyle/>
          <a:p>
            <a:pPr algn="ctr"/>
            <a:r>
              <a:rPr lang="en-US" sz="3600" dirty="0">
                <a:ea typeface="Arial" pitchFamily="-108" charset="0"/>
                <a:cs typeface="Arial" pitchFamily="-108" charset="0"/>
              </a:rPr>
              <a:t>He described the Soviet Union as the “focus of evil in the modern world.”</a:t>
            </a:r>
          </a:p>
          <a:p>
            <a:pPr algn="ctr"/>
            <a:endParaRPr lang="en-US" sz="3600" dirty="0">
              <a:ea typeface="Arial" pitchFamily="-108" charset="0"/>
              <a:cs typeface="Arial" pitchFamily="-108" charset="0"/>
            </a:endParaRPr>
          </a:p>
          <a:p>
            <a:pPr algn="ctr"/>
            <a:r>
              <a:rPr lang="en-US" sz="3600" dirty="0">
                <a:ea typeface="Arial" pitchFamily="-108" charset="0"/>
                <a:cs typeface="Arial" pitchFamily="-108" charset="0"/>
              </a:rPr>
              <a:t>His ultimate goal was to win the Cold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0" y="0"/>
            <a:ext cx="9144000" cy="1569660"/>
          </a:xfrm>
          <a:prstGeom prst="rect">
            <a:avLst/>
          </a:prstGeom>
          <a:noFill/>
          <a:ln w="9525">
            <a:noFill/>
            <a:miter lim="800000"/>
            <a:headEnd/>
            <a:tailEnd/>
          </a:ln>
        </p:spPr>
        <p:txBody>
          <a:bodyPr>
            <a:prstTxWarp prst="textNoShape">
              <a:avLst/>
            </a:prstTxWarp>
            <a:spAutoFit/>
          </a:bodyPr>
          <a:lstStyle/>
          <a:p>
            <a:pPr algn="ctr"/>
            <a:r>
              <a:rPr lang="en-US" sz="3200" dirty="0"/>
              <a:t>Reagan believed that the U.S. might possibly</a:t>
            </a:r>
            <a:r>
              <a:rPr lang="en-US" sz="3200" dirty="0" smtClean="0"/>
              <a:t> succeed in that goal </a:t>
            </a:r>
            <a:r>
              <a:rPr lang="en-US" sz="3200" dirty="0"/>
              <a:t>by engaging the Soviet Union in another arms race.</a:t>
            </a:r>
          </a:p>
        </p:txBody>
      </p:sp>
      <p:pic>
        <p:nvPicPr>
          <p:cNvPr id="20483" name="Picture 4" descr="titan-nuclear-missile-tucson-arizona.jpg"/>
          <p:cNvPicPr>
            <a:picLocks noChangeAspect="1"/>
          </p:cNvPicPr>
          <p:nvPr/>
        </p:nvPicPr>
        <p:blipFill>
          <a:blip r:embed="rId2"/>
          <a:srcRect/>
          <a:stretch>
            <a:fillRect/>
          </a:stretch>
        </p:blipFill>
        <p:spPr bwMode="auto">
          <a:xfrm>
            <a:off x="1409700" y="1600200"/>
            <a:ext cx="6324600" cy="5067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1507" name="Picture 4" descr="sputnik.jpg"/>
          <p:cNvPicPr>
            <a:picLocks noChangeAspect="1"/>
          </p:cNvPicPr>
          <p:nvPr/>
        </p:nvPicPr>
        <p:blipFill>
          <a:blip r:embed="rId2"/>
          <a:srcRect/>
          <a:stretch>
            <a:fillRect/>
          </a:stretch>
        </p:blipFill>
        <p:spPr bwMode="auto">
          <a:xfrm>
            <a:off x="0" y="0"/>
            <a:ext cx="5167313" cy="6858000"/>
          </a:xfrm>
          <a:prstGeom prst="rect">
            <a:avLst/>
          </a:prstGeom>
          <a:noFill/>
          <a:ln w="9525">
            <a:noFill/>
            <a:miter lim="800000"/>
            <a:headEnd/>
            <a:tailEnd/>
          </a:ln>
        </p:spPr>
      </p:pic>
      <p:sp>
        <p:nvSpPr>
          <p:cNvPr id="4" name="TextBox 3"/>
          <p:cNvSpPr txBox="1">
            <a:spLocks noChangeArrowheads="1"/>
          </p:cNvSpPr>
          <p:nvPr/>
        </p:nvSpPr>
        <p:spPr bwMode="auto">
          <a:xfrm>
            <a:off x="5647764" y="117475"/>
            <a:ext cx="3496235" cy="6740308"/>
          </a:xfrm>
          <a:prstGeom prst="rect">
            <a:avLst/>
          </a:prstGeom>
          <a:noFill/>
          <a:ln w="9525">
            <a:noFill/>
            <a:miter lim="800000"/>
            <a:headEnd/>
            <a:tailEnd/>
          </a:ln>
        </p:spPr>
        <p:txBody>
          <a:bodyPr wrap="square">
            <a:prstTxWarp prst="textNoShape">
              <a:avLst/>
            </a:prstTxWarp>
            <a:spAutoFit/>
          </a:bodyPr>
          <a:lstStyle/>
          <a:p>
            <a:pPr algn="ctr"/>
            <a:r>
              <a:rPr lang="en-US" sz="3600" dirty="0"/>
              <a:t>Thinking back to the 1940’s and 1950’s, he saw how the Soviet Union had desperately tried to keep up with, and then </a:t>
            </a:r>
            <a:r>
              <a:rPr lang="en-US" sz="3600" dirty="0" smtClean="0"/>
              <a:t>pass, </a:t>
            </a:r>
            <a:r>
              <a:rPr lang="en-US" sz="3600" dirty="0"/>
              <a:t>the U.S. in atomic, nuclear, and rocket </a:t>
            </a:r>
            <a:r>
              <a:rPr lang="en-US" sz="3600" dirty="0" smtClean="0"/>
              <a:t>technologies. </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0" y="0"/>
            <a:ext cx="9144000" cy="2062163"/>
          </a:xfrm>
          <a:prstGeom prst="rect">
            <a:avLst/>
          </a:prstGeom>
          <a:noFill/>
          <a:ln w="9525">
            <a:noFill/>
            <a:miter lim="800000"/>
            <a:headEnd/>
            <a:tailEnd/>
          </a:ln>
        </p:spPr>
        <p:txBody>
          <a:bodyPr>
            <a:prstTxWarp prst="textNoShape">
              <a:avLst/>
            </a:prstTxWarp>
            <a:spAutoFit/>
          </a:bodyPr>
          <a:lstStyle/>
          <a:p>
            <a:pPr algn="ctr"/>
            <a:r>
              <a:rPr lang="en-US" sz="3200"/>
              <a:t>Reagan’s foreign policy advisors argued that if the U.S. began to once again build a ton of new weapons and nuclear missiles, the Soviets would have no choice but to keep up.</a:t>
            </a:r>
          </a:p>
        </p:txBody>
      </p:sp>
      <p:pic>
        <p:nvPicPr>
          <p:cNvPr id="22531" name="Picture 5" descr="reagan-at-durenberger-rally.jpg">
            <a:hlinkClick r:id="rId2" tooltip="reagan-at-durenberger-rally.jpg"/>
          </p:cNvPr>
          <p:cNvPicPr>
            <a:picLocks noChangeAspect="1" noChangeArrowheads="1"/>
          </p:cNvPicPr>
          <p:nvPr/>
        </p:nvPicPr>
        <p:blipFill>
          <a:blip r:embed="rId3"/>
          <a:srcRect/>
          <a:stretch>
            <a:fillRect/>
          </a:stretch>
        </p:blipFill>
        <p:spPr bwMode="auto">
          <a:xfrm>
            <a:off x="1503829" y="2062162"/>
            <a:ext cx="6136341" cy="47819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0" y="0"/>
            <a:ext cx="5080000" cy="1754327"/>
          </a:xfrm>
          <a:prstGeom prst="rect">
            <a:avLst/>
          </a:prstGeom>
          <a:noFill/>
          <a:ln w="9525">
            <a:noFill/>
            <a:miter lim="800000"/>
            <a:headEnd/>
            <a:tailEnd/>
          </a:ln>
        </p:spPr>
        <p:txBody>
          <a:bodyPr wrap="square">
            <a:prstTxWarp prst="textNoShape">
              <a:avLst/>
            </a:prstTxWarp>
            <a:spAutoFit/>
          </a:bodyPr>
          <a:lstStyle/>
          <a:p>
            <a:pPr algn="ctr"/>
            <a:r>
              <a:rPr lang="en-US" sz="3600" dirty="0"/>
              <a:t>To do so would require the U.S. to spend billions of dollars on defense. </a:t>
            </a:r>
            <a:r>
              <a:rPr lang="en-US" sz="3600" dirty="0" smtClean="0"/>
              <a:t> </a:t>
            </a:r>
            <a:endParaRPr lang="en-US" sz="3600" dirty="0"/>
          </a:p>
        </p:txBody>
      </p:sp>
      <p:pic>
        <p:nvPicPr>
          <p:cNvPr id="23555" name="Picture 5" descr="dollar-sign.jpg"/>
          <p:cNvPicPr>
            <a:picLocks noChangeAspect="1"/>
          </p:cNvPicPr>
          <p:nvPr/>
        </p:nvPicPr>
        <p:blipFill>
          <a:blip r:embed="rId2"/>
          <a:srcRect/>
          <a:stretch>
            <a:fillRect/>
          </a:stretch>
        </p:blipFill>
        <p:spPr bwMode="auto">
          <a:xfrm>
            <a:off x="5080000" y="1047750"/>
            <a:ext cx="4064000" cy="4762500"/>
          </a:xfrm>
          <a:prstGeom prst="rect">
            <a:avLst/>
          </a:prstGeom>
          <a:noFill/>
          <a:ln w="9525">
            <a:noFill/>
            <a:miter lim="800000"/>
            <a:headEnd/>
            <a:tailEnd/>
          </a:ln>
        </p:spPr>
      </p:pic>
      <p:sp>
        <p:nvSpPr>
          <p:cNvPr id="4" name="TextBox 3"/>
          <p:cNvSpPr txBox="1"/>
          <p:nvPr/>
        </p:nvSpPr>
        <p:spPr>
          <a:xfrm>
            <a:off x="0" y="2025841"/>
            <a:ext cx="5337465" cy="4524316"/>
          </a:xfrm>
          <a:prstGeom prst="rect">
            <a:avLst/>
          </a:prstGeom>
          <a:noFill/>
        </p:spPr>
        <p:txBody>
          <a:bodyPr wrap="square" rtlCol="0">
            <a:spAutoFit/>
          </a:bodyPr>
          <a:lstStyle/>
          <a:p>
            <a:pPr algn="ctr"/>
            <a:r>
              <a:rPr lang="en-US" sz="3600" dirty="0" smtClean="0"/>
              <a:t>But it would also require the Soviet Union to do the same.  </a:t>
            </a:r>
          </a:p>
          <a:p>
            <a:pPr algn="ctr"/>
            <a:endParaRPr lang="en-US" sz="3600" dirty="0" smtClean="0"/>
          </a:p>
          <a:p>
            <a:pPr algn="ctr"/>
            <a:r>
              <a:rPr lang="en-US" sz="3600" dirty="0" smtClean="0"/>
              <a:t>Regan gambled that the U.S. economy could handle such spending, while the Soviet economy could not.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0" y="0"/>
            <a:ext cx="9144000" cy="1384995"/>
          </a:xfrm>
          <a:prstGeom prst="rect">
            <a:avLst/>
          </a:prstGeom>
          <a:noFill/>
          <a:ln w="9525">
            <a:noFill/>
            <a:miter lim="800000"/>
            <a:headEnd/>
            <a:tailEnd/>
          </a:ln>
        </p:spPr>
        <p:txBody>
          <a:bodyPr>
            <a:prstTxWarp prst="textNoShape">
              <a:avLst/>
            </a:prstTxWarp>
            <a:spAutoFit/>
          </a:bodyPr>
          <a:lstStyle/>
          <a:p>
            <a:pPr algn="ctr"/>
            <a:r>
              <a:rPr lang="en-US" sz="2800" dirty="0"/>
              <a:t>To accomplish the goal of bankrupting the Soviet Union, Reagan authorized a massive buildup of U.S. nuclear </a:t>
            </a:r>
            <a:r>
              <a:rPr lang="en-US" sz="2800" dirty="0" smtClean="0"/>
              <a:t>weapons and a commitment to </a:t>
            </a:r>
            <a:r>
              <a:rPr lang="en-US" sz="2800" b="1" dirty="0" smtClean="0"/>
              <a:t>use them if necessary</a:t>
            </a:r>
            <a:r>
              <a:rPr lang="en-US" sz="2800" dirty="0" smtClean="0"/>
              <a:t>.</a:t>
            </a:r>
            <a:endParaRPr lang="en-US" sz="2800" dirty="0"/>
          </a:p>
        </p:txBody>
      </p:sp>
      <p:pic>
        <p:nvPicPr>
          <p:cNvPr id="24579" name="Picture 4" descr="014-1.jpg"/>
          <p:cNvPicPr>
            <a:picLocks noChangeAspect="1"/>
          </p:cNvPicPr>
          <p:nvPr/>
        </p:nvPicPr>
        <p:blipFill>
          <a:blip r:embed="rId2"/>
          <a:srcRect/>
          <a:stretch>
            <a:fillRect/>
          </a:stretch>
        </p:blipFill>
        <p:spPr bwMode="auto">
          <a:xfrm>
            <a:off x="378432" y="1384995"/>
            <a:ext cx="8387136" cy="54789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WordArt 7"/>
          <p:cNvSpPr>
            <a:spLocks noChangeArrowheads="1" noChangeShapeType="1" noTextEdit="1"/>
          </p:cNvSpPr>
          <p:nvPr/>
        </p:nvSpPr>
        <p:spPr bwMode="auto">
          <a:xfrm>
            <a:off x="0" y="0"/>
            <a:ext cx="45720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Nuclear War</a:t>
            </a:r>
          </a:p>
          <a:p>
            <a:pPr algn="ctr"/>
            <a:r>
              <a:rPr lang="en-US" sz="3600" kern="1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Glossary</a:t>
            </a:r>
          </a:p>
        </p:txBody>
      </p:sp>
      <p:sp>
        <p:nvSpPr>
          <p:cNvPr id="5" name="TextBox 4"/>
          <p:cNvSpPr txBox="1">
            <a:spLocks noChangeArrowheads="1"/>
          </p:cNvSpPr>
          <p:nvPr/>
        </p:nvSpPr>
        <p:spPr bwMode="auto">
          <a:xfrm>
            <a:off x="0" y="990600"/>
            <a:ext cx="4572000" cy="6002337"/>
          </a:xfrm>
          <a:prstGeom prst="rect">
            <a:avLst/>
          </a:prstGeom>
          <a:noFill/>
          <a:ln w="9525">
            <a:noFill/>
            <a:miter lim="800000"/>
            <a:headEnd/>
            <a:tailEnd/>
          </a:ln>
        </p:spPr>
        <p:txBody>
          <a:bodyPr>
            <a:prstTxWarp prst="textNoShape">
              <a:avLst/>
            </a:prstTxWarp>
            <a:spAutoFit/>
          </a:bodyPr>
          <a:lstStyle/>
          <a:p>
            <a:pPr algn="ctr"/>
            <a:r>
              <a:rPr lang="en-US" sz="3200" dirty="0"/>
              <a:t>Mutually Assured Destruction</a:t>
            </a:r>
          </a:p>
          <a:p>
            <a:endParaRPr lang="en-US" sz="3200" dirty="0"/>
          </a:p>
          <a:p>
            <a:r>
              <a:rPr lang="en-US" sz="3200" dirty="0"/>
              <a:t>-  Both sides must possess, and be willing to use enough nuclear weapons to ensure the absolute destruction of  the other.  We all might die, but at least we’ll know our enemy is also dead.</a:t>
            </a:r>
          </a:p>
        </p:txBody>
      </p:sp>
      <p:pic>
        <p:nvPicPr>
          <p:cNvPr id="25604" name="Picture 5" descr="nuclear-explosion.jpg"/>
          <p:cNvPicPr>
            <a:picLocks noChangeAspect="1"/>
          </p:cNvPicPr>
          <p:nvPr/>
        </p:nvPicPr>
        <p:blipFill>
          <a:blip r:embed="rId2"/>
          <a:srcRect/>
          <a:stretch>
            <a:fillRect/>
          </a:stretch>
        </p:blipFill>
        <p:spPr bwMode="auto">
          <a:xfrm>
            <a:off x="4572000" y="190500"/>
            <a:ext cx="4430713" cy="647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6626" name="Picture 2" descr="co-missiles-A-680"/>
          <p:cNvPicPr>
            <a:picLocks noChangeAspect="1" noChangeArrowheads="1"/>
          </p:cNvPicPr>
          <p:nvPr/>
        </p:nvPicPr>
        <p:blipFill>
          <a:blip r:embed="rId2"/>
          <a:srcRect/>
          <a:stretch>
            <a:fillRect/>
          </a:stretch>
        </p:blipFill>
        <p:spPr bwMode="auto">
          <a:xfrm>
            <a:off x="762000" y="0"/>
            <a:ext cx="7162800" cy="6846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WordArt 7"/>
          <p:cNvSpPr>
            <a:spLocks noChangeArrowheads="1" noChangeShapeType="1" noTextEdit="1"/>
          </p:cNvSpPr>
          <p:nvPr/>
        </p:nvSpPr>
        <p:spPr bwMode="auto">
          <a:xfrm>
            <a:off x="0" y="0"/>
            <a:ext cx="45720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Nuclear War</a:t>
            </a:r>
          </a:p>
          <a:p>
            <a:pPr algn="ctr"/>
            <a:r>
              <a:rPr lang="en-US" sz="3600" kern="1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Glossary</a:t>
            </a:r>
          </a:p>
        </p:txBody>
      </p:sp>
      <p:sp>
        <p:nvSpPr>
          <p:cNvPr id="6" name="TextBox 5"/>
          <p:cNvSpPr txBox="1">
            <a:spLocks noChangeArrowheads="1"/>
          </p:cNvSpPr>
          <p:nvPr/>
        </p:nvSpPr>
        <p:spPr bwMode="auto">
          <a:xfrm>
            <a:off x="0" y="1066800"/>
            <a:ext cx="4572000" cy="5694363"/>
          </a:xfrm>
          <a:prstGeom prst="rect">
            <a:avLst/>
          </a:prstGeom>
          <a:noFill/>
          <a:ln w="9525">
            <a:noFill/>
            <a:miter lim="800000"/>
            <a:headEnd/>
            <a:tailEnd/>
          </a:ln>
        </p:spPr>
        <p:txBody>
          <a:bodyPr>
            <a:prstTxWarp prst="textNoShape">
              <a:avLst/>
            </a:prstTxWarp>
            <a:spAutoFit/>
          </a:bodyPr>
          <a:lstStyle/>
          <a:p>
            <a:pPr algn="ctr"/>
            <a:r>
              <a:rPr lang="en-US" sz="2800"/>
              <a:t>Strategic Air Command (SAC)</a:t>
            </a:r>
          </a:p>
          <a:p>
            <a:endParaRPr lang="en-US" sz="2800"/>
          </a:p>
          <a:p>
            <a:r>
              <a:rPr lang="en-US" sz="2800"/>
              <a:t>-  Military unit charged with planning and carrying out America’s nuclear strategy.</a:t>
            </a:r>
          </a:p>
          <a:p>
            <a:endParaRPr lang="en-US" sz="2800"/>
          </a:p>
          <a:p>
            <a:r>
              <a:rPr lang="en-US" sz="2800"/>
              <a:t>-  First effort was long range air bombing.</a:t>
            </a:r>
          </a:p>
          <a:p>
            <a:endParaRPr lang="en-US" sz="2800"/>
          </a:p>
          <a:p>
            <a:r>
              <a:rPr lang="en-US" sz="2800"/>
              <a:t>-  Shifted overtime to command America’s nuclear missile arsenal.</a:t>
            </a:r>
          </a:p>
        </p:txBody>
      </p:sp>
      <p:pic>
        <p:nvPicPr>
          <p:cNvPr id="27652" name="Picture 6" descr="shield_strategic_air_command.png"/>
          <p:cNvPicPr>
            <a:picLocks noChangeAspect="1"/>
          </p:cNvPicPr>
          <p:nvPr/>
        </p:nvPicPr>
        <p:blipFill>
          <a:blip r:embed="rId2"/>
          <a:srcRect/>
          <a:stretch>
            <a:fillRect/>
          </a:stretch>
        </p:blipFill>
        <p:spPr bwMode="auto">
          <a:xfrm>
            <a:off x="4343400" y="1154113"/>
            <a:ext cx="4549775" cy="4549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WordArt 7"/>
          <p:cNvSpPr>
            <a:spLocks noChangeArrowheads="1" noChangeShapeType="1" noTextEdit="1"/>
          </p:cNvSpPr>
          <p:nvPr/>
        </p:nvSpPr>
        <p:spPr bwMode="auto">
          <a:xfrm>
            <a:off x="0" y="0"/>
            <a:ext cx="4572000" cy="990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Nuclear War</a:t>
            </a:r>
          </a:p>
          <a:p>
            <a:pPr algn="ctr"/>
            <a:r>
              <a:rPr lang="en-US" sz="3600" kern="1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Glossary</a:t>
            </a:r>
          </a:p>
        </p:txBody>
      </p:sp>
      <p:sp>
        <p:nvSpPr>
          <p:cNvPr id="5" name="TextBox 4"/>
          <p:cNvSpPr txBox="1">
            <a:spLocks noChangeArrowheads="1"/>
          </p:cNvSpPr>
          <p:nvPr/>
        </p:nvSpPr>
        <p:spPr bwMode="auto">
          <a:xfrm>
            <a:off x="0" y="1219200"/>
            <a:ext cx="4572000" cy="4894263"/>
          </a:xfrm>
          <a:prstGeom prst="rect">
            <a:avLst/>
          </a:prstGeom>
          <a:noFill/>
          <a:ln w="9525">
            <a:noFill/>
            <a:miter lim="800000"/>
            <a:headEnd/>
            <a:tailEnd/>
          </a:ln>
        </p:spPr>
        <p:txBody>
          <a:bodyPr>
            <a:prstTxWarp prst="textNoShape">
              <a:avLst/>
            </a:prstTxWarp>
            <a:spAutoFit/>
          </a:bodyPr>
          <a:lstStyle/>
          <a:p>
            <a:pPr algn="ctr"/>
            <a:r>
              <a:rPr lang="en-US" sz="2400"/>
              <a:t>NORAD</a:t>
            </a:r>
          </a:p>
          <a:p>
            <a:endParaRPr lang="en-US" sz="2400"/>
          </a:p>
          <a:p>
            <a:r>
              <a:rPr lang="en-US" sz="2400"/>
              <a:t>-North America Aerospace Defense Command</a:t>
            </a:r>
          </a:p>
          <a:p>
            <a:endParaRPr lang="en-US" sz="2400"/>
          </a:p>
          <a:p>
            <a:r>
              <a:rPr lang="en-US" sz="2400"/>
              <a:t>-Its mission was to detect and track any Soviet nuclear launch against the United States relaying information to SAC and the President.</a:t>
            </a:r>
          </a:p>
          <a:p>
            <a:endParaRPr lang="en-US" sz="2400"/>
          </a:p>
          <a:p>
            <a:r>
              <a:rPr lang="en-US" sz="2400"/>
              <a:t>-Headquarters inside Cheyenne Mountain in Colorado Springs</a:t>
            </a:r>
          </a:p>
        </p:txBody>
      </p:sp>
      <p:pic>
        <p:nvPicPr>
          <p:cNvPr id="28676" name="Picture 5" descr="norad.jpg"/>
          <p:cNvPicPr>
            <a:picLocks noChangeAspect="1"/>
          </p:cNvPicPr>
          <p:nvPr/>
        </p:nvPicPr>
        <p:blipFill>
          <a:blip r:embed="rId2"/>
          <a:srcRect/>
          <a:stretch>
            <a:fillRect/>
          </a:stretch>
        </p:blipFill>
        <p:spPr bwMode="auto">
          <a:xfrm>
            <a:off x="4572000" y="1371600"/>
            <a:ext cx="4135438" cy="411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WordArt 7"/>
          <p:cNvSpPr>
            <a:spLocks noChangeArrowheads="1" noChangeShapeType="1" noTextEdit="1"/>
          </p:cNvSpPr>
          <p:nvPr/>
        </p:nvSpPr>
        <p:spPr bwMode="auto">
          <a:xfrm>
            <a:off x="194234" y="209176"/>
            <a:ext cx="8680825" cy="6420224"/>
          </a:xfrm>
          <a:prstGeom prst="rect">
            <a:avLst/>
          </a:prstGeom>
        </p:spPr>
        <p:txBody>
          <a:bodyPr wrap="none" fromWordArt="1">
            <a:prstTxWarp prst="textPlain">
              <a:avLst>
                <a:gd name="adj" fmla="val 50000"/>
              </a:avLst>
            </a:prstTxWarp>
          </a:bodyPr>
          <a:lstStyle/>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Ronald Reagan</a:t>
            </a:r>
          </a:p>
          <a:p>
            <a:pPr algn="ctr"/>
            <a:r>
              <a:rPr lang="en-US" sz="3600" kern="10" dirty="0" smtClean="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at Home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8" name="Picture 3" descr="Mountain.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0" y="0"/>
            <a:ext cx="9144000" cy="1816100"/>
          </a:xfrm>
          <a:prstGeom prst="rect">
            <a:avLst/>
          </a:prstGeom>
          <a:noFill/>
          <a:ln w="9525">
            <a:noFill/>
            <a:miter lim="800000"/>
            <a:headEnd/>
            <a:tailEnd/>
          </a:ln>
        </p:spPr>
        <p:txBody>
          <a:bodyPr>
            <a:prstTxWarp prst="textNoShape">
              <a:avLst/>
            </a:prstTxWarp>
            <a:spAutoFit/>
          </a:bodyPr>
          <a:lstStyle/>
          <a:p>
            <a:pPr algn="ctr"/>
            <a:r>
              <a:rPr lang="en-US" sz="2800"/>
              <a:t>Reagan’s efforts to out-build and out-arm the Soviets dramatically increased tension between the two nations and made the possibility of nuclear war the greatest it had been in 20 years.</a:t>
            </a:r>
          </a:p>
        </p:txBody>
      </p:sp>
      <p:pic>
        <p:nvPicPr>
          <p:cNvPr id="30723" name="Picture 4" descr="nuclear-war-co2-emit.jpg"/>
          <p:cNvPicPr>
            <a:picLocks noChangeAspect="1"/>
          </p:cNvPicPr>
          <p:nvPr/>
        </p:nvPicPr>
        <p:blipFill>
          <a:blip r:embed="rId2"/>
          <a:srcRect/>
          <a:stretch>
            <a:fillRect/>
          </a:stretch>
        </p:blipFill>
        <p:spPr bwMode="auto">
          <a:xfrm>
            <a:off x="0" y="1905000"/>
            <a:ext cx="91440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0" y="0"/>
            <a:ext cx="9144000" cy="1570038"/>
          </a:xfrm>
          <a:prstGeom prst="rect">
            <a:avLst/>
          </a:prstGeom>
          <a:noFill/>
          <a:ln w="9525">
            <a:noFill/>
            <a:miter lim="800000"/>
            <a:headEnd/>
            <a:tailEnd/>
          </a:ln>
        </p:spPr>
        <p:txBody>
          <a:bodyPr>
            <a:prstTxWarp prst="textNoShape">
              <a:avLst/>
            </a:prstTxWarp>
            <a:spAutoFit/>
          </a:bodyPr>
          <a:lstStyle/>
          <a:p>
            <a:pPr algn="ctr"/>
            <a:r>
              <a:rPr lang="en-US" sz="3200" dirty="0"/>
              <a:t>Reagan continued to push the Soviets by proposing </a:t>
            </a:r>
            <a:r>
              <a:rPr lang="en-US" sz="3200" dirty="0" smtClean="0"/>
              <a:t>new, expensive </a:t>
            </a:r>
            <a:r>
              <a:rPr lang="en-US" sz="3200" dirty="0"/>
              <a:t>military technologies.  The B-2 “stealth” bomber is one example.</a:t>
            </a:r>
          </a:p>
        </p:txBody>
      </p:sp>
      <p:pic>
        <p:nvPicPr>
          <p:cNvPr id="31747" name="Picture 4" descr="B2_Bomber_pictures.jpg"/>
          <p:cNvPicPr>
            <a:picLocks noChangeAspect="1"/>
          </p:cNvPicPr>
          <p:nvPr/>
        </p:nvPicPr>
        <p:blipFill>
          <a:blip r:embed="rId2"/>
          <a:srcRect/>
          <a:stretch>
            <a:fillRect/>
          </a:stretch>
        </p:blipFill>
        <p:spPr bwMode="auto">
          <a:xfrm>
            <a:off x="1168400" y="1600200"/>
            <a:ext cx="68072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extBox 3"/>
          <p:cNvSpPr txBox="1">
            <a:spLocks noChangeArrowheads="1"/>
          </p:cNvSpPr>
          <p:nvPr/>
        </p:nvSpPr>
        <p:spPr bwMode="auto">
          <a:xfrm>
            <a:off x="3886200" y="0"/>
            <a:ext cx="5257800" cy="1384300"/>
          </a:xfrm>
          <a:prstGeom prst="rect">
            <a:avLst/>
          </a:prstGeom>
          <a:noFill/>
          <a:ln w="9525">
            <a:noFill/>
            <a:miter lim="800000"/>
            <a:headEnd/>
            <a:tailEnd/>
          </a:ln>
        </p:spPr>
        <p:txBody>
          <a:bodyPr>
            <a:prstTxWarp prst="textNoShape">
              <a:avLst/>
            </a:prstTxWarp>
            <a:spAutoFit/>
          </a:bodyPr>
          <a:lstStyle/>
          <a:p>
            <a:r>
              <a:rPr lang="en-US" sz="2800" dirty="0"/>
              <a:t>The best </a:t>
            </a:r>
            <a:r>
              <a:rPr lang="en-US" sz="2800" dirty="0" smtClean="0"/>
              <a:t>example, however, </a:t>
            </a:r>
            <a:r>
              <a:rPr lang="en-US" sz="2800" dirty="0"/>
              <a:t>was a proposed program known as the Strategic Defense </a:t>
            </a:r>
            <a:r>
              <a:rPr lang="en-US" sz="2800" dirty="0" smtClean="0"/>
              <a:t>Initiative (SDI).</a:t>
            </a:r>
            <a:endParaRPr lang="en-US" sz="2800" dirty="0"/>
          </a:p>
        </p:txBody>
      </p:sp>
      <p:sp>
        <p:nvSpPr>
          <p:cNvPr id="5" name="TextBox 4"/>
          <p:cNvSpPr txBox="1">
            <a:spLocks noChangeArrowheads="1"/>
          </p:cNvSpPr>
          <p:nvPr/>
        </p:nvSpPr>
        <p:spPr bwMode="auto">
          <a:xfrm>
            <a:off x="3886200" y="1219200"/>
            <a:ext cx="5257800" cy="6002338"/>
          </a:xfrm>
          <a:prstGeom prst="rect">
            <a:avLst/>
          </a:prstGeom>
          <a:noFill/>
          <a:ln w="9525">
            <a:noFill/>
            <a:miter lim="800000"/>
            <a:headEnd/>
            <a:tailEnd/>
          </a:ln>
        </p:spPr>
        <p:txBody>
          <a:bodyPr>
            <a:prstTxWarp prst="textNoShape">
              <a:avLst/>
            </a:prstTxWarp>
            <a:spAutoFit/>
          </a:bodyPr>
          <a:lstStyle/>
          <a:p>
            <a:endParaRPr lang="en-US" sz="2400"/>
          </a:p>
          <a:p>
            <a:r>
              <a:rPr lang="en-US" sz="2800"/>
              <a:t>-Reagan proposed a series of space based satellites capable of shooting down Soviet nuclear missiles headed for the U.S.</a:t>
            </a:r>
          </a:p>
          <a:p>
            <a:endParaRPr lang="en-US" sz="2800"/>
          </a:p>
          <a:p>
            <a:r>
              <a:rPr lang="en-US" sz="2800"/>
              <a:t>-Nicknamed “Star Wars” by the media.</a:t>
            </a:r>
          </a:p>
          <a:p>
            <a:endParaRPr lang="en-US" sz="2800"/>
          </a:p>
          <a:p>
            <a:r>
              <a:rPr lang="en-US" sz="2800"/>
              <a:t>-  Critics argued such a system was not scientifically possible.  If so, why did Reagan propose it?</a:t>
            </a:r>
          </a:p>
          <a:p>
            <a:endParaRPr lang="en-US" sz="2400"/>
          </a:p>
        </p:txBody>
      </p:sp>
      <p:pic>
        <p:nvPicPr>
          <p:cNvPr id="32772" name="Picture 6" descr="defending defense"/>
          <p:cNvPicPr>
            <a:picLocks noGrp="1" noChangeAspect="1" noChangeArrowheads="1"/>
          </p:cNvPicPr>
          <p:nvPr>
            <p:ph sz="half" idx="1"/>
          </p:nvPr>
        </p:nvPicPr>
        <p:blipFill>
          <a:blip r:embed="rId2"/>
          <a:srcRect/>
          <a:stretch>
            <a:fillRect/>
          </a:stretch>
        </p:blipFill>
        <p:spPr>
          <a:xfrm>
            <a:off x="0" y="717550"/>
            <a:ext cx="3886200" cy="542131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3794" name="Picture 3" descr="sdi-image01.jpg"/>
          <p:cNvPicPr>
            <a:picLocks noChangeAspect="1"/>
          </p:cNvPicPr>
          <p:nvPr/>
        </p:nvPicPr>
        <p:blipFill>
          <a:blip r:embed="rId2"/>
          <a:srcRect/>
          <a:stretch>
            <a:fillRect/>
          </a:stretch>
        </p:blipFill>
        <p:spPr bwMode="auto">
          <a:xfrm>
            <a:off x="0" y="508000"/>
            <a:ext cx="9144000" cy="584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extBox 3"/>
          <p:cNvSpPr txBox="1">
            <a:spLocks noChangeArrowheads="1"/>
          </p:cNvSpPr>
          <p:nvPr/>
        </p:nvSpPr>
        <p:spPr bwMode="auto">
          <a:xfrm>
            <a:off x="228600" y="612775"/>
            <a:ext cx="4038600" cy="5632450"/>
          </a:xfrm>
          <a:prstGeom prst="rect">
            <a:avLst/>
          </a:prstGeom>
          <a:noFill/>
          <a:ln w="9525">
            <a:noFill/>
            <a:miter lim="800000"/>
            <a:headEnd/>
            <a:tailEnd/>
          </a:ln>
        </p:spPr>
        <p:txBody>
          <a:bodyPr>
            <a:prstTxWarp prst="textNoShape">
              <a:avLst/>
            </a:prstTxWarp>
            <a:spAutoFit/>
          </a:bodyPr>
          <a:lstStyle/>
          <a:p>
            <a:pPr algn="ctr"/>
            <a:r>
              <a:rPr lang="en-US" sz="3600" dirty="0"/>
              <a:t>Reagan’s plan was incredibly successful in that the Soviet Union felt pressure to keep up with America.  In doing so they focused their economy on military production.</a:t>
            </a:r>
          </a:p>
        </p:txBody>
      </p:sp>
      <p:pic>
        <p:nvPicPr>
          <p:cNvPr id="34819" name="Picture 2" descr="http://www.freemasonrywatch.org/pics/ussr.gif"/>
          <p:cNvPicPr>
            <a:picLocks noChangeAspect="1" noChangeArrowheads="1"/>
          </p:cNvPicPr>
          <p:nvPr/>
        </p:nvPicPr>
        <p:blipFill>
          <a:blip r:embed="rId2"/>
          <a:srcRect/>
          <a:stretch>
            <a:fillRect/>
          </a:stretch>
        </p:blipFill>
        <p:spPr bwMode="auto">
          <a:xfrm>
            <a:off x="4648200" y="228600"/>
            <a:ext cx="4287838" cy="648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extBox 3"/>
          <p:cNvSpPr txBox="1">
            <a:spLocks noChangeArrowheads="1"/>
          </p:cNvSpPr>
          <p:nvPr/>
        </p:nvSpPr>
        <p:spPr bwMode="auto">
          <a:xfrm>
            <a:off x="0" y="468665"/>
            <a:ext cx="4354646" cy="6001643"/>
          </a:xfrm>
          <a:prstGeom prst="rect">
            <a:avLst/>
          </a:prstGeom>
          <a:noFill/>
          <a:ln w="9525">
            <a:noFill/>
            <a:miter lim="800000"/>
            <a:headEnd/>
            <a:tailEnd/>
          </a:ln>
        </p:spPr>
        <p:txBody>
          <a:bodyPr wrap="square">
            <a:prstTxWarp prst="textNoShape">
              <a:avLst/>
            </a:prstTxWarp>
            <a:spAutoFit/>
          </a:bodyPr>
          <a:lstStyle/>
          <a:p>
            <a:pPr algn="ctr"/>
            <a:r>
              <a:rPr lang="en-US" sz="4800" dirty="0"/>
              <a:t>Reagan also spent billions of dollars helping stop the spread of communism in various places around the world</a:t>
            </a:r>
            <a:r>
              <a:rPr lang="en-US" sz="4800" dirty="0" smtClean="0"/>
              <a:t>.</a:t>
            </a:r>
            <a:endParaRPr lang="en-US" sz="4800" dirty="0"/>
          </a:p>
        </p:txBody>
      </p:sp>
      <p:pic>
        <p:nvPicPr>
          <p:cNvPr id="35843" name="Picture 4" descr="reag01.jpg"/>
          <p:cNvPicPr>
            <a:picLocks noChangeAspect="1"/>
          </p:cNvPicPr>
          <p:nvPr/>
        </p:nvPicPr>
        <p:blipFill>
          <a:blip r:embed="rId2"/>
          <a:srcRect/>
          <a:stretch>
            <a:fillRect/>
          </a:stretch>
        </p:blipFill>
        <p:spPr bwMode="auto">
          <a:xfrm>
            <a:off x="4354646" y="0"/>
            <a:ext cx="4789354" cy="70089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extBox 3"/>
          <p:cNvSpPr txBox="1">
            <a:spLocks noChangeArrowheads="1"/>
          </p:cNvSpPr>
          <p:nvPr/>
        </p:nvSpPr>
        <p:spPr bwMode="auto">
          <a:xfrm>
            <a:off x="0" y="0"/>
            <a:ext cx="9144000" cy="1570038"/>
          </a:xfrm>
          <a:prstGeom prst="rect">
            <a:avLst/>
          </a:prstGeom>
          <a:noFill/>
          <a:ln w="9525">
            <a:noFill/>
            <a:miter lim="800000"/>
            <a:headEnd/>
            <a:tailEnd/>
          </a:ln>
        </p:spPr>
        <p:txBody>
          <a:bodyPr>
            <a:prstTxWarp prst="textNoShape">
              <a:avLst/>
            </a:prstTxWarp>
            <a:spAutoFit/>
          </a:bodyPr>
          <a:lstStyle/>
          <a:p>
            <a:pPr algn="ctr"/>
            <a:r>
              <a:rPr lang="en-US" sz="3200"/>
              <a:t>The most important example was his support for groups in Afghanistan fighting against a Soviet Invasion. </a:t>
            </a:r>
          </a:p>
        </p:txBody>
      </p:sp>
      <p:pic>
        <p:nvPicPr>
          <p:cNvPr id="36867" name="Picture 4" descr="ussr.gif"/>
          <p:cNvPicPr>
            <a:picLocks noChangeAspect="1"/>
          </p:cNvPicPr>
          <p:nvPr/>
        </p:nvPicPr>
        <p:blipFill>
          <a:blip r:embed="rId2"/>
          <a:srcRect/>
          <a:stretch>
            <a:fillRect/>
          </a:stretch>
        </p:blipFill>
        <p:spPr bwMode="auto">
          <a:xfrm>
            <a:off x="685800" y="1739900"/>
            <a:ext cx="8093075" cy="4983163"/>
          </a:xfrm>
          <a:prstGeom prst="rect">
            <a:avLst/>
          </a:prstGeom>
          <a:noFill/>
          <a:ln w="9525">
            <a:noFill/>
            <a:miter lim="800000"/>
            <a:headEnd/>
            <a:tailEnd/>
          </a:ln>
        </p:spPr>
      </p:pic>
      <p:cxnSp>
        <p:nvCxnSpPr>
          <p:cNvPr id="7" name="Straight Arrow Connector 6"/>
          <p:cNvCxnSpPr/>
          <p:nvPr/>
        </p:nvCxnSpPr>
        <p:spPr>
          <a:xfrm rot="5400000">
            <a:off x="2705101" y="4838700"/>
            <a:ext cx="838200" cy="3175"/>
          </a:xfrm>
          <a:prstGeom prst="straightConnector1">
            <a:avLst/>
          </a:prstGeom>
          <a:ln w="57150" cap="flat" cmpd="sng" algn="ctr">
            <a:solidFill>
              <a:schemeClr val="tx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0" y="920750"/>
            <a:ext cx="3657600" cy="5016500"/>
          </a:xfrm>
          <a:prstGeom prst="rect">
            <a:avLst/>
          </a:prstGeom>
          <a:noFill/>
          <a:ln w="9525">
            <a:noFill/>
            <a:miter lim="800000"/>
            <a:headEnd/>
            <a:tailEnd/>
          </a:ln>
        </p:spPr>
        <p:txBody>
          <a:bodyPr>
            <a:prstTxWarp prst="textNoShape">
              <a:avLst/>
            </a:prstTxWarp>
            <a:spAutoFit/>
          </a:bodyPr>
          <a:lstStyle/>
          <a:p>
            <a:pPr algn="ctr"/>
            <a:r>
              <a:rPr lang="en-US" sz="3200"/>
              <a:t>Through the CIA, the U.S. provided billions of dollars of weapons and military training to a group known as the Mujahedeen, Afghanis fighting against the Soviets. </a:t>
            </a:r>
          </a:p>
        </p:txBody>
      </p:sp>
      <p:pic>
        <p:nvPicPr>
          <p:cNvPr id="37891" name="Picture 4" descr="mujahideen-soliders.jpg"/>
          <p:cNvPicPr>
            <a:picLocks noChangeAspect="1"/>
          </p:cNvPicPr>
          <p:nvPr/>
        </p:nvPicPr>
        <p:blipFill>
          <a:blip r:embed="rId2"/>
          <a:srcRect/>
          <a:stretch>
            <a:fillRect/>
          </a:stretch>
        </p:blipFill>
        <p:spPr bwMode="auto">
          <a:xfrm>
            <a:off x="3543300" y="1066800"/>
            <a:ext cx="54483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0" y="0"/>
            <a:ext cx="9144000" cy="2062163"/>
          </a:xfrm>
          <a:prstGeom prst="rect">
            <a:avLst/>
          </a:prstGeom>
          <a:noFill/>
          <a:ln w="9525">
            <a:noFill/>
            <a:miter lim="800000"/>
            <a:headEnd/>
            <a:tailEnd/>
          </a:ln>
        </p:spPr>
        <p:txBody>
          <a:bodyPr>
            <a:prstTxWarp prst="textNoShape">
              <a:avLst/>
            </a:prstTxWarp>
            <a:spAutoFit/>
          </a:bodyPr>
          <a:lstStyle/>
          <a:p>
            <a:pPr algn="ctr"/>
            <a:r>
              <a:rPr lang="en-US" sz="3200"/>
              <a:t>Some Muslims were concerned about the impact the Soviet invasion would have on Afghanistan's Islamic population and went to join the fight against the Soviets.</a:t>
            </a:r>
          </a:p>
        </p:txBody>
      </p:sp>
      <p:pic>
        <p:nvPicPr>
          <p:cNvPr id="38915" name="Picture 4" descr="800px-October_87_-_Khalis-loyal_Muja.jpg"/>
          <p:cNvPicPr>
            <a:picLocks noChangeAspect="1"/>
          </p:cNvPicPr>
          <p:nvPr/>
        </p:nvPicPr>
        <p:blipFill>
          <a:blip r:embed="rId2"/>
          <a:srcRect/>
          <a:stretch>
            <a:fillRect/>
          </a:stretch>
        </p:blipFill>
        <p:spPr bwMode="auto">
          <a:xfrm>
            <a:off x="366713" y="2043113"/>
            <a:ext cx="8410575" cy="4814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5205313" cy="6858000"/>
          </a:xfrm>
          <a:prstGeom prst="rect">
            <a:avLst/>
          </a:prstGeom>
        </p:spPr>
      </p:pic>
      <p:sp>
        <p:nvSpPr>
          <p:cNvPr id="5" name="TextBox 4"/>
          <p:cNvSpPr txBox="1"/>
          <p:nvPr/>
        </p:nvSpPr>
        <p:spPr>
          <a:xfrm>
            <a:off x="5205312" y="0"/>
            <a:ext cx="3938688" cy="2246769"/>
          </a:xfrm>
          <a:prstGeom prst="rect">
            <a:avLst/>
          </a:prstGeom>
          <a:noFill/>
        </p:spPr>
        <p:txBody>
          <a:bodyPr wrap="square" rtlCol="0">
            <a:spAutoFit/>
          </a:bodyPr>
          <a:lstStyle/>
          <a:p>
            <a:r>
              <a:rPr lang="en-US" sz="2800" dirty="0" smtClean="0"/>
              <a:t>Remember that Ronald Reagan won the presidential election in 1980 after rallying two groups:</a:t>
            </a:r>
          </a:p>
        </p:txBody>
      </p:sp>
      <p:sp>
        <p:nvSpPr>
          <p:cNvPr id="6" name="TextBox 5"/>
          <p:cNvSpPr txBox="1"/>
          <p:nvPr/>
        </p:nvSpPr>
        <p:spPr>
          <a:xfrm>
            <a:off x="5205312" y="2590987"/>
            <a:ext cx="3938688" cy="3970318"/>
          </a:xfrm>
          <a:prstGeom prst="rect">
            <a:avLst/>
          </a:prstGeom>
          <a:noFill/>
        </p:spPr>
        <p:txBody>
          <a:bodyPr wrap="square" rtlCol="0">
            <a:spAutoFit/>
          </a:bodyPr>
          <a:lstStyle/>
          <a:p>
            <a:r>
              <a:rPr lang="en-US" sz="2800" dirty="0" smtClean="0"/>
              <a:t>-  the Neo-conservatives.  Remind me what they wanted.</a:t>
            </a:r>
          </a:p>
          <a:p>
            <a:endParaRPr lang="en-US" sz="2800" dirty="0" smtClean="0"/>
          </a:p>
          <a:p>
            <a:r>
              <a:rPr lang="en-US" sz="2800" dirty="0" smtClean="0"/>
              <a:t>-  the “new right” / moral majority / Christian “family values” Republicans.  Remind me what they wanted.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extBox 3"/>
          <p:cNvSpPr txBox="1">
            <a:spLocks noChangeArrowheads="1"/>
          </p:cNvSpPr>
          <p:nvPr/>
        </p:nvSpPr>
        <p:spPr bwMode="auto">
          <a:xfrm>
            <a:off x="228600" y="674688"/>
            <a:ext cx="3657600" cy="4524315"/>
          </a:xfrm>
          <a:prstGeom prst="rect">
            <a:avLst/>
          </a:prstGeom>
          <a:noFill/>
          <a:ln w="9525">
            <a:noFill/>
            <a:miter lim="800000"/>
            <a:headEnd/>
            <a:tailEnd/>
          </a:ln>
        </p:spPr>
        <p:txBody>
          <a:bodyPr>
            <a:prstTxWarp prst="textNoShape">
              <a:avLst/>
            </a:prstTxWarp>
            <a:spAutoFit/>
          </a:bodyPr>
          <a:lstStyle/>
          <a:p>
            <a:pPr algn="ctr"/>
            <a:r>
              <a:rPr lang="en-US" sz="3200" dirty="0"/>
              <a:t>One such Muslim left his wealthy life in Saudi Arabia, joined the Mujahedeen and received weapons from the U.S.  </a:t>
            </a:r>
          </a:p>
          <a:p>
            <a:pPr algn="ctr"/>
            <a:endParaRPr lang="en-US" sz="3200" dirty="0"/>
          </a:p>
          <a:p>
            <a:pPr algn="ctr"/>
            <a:r>
              <a:rPr lang="en-US" sz="3200" dirty="0"/>
              <a:t>His name? </a:t>
            </a:r>
            <a:r>
              <a:rPr lang="en-US" sz="3200" dirty="0" smtClean="0"/>
              <a:t> </a:t>
            </a:r>
          </a:p>
        </p:txBody>
      </p:sp>
      <p:pic>
        <p:nvPicPr>
          <p:cNvPr id="39939" name="Picture 4" descr="1-osama-bin-laden1.jpg"/>
          <p:cNvPicPr>
            <a:picLocks noChangeAspect="1"/>
          </p:cNvPicPr>
          <p:nvPr/>
        </p:nvPicPr>
        <p:blipFill>
          <a:blip r:embed="rId2"/>
          <a:srcRect/>
          <a:stretch>
            <a:fillRect/>
          </a:stretch>
        </p:blipFill>
        <p:spPr bwMode="auto">
          <a:xfrm>
            <a:off x="4029075" y="0"/>
            <a:ext cx="5114925" cy="6858000"/>
          </a:xfrm>
          <a:prstGeom prst="rect">
            <a:avLst/>
          </a:prstGeom>
          <a:noFill/>
          <a:ln w="9525">
            <a:noFill/>
            <a:miter lim="800000"/>
            <a:headEnd/>
            <a:tailEnd/>
          </a:ln>
        </p:spPr>
      </p:pic>
      <p:sp>
        <p:nvSpPr>
          <p:cNvPr id="4" name="TextBox 3"/>
          <p:cNvSpPr txBox="1"/>
          <p:nvPr/>
        </p:nvSpPr>
        <p:spPr>
          <a:xfrm>
            <a:off x="228600" y="5654212"/>
            <a:ext cx="3657600" cy="646331"/>
          </a:xfrm>
          <a:prstGeom prst="rect">
            <a:avLst/>
          </a:prstGeom>
          <a:noFill/>
        </p:spPr>
        <p:txBody>
          <a:bodyPr wrap="square" rtlCol="0">
            <a:spAutoFit/>
          </a:bodyPr>
          <a:lstStyle/>
          <a:p>
            <a:pPr algn="ctr"/>
            <a:r>
              <a:rPr lang="en-US" sz="3600" dirty="0" smtClean="0"/>
              <a:t>Osama Bin Laden</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7" descr="Federal Tax and Spending Trends"/>
          <p:cNvPicPr>
            <a:picLocks noGrp="1" noChangeAspect="1" noChangeArrowheads="1"/>
          </p:cNvPicPr>
          <p:nvPr>
            <p:ph sz="half" idx="1"/>
          </p:nvPr>
        </p:nvPicPr>
        <p:blipFill>
          <a:blip r:embed="rId2"/>
          <a:srcRect/>
          <a:stretch>
            <a:fillRect/>
          </a:stretch>
        </p:blipFill>
        <p:spPr>
          <a:xfrm>
            <a:off x="-125413" y="1600200"/>
            <a:ext cx="9394826" cy="5638800"/>
          </a:xfrm>
          <a:noFill/>
        </p:spPr>
      </p:pic>
      <p:sp>
        <p:nvSpPr>
          <p:cNvPr id="6" name="Rectangle 5"/>
          <p:cNvSpPr/>
          <p:nvPr/>
        </p:nvSpPr>
        <p:spPr>
          <a:xfrm>
            <a:off x="-152400" y="1600200"/>
            <a:ext cx="9601200" cy="8382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0964" name="TextBox 3"/>
          <p:cNvSpPr txBox="1">
            <a:spLocks noChangeArrowheads="1"/>
          </p:cNvSpPr>
          <p:nvPr/>
        </p:nvSpPr>
        <p:spPr bwMode="auto">
          <a:xfrm>
            <a:off x="0" y="0"/>
            <a:ext cx="9144000" cy="2554288"/>
          </a:xfrm>
          <a:prstGeom prst="rect">
            <a:avLst/>
          </a:prstGeom>
          <a:noFill/>
          <a:ln w="9525">
            <a:noFill/>
            <a:miter lim="800000"/>
            <a:headEnd/>
            <a:tailEnd/>
          </a:ln>
        </p:spPr>
        <p:txBody>
          <a:bodyPr>
            <a:prstTxWarp prst="textNoShape">
              <a:avLst/>
            </a:prstTxWarp>
            <a:spAutoFit/>
          </a:bodyPr>
          <a:lstStyle/>
          <a:p>
            <a:pPr algn="ctr"/>
            <a:r>
              <a:rPr lang="en-US" sz="3200"/>
              <a:t>Between 1981 and 1988 Reagan’s military spending increased 50%.  He had no hope of balancing the budget.  U.S. debt exploded and America became the largest debtor nation in the world.</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extBox 3"/>
          <p:cNvSpPr txBox="1">
            <a:spLocks noChangeArrowheads="1"/>
          </p:cNvSpPr>
          <p:nvPr/>
        </p:nvSpPr>
        <p:spPr bwMode="auto">
          <a:xfrm>
            <a:off x="0" y="0"/>
            <a:ext cx="9144000" cy="954088"/>
          </a:xfrm>
          <a:prstGeom prst="rect">
            <a:avLst/>
          </a:prstGeom>
          <a:noFill/>
          <a:ln w="9525">
            <a:noFill/>
            <a:miter lim="800000"/>
            <a:headEnd/>
            <a:tailEnd/>
          </a:ln>
        </p:spPr>
        <p:txBody>
          <a:bodyPr>
            <a:prstTxWarp prst="textNoShape">
              <a:avLst/>
            </a:prstTxWarp>
            <a:spAutoFit/>
          </a:bodyPr>
          <a:lstStyle/>
          <a:p>
            <a:pPr algn="ctr"/>
            <a:r>
              <a:rPr lang="en-US" sz="2800" dirty="0"/>
              <a:t>As Reagan’s economic policies began to take effect the U.S. economy</a:t>
            </a:r>
            <a:r>
              <a:rPr lang="en-US" sz="2800" dirty="0" smtClean="0"/>
              <a:t> didn’t do so well.</a:t>
            </a:r>
            <a:endParaRPr lang="en-US" sz="2800" dirty="0"/>
          </a:p>
        </p:txBody>
      </p:sp>
      <p:pic>
        <p:nvPicPr>
          <p:cNvPr id="41987" name="Picture 4" descr="Apr02_08_02_PC.GIF"/>
          <p:cNvPicPr>
            <a:picLocks noChangeAspect="1"/>
          </p:cNvPicPr>
          <p:nvPr/>
        </p:nvPicPr>
        <p:blipFill>
          <a:blip r:embed="rId2"/>
          <a:srcRect/>
          <a:stretch>
            <a:fillRect/>
          </a:stretch>
        </p:blipFill>
        <p:spPr bwMode="auto">
          <a:xfrm>
            <a:off x="304800" y="990600"/>
            <a:ext cx="8610600"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extBox 3"/>
          <p:cNvSpPr txBox="1">
            <a:spLocks noChangeArrowheads="1"/>
          </p:cNvSpPr>
          <p:nvPr/>
        </p:nvSpPr>
        <p:spPr bwMode="auto">
          <a:xfrm>
            <a:off x="0" y="920621"/>
            <a:ext cx="4038600" cy="5016758"/>
          </a:xfrm>
          <a:prstGeom prst="rect">
            <a:avLst/>
          </a:prstGeom>
          <a:noFill/>
          <a:ln w="9525">
            <a:noFill/>
            <a:miter lim="800000"/>
            <a:headEnd/>
            <a:tailEnd/>
          </a:ln>
        </p:spPr>
        <p:txBody>
          <a:bodyPr wrap="square">
            <a:prstTxWarp prst="textNoShape">
              <a:avLst/>
            </a:prstTxWarp>
            <a:spAutoFit/>
          </a:bodyPr>
          <a:lstStyle/>
          <a:p>
            <a:pPr algn="ctr"/>
            <a:r>
              <a:rPr lang="en-US" sz="4000" dirty="0"/>
              <a:t>Reagan and his advisors weren’t worried about the economy.  Given what we know about his economic plan, why was </a:t>
            </a:r>
            <a:r>
              <a:rPr lang="en-US" sz="4000" dirty="0" smtClean="0"/>
              <a:t>this?</a:t>
            </a:r>
            <a:endParaRPr lang="en-US" sz="4000" dirty="0"/>
          </a:p>
        </p:txBody>
      </p:sp>
      <p:pic>
        <p:nvPicPr>
          <p:cNvPr id="43011" name="Picture 7" descr="TIME unemployment"/>
          <p:cNvPicPr>
            <a:picLocks noGrp="1" noChangeAspect="1" noChangeArrowheads="1"/>
          </p:cNvPicPr>
          <p:nvPr>
            <p:ph sz="half" idx="1"/>
          </p:nvPr>
        </p:nvPicPr>
        <p:blipFill>
          <a:blip r:embed="rId2"/>
          <a:srcRect/>
          <a:stretch>
            <a:fillRect/>
          </a:stretch>
        </p:blipFill>
        <p:spPr>
          <a:xfrm>
            <a:off x="4038600" y="304800"/>
            <a:ext cx="4864100" cy="6410325"/>
          </a:xfr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extBox 3"/>
          <p:cNvSpPr txBox="1">
            <a:spLocks noChangeArrowheads="1"/>
          </p:cNvSpPr>
          <p:nvPr/>
        </p:nvSpPr>
        <p:spPr bwMode="auto">
          <a:xfrm>
            <a:off x="0" y="0"/>
            <a:ext cx="9144000" cy="954088"/>
          </a:xfrm>
          <a:prstGeom prst="rect">
            <a:avLst/>
          </a:prstGeom>
          <a:noFill/>
          <a:ln w="9525">
            <a:noFill/>
            <a:miter lim="800000"/>
            <a:headEnd/>
            <a:tailEnd/>
          </a:ln>
        </p:spPr>
        <p:txBody>
          <a:bodyPr>
            <a:prstTxWarp prst="textNoShape">
              <a:avLst/>
            </a:prstTxWarp>
            <a:spAutoFit/>
          </a:bodyPr>
          <a:lstStyle/>
          <a:p>
            <a:pPr algn="ctr"/>
            <a:r>
              <a:rPr lang="en-US" sz="2800"/>
              <a:t>As Reagan ran for re-election in 1984 the economy had begun to pick up and didn’t really impact the campaign. </a:t>
            </a:r>
          </a:p>
        </p:txBody>
      </p:sp>
      <p:pic>
        <p:nvPicPr>
          <p:cNvPr id="44035" name="Picture 4" descr="Apr02_08_02_PC.GIF"/>
          <p:cNvPicPr>
            <a:picLocks noChangeAspect="1"/>
          </p:cNvPicPr>
          <p:nvPr/>
        </p:nvPicPr>
        <p:blipFill>
          <a:blip r:embed="rId2"/>
          <a:srcRect/>
          <a:stretch>
            <a:fillRect/>
          </a:stretch>
        </p:blipFill>
        <p:spPr bwMode="auto">
          <a:xfrm>
            <a:off x="304800" y="990600"/>
            <a:ext cx="8610600" cy="5853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Box 3"/>
          <p:cNvSpPr txBox="1">
            <a:spLocks noChangeArrowheads="1"/>
          </p:cNvSpPr>
          <p:nvPr/>
        </p:nvSpPr>
        <p:spPr bwMode="auto">
          <a:xfrm>
            <a:off x="5257800" y="2274888"/>
            <a:ext cx="3886200" cy="2308225"/>
          </a:xfrm>
          <a:prstGeom prst="rect">
            <a:avLst/>
          </a:prstGeom>
          <a:noFill/>
          <a:ln w="9525">
            <a:noFill/>
            <a:miter lim="800000"/>
            <a:headEnd/>
            <a:tailEnd/>
          </a:ln>
        </p:spPr>
        <p:txBody>
          <a:bodyPr wrap="square">
            <a:prstTxWarp prst="textNoShape">
              <a:avLst/>
            </a:prstTxWarp>
            <a:spAutoFit/>
          </a:bodyPr>
          <a:lstStyle/>
          <a:p>
            <a:pPr algn="ctr"/>
            <a:r>
              <a:rPr lang="en-US" sz="3600" dirty="0"/>
              <a:t>Regan faced Jimmy Carter’s Vice President Walter Mondale.</a:t>
            </a:r>
          </a:p>
        </p:txBody>
      </p:sp>
      <p:pic>
        <p:nvPicPr>
          <p:cNvPr id="45059" name="Picture 4" descr="walter-mondale-WI-1108-lg-3447535.jpg"/>
          <p:cNvPicPr>
            <a:picLocks noChangeAspect="1"/>
          </p:cNvPicPr>
          <p:nvPr/>
        </p:nvPicPr>
        <p:blipFill>
          <a:blip r:embed="rId2"/>
          <a:srcRect/>
          <a:stretch>
            <a:fillRect/>
          </a:stretch>
        </p:blipFill>
        <p:spPr bwMode="auto">
          <a:xfrm>
            <a:off x="304800" y="228600"/>
            <a:ext cx="4953000"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6082" name="Picture 3" descr="walter-mondale-WI-1108-lg-3447535.jpg"/>
          <p:cNvPicPr>
            <a:picLocks noChangeAspect="1"/>
          </p:cNvPicPr>
          <p:nvPr/>
        </p:nvPicPr>
        <p:blipFill>
          <a:blip r:embed="rId2"/>
          <a:srcRect/>
          <a:stretch>
            <a:fillRect/>
          </a:stretch>
        </p:blipFill>
        <p:spPr bwMode="auto">
          <a:xfrm>
            <a:off x="304800" y="228600"/>
            <a:ext cx="4953000" cy="6438900"/>
          </a:xfrm>
          <a:prstGeom prst="rect">
            <a:avLst/>
          </a:prstGeom>
          <a:noFill/>
          <a:ln w="9525">
            <a:noFill/>
            <a:miter lim="800000"/>
            <a:headEnd/>
            <a:tailEnd/>
          </a:ln>
        </p:spPr>
      </p:pic>
      <p:sp>
        <p:nvSpPr>
          <p:cNvPr id="46083" name="TextBox 4"/>
          <p:cNvSpPr txBox="1">
            <a:spLocks noChangeArrowheads="1"/>
          </p:cNvSpPr>
          <p:nvPr/>
        </p:nvSpPr>
        <p:spPr bwMode="auto">
          <a:xfrm>
            <a:off x="5257800" y="0"/>
            <a:ext cx="3886200" cy="3046413"/>
          </a:xfrm>
          <a:prstGeom prst="rect">
            <a:avLst/>
          </a:prstGeom>
          <a:noFill/>
          <a:ln w="9525">
            <a:noFill/>
            <a:miter lim="800000"/>
            <a:headEnd/>
            <a:tailEnd/>
          </a:ln>
        </p:spPr>
        <p:txBody>
          <a:bodyPr>
            <a:prstTxWarp prst="textNoShape">
              <a:avLst/>
            </a:prstTxWarp>
            <a:spAutoFit/>
          </a:bodyPr>
          <a:lstStyle/>
          <a:p>
            <a:r>
              <a:rPr lang="en-US" sz="3200" dirty="0"/>
              <a:t>-  Argued that Reagan’s policies of cutting taxes and social programs had helped the rich and hurt the poor.</a:t>
            </a:r>
          </a:p>
        </p:txBody>
      </p:sp>
      <p:sp>
        <p:nvSpPr>
          <p:cNvPr id="6" name="TextBox 5"/>
          <p:cNvSpPr txBox="1">
            <a:spLocks noChangeArrowheads="1"/>
          </p:cNvSpPr>
          <p:nvPr/>
        </p:nvSpPr>
        <p:spPr bwMode="auto">
          <a:xfrm>
            <a:off x="5257800" y="3124200"/>
            <a:ext cx="3886200" cy="1570038"/>
          </a:xfrm>
          <a:prstGeom prst="rect">
            <a:avLst/>
          </a:prstGeom>
          <a:noFill/>
          <a:ln w="9525">
            <a:noFill/>
            <a:miter lim="800000"/>
            <a:headEnd/>
            <a:tailEnd/>
          </a:ln>
        </p:spPr>
        <p:txBody>
          <a:bodyPr>
            <a:prstTxWarp prst="textNoShape">
              <a:avLst/>
            </a:prstTxWarp>
            <a:spAutoFit/>
          </a:bodyPr>
          <a:lstStyle/>
          <a:p>
            <a:r>
              <a:rPr lang="en-US" sz="3200" dirty="0"/>
              <a:t>-  Called for a freeze on any new nuclear arms construction.</a:t>
            </a:r>
          </a:p>
        </p:txBody>
      </p:sp>
      <p:sp>
        <p:nvSpPr>
          <p:cNvPr id="7" name="TextBox 6"/>
          <p:cNvSpPr txBox="1">
            <a:spLocks noChangeArrowheads="1"/>
          </p:cNvSpPr>
          <p:nvPr/>
        </p:nvSpPr>
        <p:spPr bwMode="auto">
          <a:xfrm>
            <a:off x="5257800" y="4724400"/>
            <a:ext cx="3886200" cy="2062163"/>
          </a:xfrm>
          <a:prstGeom prst="rect">
            <a:avLst/>
          </a:prstGeom>
          <a:noFill/>
          <a:ln w="9525">
            <a:noFill/>
            <a:miter lim="800000"/>
            <a:headEnd/>
            <a:tailEnd/>
          </a:ln>
        </p:spPr>
        <p:txBody>
          <a:bodyPr>
            <a:prstTxWarp prst="textNoShape">
              <a:avLst/>
            </a:prstTxWarp>
            <a:spAutoFit/>
          </a:bodyPr>
          <a:lstStyle/>
          <a:p>
            <a:r>
              <a:rPr lang="en-US" sz="3200"/>
              <a:t>-  Made history with his choice of Vice Presidential running mate.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7106" name="Picture 3" descr="Mondale-Ferraro.jpg"/>
          <p:cNvPicPr>
            <a:picLocks noChangeAspect="1"/>
          </p:cNvPicPr>
          <p:nvPr/>
        </p:nvPicPr>
        <p:blipFill>
          <a:blip r:embed="rId2"/>
          <a:srcRect/>
          <a:stretch>
            <a:fillRect/>
          </a:stretch>
        </p:blipFill>
        <p:spPr bwMode="auto">
          <a:xfrm>
            <a:off x="1104900" y="130175"/>
            <a:ext cx="6934200"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extBox 3"/>
          <p:cNvSpPr txBox="1">
            <a:spLocks noChangeArrowheads="1"/>
          </p:cNvSpPr>
          <p:nvPr/>
        </p:nvSpPr>
        <p:spPr bwMode="auto">
          <a:xfrm>
            <a:off x="5109882" y="2551836"/>
            <a:ext cx="3406588" cy="1754327"/>
          </a:xfrm>
          <a:prstGeom prst="rect">
            <a:avLst/>
          </a:prstGeom>
          <a:noFill/>
          <a:ln w="9525">
            <a:noFill/>
            <a:miter lim="800000"/>
            <a:headEnd/>
            <a:tailEnd/>
          </a:ln>
        </p:spPr>
        <p:txBody>
          <a:bodyPr wrap="square">
            <a:prstTxWarp prst="textNoShape">
              <a:avLst/>
            </a:prstTxWarp>
            <a:spAutoFit/>
          </a:bodyPr>
          <a:lstStyle/>
          <a:p>
            <a:pPr algn="ctr"/>
            <a:r>
              <a:rPr lang="en-US" sz="3600" dirty="0"/>
              <a:t>What record did Reagan have to run on?</a:t>
            </a:r>
          </a:p>
        </p:txBody>
      </p:sp>
      <p:pic>
        <p:nvPicPr>
          <p:cNvPr id="4" name="Picture 3"/>
          <p:cNvPicPr>
            <a:picLocks noChangeAspect="1"/>
          </p:cNvPicPr>
          <p:nvPr/>
        </p:nvPicPr>
        <p:blipFill>
          <a:blip r:embed="rId2"/>
          <a:stretch>
            <a:fillRect/>
          </a:stretch>
        </p:blipFill>
        <p:spPr>
          <a:xfrm>
            <a:off x="0" y="0"/>
            <a:ext cx="4572000" cy="6840899"/>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9154" name="Picture 3" descr="Apr02_08_02_PC.GIF"/>
          <p:cNvPicPr>
            <a:picLocks noChangeAspect="1"/>
          </p:cNvPicPr>
          <p:nvPr/>
        </p:nvPicPr>
        <p:blipFill>
          <a:blip r:embed="rId2"/>
          <a:srcRect/>
          <a:stretch>
            <a:fillRect/>
          </a:stretch>
        </p:blipFill>
        <p:spPr bwMode="auto">
          <a:xfrm>
            <a:off x="304800" y="990600"/>
            <a:ext cx="8610600" cy="5853113"/>
          </a:xfrm>
          <a:prstGeom prst="rect">
            <a:avLst/>
          </a:prstGeom>
          <a:noFill/>
          <a:ln w="9525">
            <a:noFill/>
            <a:miter lim="800000"/>
            <a:headEnd/>
            <a:tailEnd/>
          </a:ln>
        </p:spPr>
      </p:pic>
      <p:sp>
        <p:nvSpPr>
          <p:cNvPr id="49155" name="TextBox 4"/>
          <p:cNvSpPr txBox="1">
            <a:spLocks noChangeArrowheads="1"/>
          </p:cNvSpPr>
          <p:nvPr/>
        </p:nvSpPr>
        <p:spPr bwMode="auto">
          <a:xfrm>
            <a:off x="0" y="0"/>
            <a:ext cx="9144000" cy="584200"/>
          </a:xfrm>
          <a:prstGeom prst="rect">
            <a:avLst/>
          </a:prstGeom>
          <a:noFill/>
          <a:ln w="9525">
            <a:noFill/>
            <a:miter lim="800000"/>
            <a:headEnd/>
            <a:tailEnd/>
          </a:ln>
        </p:spPr>
        <p:txBody>
          <a:bodyPr>
            <a:prstTxWarp prst="textNoShape">
              <a:avLst/>
            </a:prstTxWarp>
            <a:spAutoFit/>
          </a:bodyPr>
          <a:lstStyle/>
          <a:p>
            <a:pPr algn="ctr"/>
            <a:r>
              <a:rPr lang="en-US" sz="3200"/>
              <a:t>Supply side economics seemed to be working.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2062103"/>
          </a:xfrm>
          <a:prstGeom prst="rect">
            <a:avLst/>
          </a:prstGeom>
          <a:noFill/>
        </p:spPr>
        <p:txBody>
          <a:bodyPr wrap="square" rtlCol="0">
            <a:spAutoFit/>
          </a:bodyPr>
          <a:lstStyle/>
          <a:p>
            <a:pPr algn="ctr"/>
            <a:r>
              <a:rPr lang="en-US" sz="3200" dirty="0" smtClean="0"/>
              <a:t>In his inaugural address, Reagan summed up the neo-conservative mindset:  “In this present crisis, government is not the solution to the problem, government </a:t>
            </a:r>
            <a:r>
              <a:rPr lang="en-US" sz="3200" b="1" dirty="0" smtClean="0"/>
              <a:t>is</a:t>
            </a:r>
            <a:r>
              <a:rPr lang="en-US" sz="3200" dirty="0" smtClean="0"/>
              <a:t> the problem.” </a:t>
            </a:r>
            <a:endParaRPr lang="en-US" sz="3200" dirty="0"/>
          </a:p>
        </p:txBody>
      </p:sp>
      <p:pic>
        <p:nvPicPr>
          <p:cNvPr id="6" name="Picture 5"/>
          <p:cNvPicPr>
            <a:picLocks noChangeAspect="1"/>
          </p:cNvPicPr>
          <p:nvPr/>
        </p:nvPicPr>
        <p:blipFill>
          <a:blip r:embed="rId2"/>
          <a:stretch>
            <a:fillRect/>
          </a:stretch>
        </p:blipFill>
        <p:spPr>
          <a:xfrm>
            <a:off x="920750" y="2062103"/>
            <a:ext cx="7302500" cy="45720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8" name="Picture 8" descr="OConnor with Reagan"/>
          <p:cNvPicPr>
            <a:picLocks noGrp="1" noChangeAspect="1" noChangeArrowheads="1"/>
          </p:cNvPicPr>
          <p:nvPr>
            <p:ph sz="quarter" idx="1"/>
          </p:nvPr>
        </p:nvPicPr>
        <p:blipFill>
          <a:blip r:embed="rId2"/>
          <a:srcRect/>
          <a:stretch>
            <a:fillRect/>
          </a:stretch>
        </p:blipFill>
        <p:spPr>
          <a:xfrm>
            <a:off x="1261268" y="1570038"/>
            <a:ext cx="6621464" cy="5284487"/>
          </a:xfrm>
          <a:noFill/>
        </p:spPr>
      </p:pic>
      <p:sp>
        <p:nvSpPr>
          <p:cNvPr id="50179" name="TextBox 4"/>
          <p:cNvSpPr txBox="1">
            <a:spLocks noChangeArrowheads="1"/>
          </p:cNvSpPr>
          <p:nvPr/>
        </p:nvSpPr>
        <p:spPr bwMode="auto">
          <a:xfrm>
            <a:off x="0" y="0"/>
            <a:ext cx="9144000" cy="1570038"/>
          </a:xfrm>
          <a:prstGeom prst="rect">
            <a:avLst/>
          </a:prstGeom>
          <a:noFill/>
          <a:ln w="9525">
            <a:noFill/>
            <a:miter lim="800000"/>
            <a:headEnd/>
            <a:tailEnd/>
          </a:ln>
        </p:spPr>
        <p:txBody>
          <a:bodyPr>
            <a:prstTxWarp prst="textNoShape">
              <a:avLst/>
            </a:prstTxWarp>
            <a:spAutoFit/>
          </a:bodyPr>
          <a:lstStyle/>
          <a:p>
            <a:pPr algn="ctr"/>
            <a:r>
              <a:rPr lang="en-US" sz="3200" dirty="0"/>
              <a:t>Regan had made history of his own in 1981 when he nominated Sandra Day O’Connor to be the first woman on the U.S. Supreme Court.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4811059" y="1228397"/>
            <a:ext cx="4332941" cy="4401205"/>
          </a:xfrm>
          <a:prstGeom prst="rect">
            <a:avLst/>
          </a:prstGeom>
          <a:noFill/>
        </p:spPr>
        <p:txBody>
          <a:bodyPr wrap="square" rtlCol="0">
            <a:spAutoFit/>
          </a:bodyPr>
          <a:lstStyle/>
          <a:p>
            <a:pPr algn="ctr"/>
            <a:r>
              <a:rPr lang="en-US" sz="4000" dirty="0" smtClean="0"/>
              <a:t>He had rallied the conservative movement, and made good on securing the fundamental parts of their agenda.</a:t>
            </a:r>
            <a:endParaRPr lang="en-US" sz="4000" dirty="0"/>
          </a:p>
        </p:txBody>
      </p:sp>
      <p:pic>
        <p:nvPicPr>
          <p:cNvPr id="5" name="Picture 4"/>
          <p:cNvPicPr>
            <a:picLocks noChangeAspect="1"/>
          </p:cNvPicPr>
          <p:nvPr/>
        </p:nvPicPr>
        <p:blipFill>
          <a:blip r:embed="rId2"/>
          <a:stretch>
            <a:fillRect/>
          </a:stretch>
        </p:blipFill>
        <p:spPr>
          <a:xfrm>
            <a:off x="-1" y="12699"/>
            <a:ext cx="4811059" cy="692072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extBox 3"/>
          <p:cNvSpPr txBox="1">
            <a:spLocks noChangeArrowheads="1"/>
          </p:cNvSpPr>
          <p:nvPr/>
        </p:nvSpPr>
        <p:spPr bwMode="auto">
          <a:xfrm>
            <a:off x="0" y="0"/>
            <a:ext cx="9144000" cy="1569660"/>
          </a:xfrm>
          <a:prstGeom prst="rect">
            <a:avLst/>
          </a:prstGeom>
          <a:noFill/>
          <a:ln w="9525">
            <a:noFill/>
            <a:miter lim="800000"/>
            <a:headEnd/>
            <a:tailEnd/>
          </a:ln>
        </p:spPr>
        <p:txBody>
          <a:bodyPr>
            <a:prstTxWarp prst="textNoShape">
              <a:avLst/>
            </a:prstTxWarp>
            <a:spAutoFit/>
          </a:bodyPr>
          <a:lstStyle/>
          <a:p>
            <a:pPr algn="ctr"/>
            <a:r>
              <a:rPr lang="en-US" sz="3200" dirty="0"/>
              <a:t>Most importantly, Reagan had restored America’s confidence in America.  We were strong once again showing the communists who was in </a:t>
            </a:r>
            <a:r>
              <a:rPr lang="en-US" sz="3200" dirty="0" smtClean="0"/>
              <a:t>charge.</a:t>
            </a:r>
            <a:endParaRPr lang="en-US" sz="3200" dirty="0"/>
          </a:p>
        </p:txBody>
      </p:sp>
      <p:pic>
        <p:nvPicPr>
          <p:cNvPr id="52227" name="Picture 4" descr="reagan22new.jpg"/>
          <p:cNvPicPr>
            <a:picLocks noChangeAspect="1"/>
          </p:cNvPicPr>
          <p:nvPr/>
        </p:nvPicPr>
        <p:blipFill>
          <a:blip r:embed="rId2"/>
          <a:srcRect/>
          <a:stretch>
            <a:fillRect/>
          </a:stretch>
        </p:blipFill>
        <p:spPr bwMode="auto">
          <a:xfrm>
            <a:off x="578503" y="1681910"/>
            <a:ext cx="7986993" cy="5136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3250" name="Picture 3" descr="20080625235743!ElectoralCollege1972-Large.png"/>
          <p:cNvPicPr>
            <a:picLocks noChangeAspect="1"/>
          </p:cNvPicPr>
          <p:nvPr/>
        </p:nvPicPr>
        <p:blipFill>
          <a:blip r:embed="rId2"/>
          <a:srcRect/>
          <a:stretch>
            <a:fillRect/>
          </a:stretch>
        </p:blipFill>
        <p:spPr bwMode="auto">
          <a:xfrm>
            <a:off x="0" y="1447800"/>
            <a:ext cx="9144000" cy="4911725"/>
          </a:xfrm>
          <a:prstGeom prst="rect">
            <a:avLst/>
          </a:prstGeom>
          <a:noFill/>
          <a:ln w="9525">
            <a:noFill/>
            <a:miter lim="800000"/>
            <a:headEnd/>
            <a:tailEnd/>
          </a:ln>
        </p:spPr>
      </p:pic>
      <p:sp>
        <p:nvSpPr>
          <p:cNvPr id="53251" name="WordArt 7"/>
          <p:cNvSpPr>
            <a:spLocks noChangeArrowheads="1" noChangeShapeType="1" noTextEdit="1"/>
          </p:cNvSpPr>
          <p:nvPr/>
        </p:nvSpPr>
        <p:spPr bwMode="auto">
          <a:xfrm>
            <a:off x="0" y="0"/>
            <a:ext cx="9144000" cy="914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Nixon’s Victory in 1972</a:t>
            </a:r>
          </a:p>
        </p:txBody>
      </p:sp>
      <p:sp>
        <p:nvSpPr>
          <p:cNvPr id="6" name="Rectangle 5"/>
          <p:cNvSpPr/>
          <p:nvPr/>
        </p:nvSpPr>
        <p:spPr>
          <a:xfrm>
            <a:off x="8077200" y="2286000"/>
            <a:ext cx="762000" cy="457200"/>
          </a:xfrm>
          <a:prstGeom prst="rect">
            <a:avLst/>
          </a:prstGeom>
          <a:noFill/>
          <a:ln w="57150" cap="flat" cmpd="sng" algn="ctr">
            <a:solidFill>
              <a:schemeClr val="tx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3" descr="ElectoralCollege1984-Large.png"/>
          <p:cNvPicPr>
            <a:picLocks noChangeAspect="1"/>
          </p:cNvPicPr>
          <p:nvPr/>
        </p:nvPicPr>
        <p:blipFill>
          <a:blip r:embed="rId2"/>
          <a:srcRect/>
          <a:stretch>
            <a:fillRect/>
          </a:stretch>
        </p:blipFill>
        <p:spPr bwMode="auto">
          <a:xfrm>
            <a:off x="0" y="1524000"/>
            <a:ext cx="9144000" cy="4911725"/>
          </a:xfrm>
          <a:prstGeom prst="rect">
            <a:avLst/>
          </a:prstGeom>
          <a:noFill/>
          <a:ln w="9525">
            <a:noFill/>
            <a:miter lim="800000"/>
            <a:headEnd/>
            <a:tailEnd/>
          </a:ln>
        </p:spPr>
      </p:pic>
      <p:sp>
        <p:nvSpPr>
          <p:cNvPr id="54275" name="WordArt 7"/>
          <p:cNvSpPr>
            <a:spLocks noChangeArrowheads="1" noChangeShapeType="1" noTextEdit="1"/>
          </p:cNvSpPr>
          <p:nvPr/>
        </p:nvSpPr>
        <p:spPr bwMode="auto">
          <a:xfrm>
            <a:off x="0" y="0"/>
            <a:ext cx="9144000" cy="914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Reagan’s Victory in 1984</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extBox 3"/>
          <p:cNvSpPr txBox="1">
            <a:spLocks noChangeArrowheads="1"/>
          </p:cNvSpPr>
          <p:nvPr/>
        </p:nvSpPr>
        <p:spPr bwMode="auto">
          <a:xfrm>
            <a:off x="4800600" y="0"/>
            <a:ext cx="4343400" cy="6740308"/>
          </a:xfrm>
          <a:prstGeom prst="rect">
            <a:avLst/>
          </a:prstGeom>
          <a:noFill/>
          <a:ln w="9525">
            <a:noFill/>
            <a:miter lim="800000"/>
            <a:headEnd/>
            <a:tailEnd/>
          </a:ln>
        </p:spPr>
        <p:txBody>
          <a:bodyPr wrap="square">
            <a:prstTxWarp prst="textNoShape">
              <a:avLst/>
            </a:prstTxWarp>
            <a:spAutoFit/>
          </a:bodyPr>
          <a:lstStyle/>
          <a:p>
            <a:pPr algn="ctr"/>
            <a:r>
              <a:rPr lang="en-US" sz="3600" dirty="0" smtClean="0"/>
              <a:t>As Reagan’s plan went into action, </a:t>
            </a:r>
            <a:r>
              <a:rPr lang="en-US" sz="3600" dirty="0"/>
              <a:t>the Soviet Union</a:t>
            </a:r>
            <a:r>
              <a:rPr lang="en-US" sz="3600" dirty="0" smtClean="0"/>
              <a:t> got a </a:t>
            </a:r>
            <a:r>
              <a:rPr lang="en-US" sz="3600" dirty="0"/>
              <a:t>new </a:t>
            </a:r>
            <a:r>
              <a:rPr lang="en-US" sz="3600" dirty="0" smtClean="0"/>
              <a:t>leader, </a:t>
            </a:r>
            <a:r>
              <a:rPr lang="en-US" sz="3600" dirty="0"/>
              <a:t>Mikhail Gorbachev.  His promotion to power, combined with Reagan’s goal to outspend the Soviet Union planted the seeds for an end to the Cold War.</a:t>
            </a:r>
          </a:p>
        </p:txBody>
      </p:sp>
      <p:pic>
        <p:nvPicPr>
          <p:cNvPr id="55299" name="Picture 4" descr="uGorbachev-a.jpg"/>
          <p:cNvPicPr>
            <a:picLocks noChangeAspect="1"/>
          </p:cNvPicPr>
          <p:nvPr/>
        </p:nvPicPr>
        <p:blipFill>
          <a:blip r:embed="rId2"/>
          <a:srcRect/>
          <a:stretch>
            <a:fillRect/>
          </a:stretch>
        </p:blipFill>
        <p:spPr bwMode="auto">
          <a:xfrm>
            <a:off x="0" y="0"/>
            <a:ext cx="48434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WordArt 7"/>
          <p:cNvSpPr>
            <a:spLocks noChangeArrowheads="1" noChangeShapeType="1" noTextEdit="1"/>
          </p:cNvSpPr>
          <p:nvPr/>
        </p:nvSpPr>
        <p:spPr bwMode="auto">
          <a:xfrm>
            <a:off x="0" y="0"/>
            <a:ext cx="9144000" cy="66294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FF0000"/>
                </a:solidFill>
                <a:effectLst>
                  <a:outerShdw blurRad="63500" dist="46662" dir="2115817" algn="ctr" rotWithShape="0">
                    <a:srgbClr val="B2B2B2">
                      <a:alpha val="79999"/>
                    </a:srgbClr>
                  </a:outerShdw>
                </a:effectLst>
                <a:latin typeface="Times New Roman"/>
                <a:ea typeface="Times New Roman"/>
                <a:cs typeface="Times New Roman"/>
              </a:rPr>
              <a:t>Fin.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5244353" y="28112"/>
            <a:ext cx="3899647" cy="3046988"/>
          </a:xfrm>
          <a:prstGeom prst="rect">
            <a:avLst/>
          </a:prstGeom>
          <a:noFill/>
        </p:spPr>
        <p:txBody>
          <a:bodyPr wrap="square" rtlCol="0">
            <a:spAutoFit/>
          </a:bodyPr>
          <a:lstStyle/>
          <a:p>
            <a:r>
              <a:rPr lang="en-US" sz="3200" dirty="0" smtClean="0"/>
              <a:t>Reagan immediately set out to make good on his campaign promises and bring about neo-conservative change</a:t>
            </a:r>
            <a:r>
              <a:rPr lang="en-US" sz="3200" dirty="0" smtClean="0"/>
              <a:t>:</a:t>
            </a:r>
          </a:p>
        </p:txBody>
      </p:sp>
      <p:pic>
        <p:nvPicPr>
          <p:cNvPr id="5" name="Picture 4"/>
          <p:cNvPicPr>
            <a:picLocks noChangeAspect="1"/>
          </p:cNvPicPr>
          <p:nvPr/>
        </p:nvPicPr>
        <p:blipFill>
          <a:blip r:embed="rId2"/>
          <a:stretch>
            <a:fillRect/>
          </a:stretch>
        </p:blipFill>
        <p:spPr>
          <a:xfrm>
            <a:off x="-1" y="181957"/>
            <a:ext cx="4876105" cy="6494085"/>
          </a:xfrm>
          <a:prstGeom prst="rect">
            <a:avLst/>
          </a:prstGeom>
        </p:spPr>
      </p:pic>
      <p:sp>
        <p:nvSpPr>
          <p:cNvPr id="6" name="TextBox 5"/>
          <p:cNvSpPr txBox="1"/>
          <p:nvPr/>
        </p:nvSpPr>
        <p:spPr>
          <a:xfrm>
            <a:off x="5244353" y="3429000"/>
            <a:ext cx="3899647" cy="3046988"/>
          </a:xfrm>
          <a:prstGeom prst="rect">
            <a:avLst/>
          </a:prstGeom>
          <a:noFill/>
        </p:spPr>
        <p:txBody>
          <a:bodyPr wrap="square" rtlCol="0">
            <a:spAutoFit/>
          </a:bodyPr>
          <a:lstStyle/>
          <a:p>
            <a:r>
              <a:rPr lang="en-US" sz="3200" dirty="0" smtClean="0"/>
              <a:t>- smaller government</a:t>
            </a:r>
          </a:p>
          <a:p>
            <a:endParaRPr lang="en-US" sz="3200" dirty="0" smtClean="0"/>
          </a:p>
          <a:p>
            <a:r>
              <a:rPr lang="en-US" sz="3200" dirty="0" smtClean="0"/>
              <a:t>- lower taxes</a:t>
            </a:r>
          </a:p>
          <a:p>
            <a:endParaRPr lang="en-US" sz="3200" dirty="0" smtClean="0"/>
          </a:p>
          <a:p>
            <a:r>
              <a:rPr lang="en-US" sz="3200" dirty="0" smtClean="0"/>
              <a:t>- strong national </a:t>
            </a:r>
            <a:r>
              <a:rPr lang="en-US" sz="3200" dirty="0" smtClean="0"/>
              <a:t>defense</a:t>
            </a:r>
            <a:endParaRPr 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569660"/>
          </a:xfrm>
          <a:prstGeom prst="rect">
            <a:avLst/>
          </a:prstGeom>
          <a:noFill/>
        </p:spPr>
        <p:txBody>
          <a:bodyPr wrap="square" rtlCol="0">
            <a:spAutoFit/>
          </a:bodyPr>
          <a:lstStyle/>
          <a:p>
            <a:pPr algn="ctr"/>
            <a:r>
              <a:rPr lang="en-US" sz="3200" dirty="0" smtClean="0"/>
              <a:t>However, on March 30, 1981, just two months after his inauguration, Regan was shot in the chest by John </a:t>
            </a:r>
            <a:r>
              <a:rPr lang="en-US" sz="3200" dirty="0" err="1" smtClean="0"/>
              <a:t>Hinkley</a:t>
            </a:r>
            <a:r>
              <a:rPr lang="en-US" sz="3200" dirty="0" smtClean="0"/>
              <a:t> Jr. </a:t>
            </a:r>
            <a:endParaRPr lang="en-US" sz="3200" dirty="0"/>
          </a:p>
        </p:txBody>
      </p:sp>
      <p:pic>
        <p:nvPicPr>
          <p:cNvPr id="5" name="Picture 4"/>
          <p:cNvPicPr>
            <a:picLocks noChangeAspect="1"/>
          </p:cNvPicPr>
          <p:nvPr/>
        </p:nvPicPr>
        <p:blipFill>
          <a:blip r:embed="rId2"/>
          <a:stretch>
            <a:fillRect/>
          </a:stretch>
        </p:blipFill>
        <p:spPr>
          <a:xfrm>
            <a:off x="1255058" y="1569660"/>
            <a:ext cx="7082118" cy="531158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5440" y="1949987"/>
            <a:ext cx="8733119" cy="4908013"/>
          </a:xfrm>
          <a:prstGeom prst="rect">
            <a:avLst/>
          </a:prstGeom>
        </p:spPr>
      </p:pic>
      <p:sp>
        <p:nvSpPr>
          <p:cNvPr id="5" name="TextBox 4"/>
          <p:cNvSpPr txBox="1"/>
          <p:nvPr/>
        </p:nvSpPr>
        <p:spPr>
          <a:xfrm>
            <a:off x="0" y="0"/>
            <a:ext cx="9144000" cy="1569660"/>
          </a:xfrm>
          <a:prstGeom prst="rect">
            <a:avLst/>
          </a:prstGeom>
          <a:noFill/>
        </p:spPr>
        <p:txBody>
          <a:bodyPr wrap="square" rtlCol="0">
            <a:spAutoFit/>
          </a:bodyPr>
          <a:lstStyle/>
          <a:p>
            <a:pPr algn="ctr"/>
            <a:r>
              <a:rPr lang="en-US" sz="3200" dirty="0" smtClean="0"/>
              <a:t>This actually ended up helping Reagan as a sympathetic public sent well wishes.  His approval rating climbed to 73%.  </a:t>
            </a:r>
            <a:endParaRPr lang="en-US"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noFill/>
        </p:spPr>
        <p:txBody>
          <a:bodyPr wrap="square" rtlCol="0">
            <a:spAutoFit/>
          </a:bodyPr>
          <a:lstStyle/>
          <a:p>
            <a:pPr algn="ctr"/>
            <a:r>
              <a:rPr lang="en-US" sz="3600" dirty="0" smtClean="0"/>
              <a:t>Capitalizing on this popularity, Reagan took action.</a:t>
            </a:r>
            <a:endParaRPr lang="en-US" sz="3600" dirty="0"/>
          </a:p>
        </p:txBody>
      </p:sp>
      <p:pic>
        <p:nvPicPr>
          <p:cNvPr id="5" name="Picture 4" descr="ronald-reagan1.jpg"/>
          <p:cNvPicPr>
            <a:picLocks noChangeAspect="1"/>
          </p:cNvPicPr>
          <p:nvPr/>
        </p:nvPicPr>
        <p:blipFill>
          <a:blip r:embed="rId2"/>
          <a:srcRect/>
          <a:stretch>
            <a:fillRect/>
          </a:stretch>
        </p:blipFill>
        <p:spPr bwMode="auto">
          <a:xfrm>
            <a:off x="1371600" y="1200329"/>
            <a:ext cx="6400800" cy="5386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291</TotalTime>
  <Words>1476</Words>
  <Application>Microsoft Macintosh PowerPoint</Application>
  <PresentationFormat>On-screen Show (4:3)</PresentationFormat>
  <Paragraphs>109</Paragraphs>
  <Slides>56</Slides>
  <Notes>0</Notes>
  <HiddenSlides>0</HiddenSlides>
  <MMClips>0</MMClips>
  <ScaleCrop>false</ScaleCrop>
  <HeadingPairs>
    <vt:vector size="4" baseType="variant">
      <vt:variant>
        <vt:lpstr>Design Template</vt:lpstr>
      </vt:variant>
      <vt:variant>
        <vt:i4>1</vt:i4>
      </vt:variant>
      <vt:variant>
        <vt:lpstr>Slide Titles</vt:lpstr>
      </vt:variant>
      <vt:variant>
        <vt:i4>56</vt:i4>
      </vt:variant>
    </vt:vector>
  </HeadingPairs>
  <TitlesOfParts>
    <vt:vector size="5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vector>
  </TitlesOfParts>
  <Company>Monarch 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Justin Abbott</dc:creator>
  <cp:lastModifiedBy>Justin Abbott</cp:lastModifiedBy>
  <cp:revision>7</cp:revision>
  <dcterms:created xsi:type="dcterms:W3CDTF">2013-04-22T14:43:27Z</dcterms:created>
  <dcterms:modified xsi:type="dcterms:W3CDTF">2013-04-22T18:56:29Z</dcterms:modified>
</cp:coreProperties>
</file>