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slides/slide38.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Default Extension="jpeg" ContentType="image/jpeg"/>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Override PartName="/docProps/app.xml" ContentType="application/vnd.openxmlformats-officedocument.extended-properties+xml"/>
  <Override PartName="/ppt/slideLayouts/slideLayout1.xml" ContentType="application/vnd.openxmlformats-officedocument.presentationml.slideLayout+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Default Extension="gif" ContentType="image/gif"/>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6" r:id="rId2"/>
    <p:sldId id="275" r:id="rId3"/>
    <p:sldId id="277" r:id="rId4"/>
    <p:sldId id="276" r:id="rId5"/>
    <p:sldId id="278" r:id="rId6"/>
    <p:sldId id="279" r:id="rId7"/>
    <p:sldId id="280" r:id="rId8"/>
    <p:sldId id="281" r:id="rId9"/>
    <p:sldId id="285" r:id="rId10"/>
    <p:sldId id="286" r:id="rId11"/>
    <p:sldId id="303" r:id="rId12"/>
    <p:sldId id="304" r:id="rId13"/>
    <p:sldId id="311" r:id="rId14"/>
    <p:sldId id="305" r:id="rId15"/>
    <p:sldId id="306" r:id="rId16"/>
    <p:sldId id="307" r:id="rId17"/>
    <p:sldId id="282" r:id="rId18"/>
    <p:sldId id="300" r:id="rId19"/>
    <p:sldId id="298" r:id="rId20"/>
    <p:sldId id="297" r:id="rId21"/>
    <p:sldId id="283" r:id="rId22"/>
    <p:sldId id="284" r:id="rId23"/>
    <p:sldId id="287" r:id="rId24"/>
    <p:sldId id="288" r:id="rId25"/>
    <p:sldId id="308" r:id="rId26"/>
    <p:sldId id="309" r:id="rId27"/>
    <p:sldId id="312" r:id="rId28"/>
    <p:sldId id="313" r:id="rId29"/>
    <p:sldId id="310" r:id="rId30"/>
    <p:sldId id="289" r:id="rId31"/>
    <p:sldId id="291" r:id="rId32"/>
    <p:sldId id="290" r:id="rId33"/>
    <p:sldId id="292" r:id="rId34"/>
    <p:sldId id="293" r:id="rId35"/>
    <p:sldId id="294" r:id="rId36"/>
    <p:sldId id="301" r:id="rId37"/>
    <p:sldId id="302" r:id="rId38"/>
    <p:sldId id="295"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showGuides="1">
      <p:cViewPr varScale="1">
        <p:scale>
          <a:sx n="84" d="100"/>
          <a:sy n="84" d="100"/>
        </p:scale>
        <p:origin x="-944"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3E2ECEE-5C3D-594B-9224-261F8F807A3D}" type="datetimeFigureOut">
              <a:rPr lang="en-US" smtClean="0"/>
              <a:pPr/>
              <a:t>10/10/13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6CC38C-B889-9A47-AEBE-0A6AC5FEDB2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E2ECEE-5C3D-594B-9224-261F8F807A3D}" type="datetimeFigureOut">
              <a:rPr lang="en-US" smtClean="0"/>
              <a:pPr/>
              <a:t>10/10/13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6CC38C-B889-9A47-AEBE-0A6AC5FEDB2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E2ECEE-5C3D-594B-9224-261F8F807A3D}" type="datetimeFigureOut">
              <a:rPr lang="en-US" smtClean="0"/>
              <a:pPr/>
              <a:t>10/10/13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6CC38C-B889-9A47-AEBE-0A6AC5FEDB2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E2ECEE-5C3D-594B-9224-261F8F807A3D}" type="datetimeFigureOut">
              <a:rPr lang="en-US" smtClean="0"/>
              <a:pPr/>
              <a:t>10/10/13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6CC38C-B889-9A47-AEBE-0A6AC5FEDB2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E2ECEE-5C3D-594B-9224-261F8F807A3D}" type="datetimeFigureOut">
              <a:rPr lang="en-US" smtClean="0"/>
              <a:pPr/>
              <a:t>10/10/13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6CC38C-B889-9A47-AEBE-0A6AC5FEDB2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3E2ECEE-5C3D-594B-9224-261F8F807A3D}" type="datetimeFigureOut">
              <a:rPr lang="en-US" smtClean="0"/>
              <a:pPr/>
              <a:t>10/10/13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6CC38C-B889-9A47-AEBE-0A6AC5FEDB2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3E2ECEE-5C3D-594B-9224-261F8F807A3D}" type="datetimeFigureOut">
              <a:rPr lang="en-US" smtClean="0"/>
              <a:pPr/>
              <a:t>10/10/13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6CC38C-B889-9A47-AEBE-0A6AC5FEDB2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3E2ECEE-5C3D-594B-9224-261F8F807A3D}" type="datetimeFigureOut">
              <a:rPr lang="en-US" smtClean="0"/>
              <a:pPr/>
              <a:t>10/10/13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6CC38C-B889-9A47-AEBE-0A6AC5FEDB2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2ECEE-5C3D-594B-9224-261F8F807A3D}" type="datetimeFigureOut">
              <a:rPr lang="en-US" smtClean="0"/>
              <a:pPr/>
              <a:t>10/10/13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6CC38C-B889-9A47-AEBE-0A6AC5FEDB2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E2ECEE-5C3D-594B-9224-261F8F807A3D}" type="datetimeFigureOut">
              <a:rPr lang="en-US" smtClean="0"/>
              <a:pPr/>
              <a:t>10/10/13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6CC38C-B889-9A47-AEBE-0A6AC5FEDB2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E2ECEE-5C3D-594B-9224-261F8F807A3D}" type="datetimeFigureOut">
              <a:rPr lang="en-US" smtClean="0"/>
              <a:pPr/>
              <a:t>10/10/13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6CC38C-B889-9A47-AEBE-0A6AC5FEDB2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E2ECEE-5C3D-594B-9224-261F8F807A3D}" type="datetimeFigureOut">
              <a:rPr lang="en-US" smtClean="0"/>
              <a:pPr/>
              <a:t>10/10/13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6CC38C-B889-9A47-AEBE-0A6AC5FEDB2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WordArt 5"/>
          <p:cNvSpPr>
            <a:spLocks noChangeArrowheads="1" noChangeShapeType="1" noTextEdit="1"/>
          </p:cNvSpPr>
          <p:nvPr/>
        </p:nvSpPr>
        <p:spPr bwMode="auto">
          <a:xfrm>
            <a:off x="194235" y="239059"/>
            <a:ext cx="8740590" cy="6394824"/>
          </a:xfrm>
          <a:prstGeom prst="rect">
            <a:avLst/>
          </a:prstGeom>
        </p:spPr>
        <p:txBody>
          <a:bodyPr wrap="none" fromWordArt="1">
            <a:prstTxWarp prst="textPlain">
              <a:avLst>
                <a:gd name="adj" fmla="val 50000"/>
              </a:avLst>
            </a:prstTxWarp>
          </a:bodyPr>
          <a:lstStyle/>
          <a:p>
            <a:pPr algn="ctr"/>
            <a:r>
              <a:rPr lang="en-US" sz="3600" kern="10" dirty="0" smtClean="0">
                <a:ln w="9525">
                  <a:noFill/>
                  <a:round/>
                  <a:headEnd/>
                  <a:tailEnd/>
                </a:ln>
                <a:solidFill>
                  <a:srgbClr val="FF0000"/>
                </a:solidFill>
                <a:effectLst>
                  <a:outerShdw blurRad="63500" dist="46662" dir="2115817" algn="ctr" rotWithShape="0">
                    <a:srgbClr val="B2B2B2">
                      <a:alpha val="79999"/>
                    </a:srgbClr>
                  </a:outerShdw>
                </a:effectLst>
                <a:latin typeface="Times New Roman"/>
                <a:ea typeface="Times New Roman"/>
                <a:cs typeface="Times New Roman"/>
              </a:rPr>
              <a:t>Imperial</a:t>
            </a:r>
          </a:p>
          <a:p>
            <a:pPr algn="ctr"/>
            <a:r>
              <a:rPr lang="en-US" sz="3600" kern="10" dirty="0" smtClean="0">
                <a:ln w="9525">
                  <a:noFill/>
                  <a:round/>
                  <a:headEnd/>
                  <a:tailEnd/>
                </a:ln>
                <a:solidFill>
                  <a:srgbClr val="FF0000"/>
                </a:solidFill>
                <a:effectLst>
                  <a:outerShdw blurRad="63500" dist="46662" dir="2115817" algn="ctr" rotWithShape="0">
                    <a:srgbClr val="B2B2B2">
                      <a:alpha val="79999"/>
                    </a:srgbClr>
                  </a:outerShdw>
                </a:effectLst>
                <a:latin typeface="Times New Roman"/>
                <a:ea typeface="Times New Roman"/>
                <a:cs typeface="Times New Roman"/>
              </a:rPr>
              <a:t>Expansion</a:t>
            </a:r>
          </a:p>
          <a:p>
            <a:pPr algn="ctr"/>
            <a:r>
              <a:rPr lang="en-US" sz="3600" kern="10" dirty="0" smtClean="0">
                <a:ln w="9525">
                  <a:noFill/>
                  <a:round/>
                  <a:headEnd/>
                  <a:tailEnd/>
                </a:ln>
                <a:solidFill>
                  <a:srgbClr val="FF0000"/>
                </a:solidFill>
                <a:effectLst>
                  <a:outerShdw blurRad="63500" dist="46662" dir="2115817" algn="ctr" rotWithShape="0">
                    <a:srgbClr val="B2B2B2">
                      <a:alpha val="79999"/>
                    </a:srgbClr>
                  </a:outerShdw>
                </a:effectLst>
                <a:latin typeface="Times New Roman"/>
                <a:ea typeface="Times New Roman"/>
                <a:cs typeface="Times New Roman"/>
              </a:rPr>
              <a:t>and the</a:t>
            </a:r>
          </a:p>
          <a:p>
            <a:pPr algn="ctr"/>
            <a:r>
              <a:rPr lang="en-US" sz="3600" kern="10" dirty="0" smtClean="0">
                <a:ln w="9525">
                  <a:noFill/>
                  <a:round/>
                  <a:headEnd/>
                  <a:tailEnd/>
                </a:ln>
                <a:solidFill>
                  <a:srgbClr val="FF0000"/>
                </a:solidFill>
                <a:effectLst>
                  <a:outerShdw blurRad="63500" dist="46662" dir="2115817" algn="ctr" rotWithShape="0">
                    <a:srgbClr val="B2B2B2">
                      <a:alpha val="79999"/>
                    </a:srgbClr>
                  </a:outerShdw>
                </a:effectLst>
                <a:latin typeface="Times New Roman"/>
                <a:ea typeface="Times New Roman"/>
                <a:cs typeface="Times New Roman"/>
              </a:rPr>
              <a:t>Presidents</a:t>
            </a:r>
            <a:endParaRPr lang="en-US" sz="3600" kern="10" dirty="0">
              <a:ln w="9525">
                <a:noFill/>
                <a:round/>
                <a:headEnd/>
                <a:tailEnd/>
              </a:ln>
              <a:solidFill>
                <a:srgbClr val="FF0000"/>
              </a:solidFill>
              <a:effectLst>
                <a:outerShdw blurRad="63500" dist="46662" dir="2115817" algn="ctr" rotWithShape="0">
                  <a:srgbClr val="B2B2B2">
                    <a:alpha val="79999"/>
                  </a:srgbClr>
                </a:outerShdw>
              </a:effectLst>
              <a:latin typeface="Times New Roman"/>
              <a:ea typeface="Times New Roman"/>
              <a:cs typeface="Times New Roman"/>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698" name="Picture 4" descr="190x_roosevelt_big_stick"/>
          <p:cNvPicPr>
            <a:picLocks noChangeAspect="1" noChangeArrowheads="1"/>
          </p:cNvPicPr>
          <p:nvPr/>
        </p:nvPicPr>
        <p:blipFill>
          <a:blip r:embed="rId2"/>
          <a:srcRect/>
          <a:stretch>
            <a:fillRect/>
          </a:stretch>
        </p:blipFill>
        <p:spPr bwMode="auto">
          <a:xfrm>
            <a:off x="0" y="381000"/>
            <a:ext cx="9144000" cy="6064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386" name="Picture 5" descr="panamacanal"/>
          <p:cNvPicPr>
            <a:picLocks noChangeAspect="1" noChangeArrowheads="1"/>
          </p:cNvPicPr>
          <p:nvPr/>
        </p:nvPicPr>
        <p:blipFill>
          <a:blip r:embed="rId2"/>
          <a:srcRect/>
          <a:stretch>
            <a:fillRect/>
          </a:stretch>
        </p:blipFill>
        <p:spPr bwMode="auto">
          <a:xfrm>
            <a:off x="0" y="2085975"/>
            <a:ext cx="9286875" cy="4772025"/>
          </a:xfrm>
          <a:prstGeom prst="rect">
            <a:avLst/>
          </a:prstGeom>
          <a:noFill/>
          <a:ln w="9525">
            <a:noFill/>
            <a:miter lim="800000"/>
            <a:headEnd/>
            <a:tailEnd/>
          </a:ln>
        </p:spPr>
      </p:pic>
      <p:sp>
        <p:nvSpPr>
          <p:cNvPr id="16387" name="Text Box 6"/>
          <p:cNvSpPr txBox="1">
            <a:spLocks noChangeArrowheads="1"/>
          </p:cNvSpPr>
          <p:nvPr/>
        </p:nvSpPr>
        <p:spPr bwMode="auto">
          <a:xfrm>
            <a:off x="0" y="0"/>
            <a:ext cx="9144000" cy="156966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200" dirty="0" smtClean="0"/>
              <a:t>The best example of Big Stick diplomacy in action was in Panama.  Why did Roosevelt believe a canal in Panama was necessary?</a:t>
            </a:r>
            <a:endParaRPr lang="en-US" sz="32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7" name="Text Box 5"/>
          <p:cNvSpPr txBox="1">
            <a:spLocks noChangeArrowheads="1"/>
          </p:cNvSpPr>
          <p:nvPr/>
        </p:nvSpPr>
        <p:spPr bwMode="auto">
          <a:xfrm>
            <a:off x="0" y="674400"/>
            <a:ext cx="4067360" cy="5509200"/>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3200" dirty="0" smtClean="0"/>
              <a:t>Having gotten approval for the canal project </a:t>
            </a:r>
            <a:r>
              <a:rPr lang="en-US" sz="3200" dirty="0" smtClean="0"/>
              <a:t>from the Senate, TR worked </a:t>
            </a:r>
            <a:r>
              <a:rPr lang="en-US" sz="3200" dirty="0" smtClean="0"/>
              <a:t>with </a:t>
            </a:r>
            <a:r>
              <a:rPr lang="en-US" sz="3200" dirty="0"/>
              <a:t>Philippe Bunau-Varilla, the head of the failed French Canal Co., and purchased French equipment and the failed French attempt at a canal</a:t>
            </a:r>
            <a:r>
              <a:rPr lang="en-US" sz="3200" dirty="0" smtClean="0"/>
              <a:t>.</a:t>
            </a:r>
            <a:endParaRPr lang="en-US" sz="3200" dirty="0"/>
          </a:p>
        </p:txBody>
      </p:sp>
      <p:pic>
        <p:nvPicPr>
          <p:cNvPr id="4" name="Picture 3"/>
          <p:cNvPicPr>
            <a:picLocks noChangeAspect="1"/>
          </p:cNvPicPr>
          <p:nvPr/>
        </p:nvPicPr>
        <p:blipFill>
          <a:blip r:embed="rId2"/>
          <a:stretch>
            <a:fillRect/>
          </a:stretch>
        </p:blipFill>
        <p:spPr>
          <a:xfrm>
            <a:off x="4067360" y="-22988"/>
            <a:ext cx="5076640" cy="6880988"/>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6229565" y="889843"/>
            <a:ext cx="2914435" cy="5078314"/>
          </a:xfrm>
          <a:prstGeom prst="rect">
            <a:avLst/>
          </a:prstGeom>
          <a:noFill/>
        </p:spPr>
        <p:txBody>
          <a:bodyPr wrap="square" rtlCol="0">
            <a:spAutoFit/>
          </a:bodyPr>
          <a:lstStyle/>
          <a:p>
            <a:pPr algn="ctr"/>
            <a:r>
              <a:rPr lang="en-US" sz="3600" dirty="0" smtClean="0"/>
              <a:t>He then had to negotiate </a:t>
            </a:r>
            <a:r>
              <a:rPr lang="en-US" sz="3600" dirty="0" smtClean="0"/>
              <a:t>a deal with Colombia to purchase the remaining land for completion of the canal</a:t>
            </a:r>
            <a:r>
              <a:rPr lang="en-US" sz="3600" dirty="0" smtClean="0"/>
              <a:t>.</a:t>
            </a:r>
            <a:endParaRPr lang="en-US" sz="3600" dirty="0"/>
          </a:p>
        </p:txBody>
      </p:sp>
      <p:pic>
        <p:nvPicPr>
          <p:cNvPr id="3" name="Picture 2"/>
          <p:cNvPicPr>
            <a:picLocks noChangeAspect="1"/>
          </p:cNvPicPr>
          <p:nvPr/>
        </p:nvPicPr>
        <p:blipFill>
          <a:blip r:embed="rId2"/>
          <a:stretch>
            <a:fillRect/>
          </a:stretch>
        </p:blipFill>
        <p:spPr>
          <a:xfrm>
            <a:off x="0" y="0"/>
            <a:ext cx="6229564" cy="68580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434" name="Picture 5" descr="tr1903prez"/>
          <p:cNvPicPr>
            <a:picLocks noChangeAspect="1" noChangeArrowheads="1"/>
          </p:cNvPicPr>
          <p:nvPr/>
        </p:nvPicPr>
        <p:blipFill>
          <a:blip r:embed="rId2"/>
          <a:srcRect/>
          <a:stretch>
            <a:fillRect/>
          </a:stretch>
        </p:blipFill>
        <p:spPr bwMode="auto">
          <a:xfrm>
            <a:off x="5181600" y="228600"/>
            <a:ext cx="3962400" cy="6400800"/>
          </a:xfrm>
          <a:prstGeom prst="rect">
            <a:avLst/>
          </a:prstGeom>
          <a:noFill/>
          <a:ln w="9525">
            <a:noFill/>
            <a:miter lim="800000"/>
            <a:headEnd/>
            <a:tailEnd/>
          </a:ln>
        </p:spPr>
      </p:pic>
      <p:sp>
        <p:nvSpPr>
          <p:cNvPr id="26630" name="Text Box 6"/>
          <p:cNvSpPr txBox="1">
            <a:spLocks noChangeArrowheads="1"/>
          </p:cNvSpPr>
          <p:nvPr/>
        </p:nvSpPr>
        <p:spPr bwMode="auto">
          <a:xfrm>
            <a:off x="0" y="0"/>
            <a:ext cx="5181600" cy="6770688"/>
          </a:xfrm>
          <a:prstGeom prst="rect">
            <a:avLst/>
          </a:prstGeom>
          <a:noFill/>
          <a:ln w="9525">
            <a:noFill/>
            <a:miter lim="800000"/>
            <a:headEnd/>
            <a:tailEnd/>
          </a:ln>
        </p:spPr>
        <p:txBody>
          <a:bodyPr>
            <a:prstTxWarp prst="textNoShape">
              <a:avLst/>
            </a:prstTxWarp>
            <a:spAutoFit/>
          </a:bodyPr>
          <a:lstStyle/>
          <a:p>
            <a:pPr>
              <a:spcBef>
                <a:spcPct val="50000"/>
              </a:spcBef>
            </a:pPr>
            <a:r>
              <a:rPr lang="en-US" sz="2800" dirty="0"/>
              <a:t>-  Colombia rejected Roosevelt’s </a:t>
            </a:r>
            <a:r>
              <a:rPr lang="en-US" sz="2800" dirty="0" smtClean="0"/>
              <a:t>proposals They wanted more $.</a:t>
            </a:r>
            <a:endParaRPr lang="en-US" sz="2800" dirty="0"/>
          </a:p>
          <a:p>
            <a:pPr>
              <a:spcBef>
                <a:spcPct val="50000"/>
              </a:spcBef>
            </a:pPr>
            <a:r>
              <a:rPr lang="en-US" sz="2800" dirty="0"/>
              <a:t>-  Bunau-Varilla, fearing the deal would collapse, raised a small rebel army and declared Panamanian independence from Colombia 11/3/1903.</a:t>
            </a:r>
          </a:p>
          <a:p>
            <a:pPr>
              <a:spcBef>
                <a:spcPct val="50000"/>
              </a:spcBef>
            </a:pPr>
            <a:r>
              <a:rPr lang="en-US" sz="2800" dirty="0"/>
              <a:t>-  Roosevelt authorized the U.S. navy to block any and all Colombian troops from entering Panama.</a:t>
            </a:r>
          </a:p>
          <a:p>
            <a:pPr>
              <a:spcBef>
                <a:spcPct val="50000"/>
              </a:spcBef>
            </a:pPr>
            <a:r>
              <a:rPr lang="en-US" sz="2800" dirty="0"/>
              <a:t>-  The revolution was a success and Roosevelt recognized the independent nation of Panama.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630">
                                            <p:txEl>
                                              <p:pRg st="1" end="1"/>
                                            </p:txEl>
                                          </p:spTgt>
                                        </p:tgtEl>
                                        <p:attrNameLst>
                                          <p:attrName>style.visibility</p:attrName>
                                        </p:attrNameLst>
                                      </p:cBhvr>
                                      <p:to>
                                        <p:strVal val="visible"/>
                                      </p:to>
                                    </p:set>
                                    <p:anim calcmode="lin" valueType="num">
                                      <p:cBhvr additive="base">
                                        <p:cTn id="7" dur="500" fill="hold"/>
                                        <p:tgtEl>
                                          <p:spTgt spid="26630">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63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630">
                                            <p:txEl>
                                              <p:pRg st="2" end="2"/>
                                            </p:txEl>
                                          </p:spTgt>
                                        </p:tgtEl>
                                        <p:attrNameLst>
                                          <p:attrName>style.visibility</p:attrName>
                                        </p:attrNameLst>
                                      </p:cBhvr>
                                      <p:to>
                                        <p:strVal val="visible"/>
                                      </p:to>
                                    </p:set>
                                    <p:anim calcmode="lin" valueType="num">
                                      <p:cBhvr additive="base">
                                        <p:cTn id="13" dur="500" fill="hold"/>
                                        <p:tgtEl>
                                          <p:spTgt spid="26630">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63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630">
                                            <p:txEl>
                                              <p:pRg st="3" end="3"/>
                                            </p:txEl>
                                          </p:spTgt>
                                        </p:tgtEl>
                                        <p:attrNameLst>
                                          <p:attrName>style.visibility</p:attrName>
                                        </p:attrNameLst>
                                      </p:cBhvr>
                                      <p:to>
                                        <p:strVal val="visible"/>
                                      </p:to>
                                    </p:set>
                                    <p:anim calcmode="lin" valueType="num">
                                      <p:cBhvr additive="base">
                                        <p:cTn id="19" dur="500" fill="hold"/>
                                        <p:tgtEl>
                                          <p:spTgt spid="26630">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63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701" name="Text Box 5"/>
          <p:cNvSpPr txBox="1">
            <a:spLocks noChangeArrowheads="1"/>
          </p:cNvSpPr>
          <p:nvPr/>
        </p:nvSpPr>
        <p:spPr bwMode="auto">
          <a:xfrm>
            <a:off x="0" y="0"/>
            <a:ext cx="4343400" cy="5993949"/>
          </a:xfrm>
          <a:prstGeom prst="rect">
            <a:avLst/>
          </a:prstGeom>
          <a:noFill/>
          <a:ln w="9525">
            <a:noFill/>
            <a:miter lim="800000"/>
            <a:headEnd/>
            <a:tailEnd/>
          </a:ln>
        </p:spPr>
        <p:txBody>
          <a:bodyPr>
            <a:prstTxWarp prst="textNoShape">
              <a:avLst/>
            </a:prstTxWarp>
            <a:spAutoFit/>
          </a:bodyPr>
          <a:lstStyle/>
          <a:p>
            <a:pPr algn="ctr" eaLnBrk="0" hangingPunct="0">
              <a:lnSpc>
                <a:spcPct val="85000"/>
              </a:lnSpc>
              <a:spcBef>
                <a:spcPct val="50000"/>
              </a:spcBef>
            </a:pPr>
            <a:r>
              <a:rPr lang="en-US" sz="4400" dirty="0"/>
              <a:t>Hay-Bunau-Varilla Treaty</a:t>
            </a:r>
          </a:p>
          <a:p>
            <a:pPr eaLnBrk="0" hangingPunct="0">
              <a:lnSpc>
                <a:spcPct val="85000"/>
              </a:lnSpc>
              <a:spcBef>
                <a:spcPct val="50000"/>
              </a:spcBef>
            </a:pPr>
            <a:r>
              <a:rPr lang="en-US" sz="2800" dirty="0"/>
              <a:t>-  Recognized Panama as an independent nation after revolution from Colombia.</a:t>
            </a:r>
          </a:p>
          <a:p>
            <a:pPr eaLnBrk="0" hangingPunct="0">
              <a:lnSpc>
                <a:spcPct val="85000"/>
              </a:lnSpc>
              <a:spcBef>
                <a:spcPct val="50000"/>
              </a:spcBef>
            </a:pPr>
            <a:r>
              <a:rPr lang="en-US" sz="2800" i="1" dirty="0"/>
              <a:t>-  </a:t>
            </a:r>
            <a:r>
              <a:rPr lang="en-US" sz="2800" dirty="0"/>
              <a:t>Paid $10 million for the canal zone.</a:t>
            </a:r>
          </a:p>
          <a:p>
            <a:pPr eaLnBrk="0" hangingPunct="0">
              <a:lnSpc>
                <a:spcPct val="85000"/>
              </a:lnSpc>
              <a:spcBef>
                <a:spcPct val="50000"/>
              </a:spcBef>
            </a:pPr>
            <a:r>
              <a:rPr lang="en-US" sz="2800" dirty="0"/>
              <a:t>-  $250,000 yearly rental.</a:t>
            </a:r>
          </a:p>
          <a:p>
            <a:pPr eaLnBrk="0" hangingPunct="0">
              <a:lnSpc>
                <a:spcPct val="85000"/>
              </a:lnSpc>
              <a:spcBef>
                <a:spcPct val="50000"/>
              </a:spcBef>
            </a:pPr>
            <a:r>
              <a:rPr lang="en-US" sz="2800" dirty="0"/>
              <a:t>-  Eventually Panama would regain the Canal zone.</a:t>
            </a:r>
          </a:p>
          <a:p>
            <a:pPr eaLnBrk="0" hangingPunct="0">
              <a:lnSpc>
                <a:spcPct val="85000"/>
              </a:lnSpc>
              <a:spcBef>
                <a:spcPct val="50000"/>
              </a:spcBef>
            </a:pPr>
            <a:r>
              <a:rPr lang="en-US" sz="2800" dirty="0"/>
              <a:t>-  Jan. 1, 2000, the canal zone returned to Panama.</a:t>
            </a:r>
          </a:p>
        </p:txBody>
      </p:sp>
      <p:pic>
        <p:nvPicPr>
          <p:cNvPr id="19459" name="Picture 7" descr="Teddy_Roosevelt_portrait"/>
          <p:cNvPicPr>
            <a:picLocks noChangeAspect="1" noChangeArrowheads="1"/>
          </p:cNvPicPr>
          <p:nvPr/>
        </p:nvPicPr>
        <p:blipFill>
          <a:blip r:embed="rId2"/>
          <a:srcRect/>
          <a:stretch>
            <a:fillRect/>
          </a:stretch>
        </p:blipFill>
        <p:spPr bwMode="auto">
          <a:xfrm>
            <a:off x="4302125" y="381000"/>
            <a:ext cx="4841875" cy="6096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701">
                                            <p:txEl>
                                              <p:pRg st="1" end="1"/>
                                            </p:txEl>
                                          </p:spTgt>
                                        </p:tgtEl>
                                        <p:attrNameLst>
                                          <p:attrName>style.visibility</p:attrName>
                                        </p:attrNameLst>
                                      </p:cBhvr>
                                      <p:to>
                                        <p:strVal val="visible"/>
                                      </p:to>
                                    </p:set>
                                    <p:anim calcmode="lin" valueType="num">
                                      <p:cBhvr additive="base">
                                        <p:cTn id="7" dur="500" fill="hold"/>
                                        <p:tgtEl>
                                          <p:spTgt spid="2970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70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9701">
                                            <p:txEl>
                                              <p:pRg st="2" end="2"/>
                                            </p:txEl>
                                          </p:spTgt>
                                        </p:tgtEl>
                                        <p:attrNameLst>
                                          <p:attrName>style.visibility</p:attrName>
                                        </p:attrNameLst>
                                      </p:cBhvr>
                                      <p:to>
                                        <p:strVal val="visible"/>
                                      </p:to>
                                    </p:set>
                                    <p:anim calcmode="lin" valueType="num">
                                      <p:cBhvr additive="base">
                                        <p:cTn id="13" dur="500" fill="hold"/>
                                        <p:tgtEl>
                                          <p:spTgt spid="2970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70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9701">
                                            <p:txEl>
                                              <p:pRg st="3" end="3"/>
                                            </p:txEl>
                                          </p:spTgt>
                                        </p:tgtEl>
                                        <p:attrNameLst>
                                          <p:attrName>style.visibility</p:attrName>
                                        </p:attrNameLst>
                                      </p:cBhvr>
                                      <p:to>
                                        <p:strVal val="visible"/>
                                      </p:to>
                                    </p:set>
                                    <p:anim calcmode="lin" valueType="num">
                                      <p:cBhvr additive="base">
                                        <p:cTn id="19" dur="500" fill="hold"/>
                                        <p:tgtEl>
                                          <p:spTgt spid="2970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970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9701">
                                            <p:txEl>
                                              <p:pRg st="4" end="4"/>
                                            </p:txEl>
                                          </p:spTgt>
                                        </p:tgtEl>
                                        <p:attrNameLst>
                                          <p:attrName>style.visibility</p:attrName>
                                        </p:attrNameLst>
                                      </p:cBhvr>
                                      <p:to>
                                        <p:strVal val="visible"/>
                                      </p:to>
                                    </p:set>
                                    <p:anim calcmode="lin" valueType="num">
                                      <p:cBhvr additive="base">
                                        <p:cTn id="25" dur="500" fill="hold"/>
                                        <p:tgtEl>
                                          <p:spTgt spid="2970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970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9701">
                                            <p:txEl>
                                              <p:pRg st="5" end="5"/>
                                            </p:txEl>
                                          </p:spTgt>
                                        </p:tgtEl>
                                        <p:attrNameLst>
                                          <p:attrName>style.visibility</p:attrName>
                                        </p:attrNameLst>
                                      </p:cBhvr>
                                      <p:to>
                                        <p:strVal val="visible"/>
                                      </p:to>
                                    </p:set>
                                    <p:anim calcmode="lin" valueType="num">
                                      <p:cBhvr additive="base">
                                        <p:cTn id="31" dur="500" fill="hold"/>
                                        <p:tgtEl>
                                          <p:spTgt spid="29701">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970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482" name="Picture 4" descr="TRtoonPanama"/>
          <p:cNvPicPr>
            <a:picLocks noChangeAspect="1" noChangeArrowheads="1"/>
          </p:cNvPicPr>
          <p:nvPr/>
        </p:nvPicPr>
        <p:blipFill>
          <a:blip r:embed="rId2"/>
          <a:srcRect/>
          <a:stretch>
            <a:fillRect/>
          </a:stretch>
        </p:blipFill>
        <p:spPr bwMode="auto">
          <a:xfrm>
            <a:off x="0" y="0"/>
            <a:ext cx="9144000" cy="6835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5150662" cy="6858000"/>
          </a:xfrm>
          <a:prstGeom prst="rect">
            <a:avLst/>
          </a:prstGeom>
        </p:spPr>
      </p:pic>
      <p:sp>
        <p:nvSpPr>
          <p:cNvPr id="5" name="WordArt 5"/>
          <p:cNvSpPr>
            <a:spLocks noChangeArrowheads="1" noChangeShapeType="1" noTextEdit="1"/>
          </p:cNvSpPr>
          <p:nvPr/>
        </p:nvSpPr>
        <p:spPr bwMode="auto">
          <a:xfrm>
            <a:off x="5150662" y="231588"/>
            <a:ext cx="3993338" cy="6394824"/>
          </a:xfrm>
          <a:prstGeom prst="rect">
            <a:avLst/>
          </a:prstGeom>
        </p:spPr>
        <p:txBody>
          <a:bodyPr wrap="none" fromWordArt="1">
            <a:prstTxWarp prst="textPlain">
              <a:avLst>
                <a:gd name="adj" fmla="val 50000"/>
              </a:avLst>
            </a:prstTxWarp>
          </a:bodyPr>
          <a:lstStyle/>
          <a:p>
            <a:pPr algn="ctr"/>
            <a:r>
              <a:rPr lang="en-US" sz="3600" kern="10" dirty="0" smtClean="0">
                <a:ln w="9525">
                  <a:noFill/>
                  <a:round/>
                  <a:headEnd/>
                  <a:tailEnd/>
                </a:ln>
                <a:solidFill>
                  <a:srgbClr val="FF0000"/>
                </a:solidFill>
                <a:effectLst>
                  <a:outerShdw blurRad="63500" dist="46662" dir="2115817" algn="ctr" rotWithShape="0">
                    <a:srgbClr val="B2B2B2">
                      <a:alpha val="79999"/>
                    </a:srgbClr>
                  </a:outerShdw>
                </a:effectLst>
                <a:latin typeface="Times New Roman"/>
                <a:ea typeface="Times New Roman"/>
                <a:cs typeface="Times New Roman"/>
              </a:rPr>
              <a:t>William</a:t>
            </a:r>
          </a:p>
          <a:p>
            <a:pPr algn="ctr"/>
            <a:r>
              <a:rPr lang="en-US" sz="3600" kern="10" dirty="0" smtClean="0">
                <a:ln w="9525">
                  <a:noFill/>
                  <a:round/>
                  <a:headEnd/>
                  <a:tailEnd/>
                </a:ln>
                <a:solidFill>
                  <a:srgbClr val="FF0000"/>
                </a:solidFill>
                <a:effectLst>
                  <a:outerShdw blurRad="63500" dist="46662" dir="2115817" algn="ctr" rotWithShape="0">
                    <a:srgbClr val="B2B2B2">
                      <a:alpha val="79999"/>
                    </a:srgbClr>
                  </a:outerShdw>
                </a:effectLst>
                <a:latin typeface="Times New Roman"/>
                <a:ea typeface="Times New Roman"/>
                <a:cs typeface="Times New Roman"/>
              </a:rPr>
              <a:t>Howard</a:t>
            </a:r>
          </a:p>
          <a:p>
            <a:pPr algn="ctr"/>
            <a:r>
              <a:rPr lang="en-US" sz="3600" kern="10" dirty="0" smtClean="0">
                <a:ln w="9525">
                  <a:noFill/>
                  <a:round/>
                  <a:headEnd/>
                  <a:tailEnd/>
                </a:ln>
                <a:solidFill>
                  <a:srgbClr val="FF0000"/>
                </a:solidFill>
                <a:effectLst>
                  <a:outerShdw blurRad="63500" dist="46662" dir="2115817" algn="ctr" rotWithShape="0">
                    <a:srgbClr val="B2B2B2">
                      <a:alpha val="79999"/>
                    </a:srgbClr>
                  </a:outerShdw>
                </a:effectLst>
                <a:latin typeface="Times New Roman"/>
                <a:ea typeface="Times New Roman"/>
                <a:cs typeface="Times New Roman"/>
              </a:rPr>
              <a:t>Taft</a:t>
            </a:r>
          </a:p>
          <a:p>
            <a:pPr algn="ctr"/>
            <a:r>
              <a:rPr lang="en-US" sz="3600" kern="10" dirty="0" smtClean="0">
                <a:ln w="9525">
                  <a:noFill/>
                  <a:round/>
                  <a:headEnd/>
                  <a:tailEnd/>
                </a:ln>
                <a:solidFill>
                  <a:srgbClr val="FF0000"/>
                </a:solidFill>
                <a:effectLst>
                  <a:outerShdw blurRad="63500" dist="46662" dir="2115817" algn="ctr" rotWithShape="0">
                    <a:srgbClr val="B2B2B2">
                      <a:alpha val="79999"/>
                    </a:srgbClr>
                  </a:outerShdw>
                </a:effectLst>
                <a:latin typeface="Times New Roman"/>
                <a:ea typeface="Times New Roman"/>
                <a:cs typeface="Times New Roman"/>
              </a:rPr>
              <a:t>1909-1913</a:t>
            </a:r>
            <a:endParaRPr lang="en-US" sz="3600" kern="10" dirty="0">
              <a:ln w="9525">
                <a:noFill/>
                <a:round/>
                <a:headEnd/>
                <a:tailEnd/>
              </a:ln>
              <a:solidFill>
                <a:srgbClr val="FF0000"/>
              </a:solidFill>
              <a:effectLst>
                <a:outerShdw blurRad="63500" dist="46662" dir="2115817" algn="ctr" rotWithShape="0">
                  <a:srgbClr val="B2B2B2">
                    <a:alpha val="79999"/>
                  </a:srgbClr>
                </a:outerShdw>
              </a:effectLst>
              <a:latin typeface="Times New Roman"/>
              <a:ea typeface="Times New Roman"/>
              <a:cs typeface="Times New Roman"/>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9373121" cy="68580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WordArt 5"/>
          <p:cNvSpPr>
            <a:spLocks noChangeArrowheads="1" noChangeShapeType="1" noTextEdit="1"/>
          </p:cNvSpPr>
          <p:nvPr/>
        </p:nvSpPr>
        <p:spPr bwMode="auto">
          <a:xfrm>
            <a:off x="0" y="231588"/>
            <a:ext cx="4377765" cy="6394824"/>
          </a:xfrm>
          <a:prstGeom prst="rect">
            <a:avLst/>
          </a:prstGeom>
        </p:spPr>
        <p:txBody>
          <a:bodyPr wrap="none" fromWordArt="1">
            <a:prstTxWarp prst="textPlain">
              <a:avLst>
                <a:gd name="adj" fmla="val 50000"/>
              </a:avLst>
            </a:prstTxWarp>
          </a:bodyPr>
          <a:lstStyle/>
          <a:p>
            <a:pPr algn="ctr"/>
            <a:r>
              <a:rPr lang="en-US" sz="3600" kern="10" dirty="0" smtClean="0">
                <a:ln w="9525">
                  <a:noFill/>
                  <a:round/>
                  <a:headEnd/>
                  <a:tailEnd/>
                </a:ln>
                <a:solidFill>
                  <a:srgbClr val="FF0000"/>
                </a:solidFill>
                <a:effectLst>
                  <a:outerShdw blurRad="63500" dist="46662" dir="2115817" algn="ctr" rotWithShape="0">
                    <a:srgbClr val="B2B2B2">
                      <a:alpha val="79999"/>
                    </a:srgbClr>
                  </a:outerShdw>
                </a:effectLst>
                <a:latin typeface="Times New Roman"/>
                <a:ea typeface="Times New Roman"/>
                <a:cs typeface="Times New Roman"/>
              </a:rPr>
              <a:t>Theodore</a:t>
            </a:r>
          </a:p>
          <a:p>
            <a:pPr algn="ctr"/>
            <a:r>
              <a:rPr lang="en-US" sz="3600" kern="10" dirty="0" smtClean="0">
                <a:ln w="9525">
                  <a:noFill/>
                  <a:round/>
                  <a:headEnd/>
                  <a:tailEnd/>
                </a:ln>
                <a:solidFill>
                  <a:srgbClr val="FF0000"/>
                </a:solidFill>
                <a:effectLst>
                  <a:outerShdw blurRad="63500" dist="46662" dir="2115817" algn="ctr" rotWithShape="0">
                    <a:srgbClr val="B2B2B2">
                      <a:alpha val="79999"/>
                    </a:srgbClr>
                  </a:outerShdw>
                </a:effectLst>
                <a:latin typeface="Times New Roman"/>
                <a:ea typeface="Times New Roman"/>
                <a:cs typeface="Times New Roman"/>
              </a:rPr>
              <a:t>Roosevelt</a:t>
            </a:r>
          </a:p>
          <a:p>
            <a:pPr algn="ctr"/>
            <a:r>
              <a:rPr lang="en-US" sz="3600" kern="10" dirty="0" smtClean="0">
                <a:ln w="9525">
                  <a:noFill/>
                  <a:round/>
                  <a:headEnd/>
                  <a:tailEnd/>
                </a:ln>
                <a:solidFill>
                  <a:srgbClr val="FF0000"/>
                </a:solidFill>
                <a:effectLst>
                  <a:outerShdw blurRad="63500" dist="46662" dir="2115817" algn="ctr" rotWithShape="0">
                    <a:srgbClr val="B2B2B2">
                      <a:alpha val="79999"/>
                    </a:srgbClr>
                  </a:outerShdw>
                </a:effectLst>
                <a:latin typeface="Times New Roman"/>
                <a:ea typeface="Times New Roman"/>
                <a:cs typeface="Times New Roman"/>
              </a:rPr>
              <a:t>1901-1909</a:t>
            </a:r>
            <a:endParaRPr lang="en-US" sz="3600" kern="10" dirty="0">
              <a:ln w="9525">
                <a:noFill/>
                <a:round/>
                <a:headEnd/>
                <a:tailEnd/>
              </a:ln>
              <a:solidFill>
                <a:srgbClr val="FF0000"/>
              </a:solidFill>
              <a:effectLst>
                <a:outerShdw blurRad="63500" dist="46662" dir="2115817" algn="ctr" rotWithShape="0">
                  <a:srgbClr val="B2B2B2">
                    <a:alpha val="79999"/>
                  </a:srgbClr>
                </a:outerShdw>
              </a:effectLst>
              <a:latin typeface="Times New Roman"/>
              <a:ea typeface="Times New Roman"/>
              <a:cs typeface="Times New Roman"/>
            </a:endParaRPr>
          </a:p>
        </p:txBody>
      </p:sp>
      <p:pic>
        <p:nvPicPr>
          <p:cNvPr id="3" name="Picture 2"/>
          <p:cNvPicPr>
            <a:picLocks noChangeAspect="1"/>
          </p:cNvPicPr>
          <p:nvPr/>
        </p:nvPicPr>
        <p:blipFill>
          <a:blip r:embed="rId2"/>
          <a:stretch>
            <a:fillRect/>
          </a:stretch>
        </p:blipFill>
        <p:spPr>
          <a:xfrm>
            <a:off x="4572000" y="0"/>
            <a:ext cx="4571999" cy="68580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98757" y="0"/>
            <a:ext cx="5746485" cy="6965436"/>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0" y="1166842"/>
            <a:ext cx="3570943" cy="4524315"/>
          </a:xfrm>
          <a:prstGeom prst="rect">
            <a:avLst/>
          </a:prstGeom>
          <a:noFill/>
        </p:spPr>
        <p:txBody>
          <a:bodyPr wrap="square" rtlCol="0">
            <a:spAutoFit/>
          </a:bodyPr>
          <a:lstStyle/>
          <a:p>
            <a:pPr algn="ctr"/>
            <a:r>
              <a:rPr lang="en-US" sz="4800" dirty="0" smtClean="0"/>
              <a:t>His approach to foreign affairs is known as “Dollar Diplomacy.”</a:t>
            </a:r>
            <a:endParaRPr lang="en-US" sz="4800" dirty="0"/>
          </a:p>
        </p:txBody>
      </p:sp>
      <p:pic>
        <p:nvPicPr>
          <p:cNvPr id="4" name="Picture 3"/>
          <p:cNvPicPr>
            <a:picLocks noChangeAspect="1"/>
          </p:cNvPicPr>
          <p:nvPr/>
        </p:nvPicPr>
        <p:blipFill>
          <a:blip r:embed="rId2"/>
          <a:stretch>
            <a:fillRect/>
          </a:stretch>
        </p:blipFill>
        <p:spPr>
          <a:xfrm>
            <a:off x="3570943" y="0"/>
            <a:ext cx="5573058" cy="6939215"/>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0" y="0"/>
            <a:ext cx="4781031" cy="6740308"/>
          </a:xfrm>
          <a:prstGeom prst="rect">
            <a:avLst/>
          </a:prstGeom>
          <a:noFill/>
        </p:spPr>
        <p:txBody>
          <a:bodyPr wrap="square" rtlCol="0">
            <a:spAutoFit/>
          </a:bodyPr>
          <a:lstStyle/>
          <a:p>
            <a:pPr algn="ctr"/>
            <a:r>
              <a:rPr lang="en-US" sz="3600" dirty="0"/>
              <a:t>He continued to worry that Latin American nations would be unable to pay back loans to European countries.  If that happened, Europe might attempt to intervene, violating the Monroe Doctrine and Roosevelt Corollary, pushing the U.S. to possible war</a:t>
            </a:r>
            <a:r>
              <a:rPr lang="en-US" sz="3600" dirty="0" smtClean="0"/>
              <a:t>.</a:t>
            </a:r>
            <a:endParaRPr lang="en-US" sz="3600" dirty="0"/>
          </a:p>
        </p:txBody>
      </p:sp>
      <p:pic>
        <p:nvPicPr>
          <p:cNvPr id="3" name="Picture 2"/>
          <p:cNvPicPr>
            <a:picLocks noChangeAspect="1"/>
          </p:cNvPicPr>
          <p:nvPr/>
        </p:nvPicPr>
        <p:blipFill>
          <a:blip r:embed="rId2"/>
          <a:stretch>
            <a:fillRect/>
          </a:stretch>
        </p:blipFill>
        <p:spPr>
          <a:xfrm>
            <a:off x="4781031" y="0"/>
            <a:ext cx="4362969" cy="68580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0" y="335845"/>
            <a:ext cx="3339101" cy="6186310"/>
          </a:xfrm>
          <a:prstGeom prst="rect">
            <a:avLst/>
          </a:prstGeom>
          <a:noFill/>
        </p:spPr>
        <p:txBody>
          <a:bodyPr wrap="square" rtlCol="0">
            <a:spAutoFit/>
          </a:bodyPr>
          <a:lstStyle/>
          <a:p>
            <a:pPr algn="ctr"/>
            <a:r>
              <a:rPr lang="en-US" sz="3600" dirty="0"/>
              <a:t>To prevent Latin nations from defaulting on their debts to Europe, Taft encouraged U.S. banks and businesses to loan $ to Latin American nations</a:t>
            </a:r>
            <a:r>
              <a:rPr lang="en-US" sz="3600" dirty="0" smtClean="0"/>
              <a:t>.</a:t>
            </a:r>
            <a:endParaRPr lang="en-US" sz="3600" dirty="0"/>
          </a:p>
        </p:txBody>
      </p:sp>
      <p:pic>
        <p:nvPicPr>
          <p:cNvPr id="3" name="Picture 2"/>
          <p:cNvPicPr>
            <a:picLocks noChangeAspect="1"/>
          </p:cNvPicPr>
          <p:nvPr/>
        </p:nvPicPr>
        <p:blipFill>
          <a:blip r:embed="rId2"/>
          <a:stretch>
            <a:fillRect/>
          </a:stretch>
        </p:blipFill>
        <p:spPr>
          <a:xfrm>
            <a:off x="3339101" y="0"/>
            <a:ext cx="5804899" cy="68580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 y="612844"/>
            <a:ext cx="3496235" cy="5632311"/>
          </a:xfrm>
          <a:prstGeom prst="rect">
            <a:avLst/>
          </a:prstGeom>
          <a:noFill/>
        </p:spPr>
        <p:txBody>
          <a:bodyPr wrap="square" rtlCol="0">
            <a:spAutoFit/>
          </a:bodyPr>
          <a:lstStyle/>
          <a:p>
            <a:pPr algn="ctr"/>
            <a:r>
              <a:rPr lang="en-US" sz="4000" dirty="0"/>
              <a:t>He promised that if those nations could not repay their loans, he would send in U.S. forces to guarantee repayment</a:t>
            </a:r>
            <a:r>
              <a:rPr lang="en-US" sz="4000" dirty="0" smtClean="0"/>
              <a:t>.</a:t>
            </a:r>
            <a:endParaRPr lang="en-US" sz="4000" dirty="0"/>
          </a:p>
        </p:txBody>
      </p:sp>
      <p:pic>
        <p:nvPicPr>
          <p:cNvPr id="3" name="Picture 2"/>
          <p:cNvPicPr>
            <a:picLocks noChangeAspect="1"/>
          </p:cNvPicPr>
          <p:nvPr/>
        </p:nvPicPr>
        <p:blipFill>
          <a:blip r:embed="rId2"/>
          <a:stretch>
            <a:fillRect/>
          </a:stretch>
        </p:blipFill>
        <p:spPr>
          <a:xfrm>
            <a:off x="3598817" y="0"/>
            <a:ext cx="5545183" cy="68580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TextBox 1"/>
          <p:cNvSpPr txBox="1">
            <a:spLocks noChangeArrowheads="1"/>
          </p:cNvSpPr>
          <p:nvPr/>
        </p:nvSpPr>
        <p:spPr bwMode="auto">
          <a:xfrm>
            <a:off x="5410200" y="890588"/>
            <a:ext cx="3352800" cy="5262979"/>
          </a:xfrm>
          <a:prstGeom prst="rect">
            <a:avLst/>
          </a:prstGeom>
          <a:noFill/>
          <a:ln w="9525">
            <a:noFill/>
            <a:miter lim="800000"/>
            <a:headEnd/>
            <a:tailEnd/>
          </a:ln>
        </p:spPr>
        <p:txBody>
          <a:bodyPr>
            <a:prstTxWarp prst="textNoShape">
              <a:avLst/>
            </a:prstTxWarp>
            <a:spAutoFit/>
          </a:bodyPr>
          <a:lstStyle/>
          <a:p>
            <a:pPr algn="ctr"/>
            <a:r>
              <a:rPr lang="en-US" sz="4800" dirty="0"/>
              <a:t>Taft’s “Dollar Diplomacy” was put into action </a:t>
            </a:r>
            <a:r>
              <a:rPr lang="en-US" sz="4800" dirty="0" smtClean="0"/>
              <a:t>in most famously in Nicaragua.</a:t>
            </a:r>
            <a:endParaRPr lang="en-US" sz="4800" dirty="0"/>
          </a:p>
        </p:txBody>
      </p:sp>
      <p:pic>
        <p:nvPicPr>
          <p:cNvPr id="46083" name="Picture 7" descr="http://i48.photobucket.com/albums/f217/jmade9/GOOD%20TIME/dollar_sign_rotate_hg_wht.gif"/>
          <p:cNvPicPr>
            <a:picLocks noChangeAspect="1" noChangeArrowheads="1" noCrop="1"/>
          </p:cNvPicPr>
          <p:nvPr/>
        </p:nvPicPr>
        <p:blipFill>
          <a:blip r:embed="rId2"/>
          <a:srcRect/>
          <a:stretch>
            <a:fillRect/>
          </a:stretch>
        </p:blipFill>
        <p:spPr bwMode="auto">
          <a:xfrm>
            <a:off x="304800" y="1152525"/>
            <a:ext cx="3641725" cy="4552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6117" y="1569660"/>
            <a:ext cx="8391765" cy="5288339"/>
          </a:xfrm>
          <a:prstGeom prst="rect">
            <a:avLst/>
          </a:prstGeom>
        </p:spPr>
      </p:pic>
      <p:sp>
        <p:nvSpPr>
          <p:cNvPr id="5" name="TextBox 4"/>
          <p:cNvSpPr txBox="1"/>
          <p:nvPr/>
        </p:nvSpPr>
        <p:spPr>
          <a:xfrm>
            <a:off x="0" y="0"/>
            <a:ext cx="9144000" cy="1569660"/>
          </a:xfrm>
          <a:prstGeom prst="rect">
            <a:avLst/>
          </a:prstGeom>
          <a:noFill/>
        </p:spPr>
        <p:txBody>
          <a:bodyPr wrap="square" rtlCol="0">
            <a:spAutoFit/>
          </a:bodyPr>
          <a:lstStyle/>
          <a:p>
            <a:pPr algn="ctr"/>
            <a:r>
              <a:rPr lang="en-US" sz="3200" dirty="0" smtClean="0"/>
              <a:t>Nicaragua was deep into to European countries and their government was very unstable.  What was Taft worried about?</a:t>
            </a:r>
            <a:endParaRPr lang="en-US" sz="32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0" y="0"/>
            <a:ext cx="3870796" cy="2862322"/>
          </a:xfrm>
          <a:prstGeom prst="rect">
            <a:avLst/>
          </a:prstGeom>
          <a:noFill/>
        </p:spPr>
        <p:txBody>
          <a:bodyPr wrap="square" rtlCol="0">
            <a:spAutoFit/>
          </a:bodyPr>
          <a:lstStyle/>
          <a:p>
            <a:pPr algn="ctr"/>
            <a:r>
              <a:rPr lang="en-US" sz="3600" dirty="0" smtClean="0"/>
              <a:t>Taft persuaded American banks to make loans to the Nicaraguan government.</a:t>
            </a:r>
            <a:endParaRPr lang="en-US" sz="3600" dirty="0"/>
          </a:p>
        </p:txBody>
      </p:sp>
      <p:sp>
        <p:nvSpPr>
          <p:cNvPr id="3" name="TextBox 2"/>
          <p:cNvSpPr txBox="1"/>
          <p:nvPr/>
        </p:nvSpPr>
        <p:spPr>
          <a:xfrm>
            <a:off x="0" y="2862322"/>
            <a:ext cx="3810315" cy="3970318"/>
          </a:xfrm>
          <a:prstGeom prst="rect">
            <a:avLst/>
          </a:prstGeom>
          <a:noFill/>
        </p:spPr>
        <p:txBody>
          <a:bodyPr wrap="square" rtlCol="0">
            <a:spAutoFit/>
          </a:bodyPr>
          <a:lstStyle/>
          <a:p>
            <a:pPr algn="ctr"/>
            <a:r>
              <a:rPr lang="en-US" sz="3600" dirty="0" smtClean="0"/>
              <a:t>Not surprisingly, Nicaragua couldn’t pay back those debts.</a:t>
            </a:r>
          </a:p>
          <a:p>
            <a:pPr algn="ctr"/>
            <a:endParaRPr lang="en-US" sz="3600" dirty="0" smtClean="0"/>
          </a:p>
          <a:p>
            <a:pPr algn="ctr"/>
            <a:r>
              <a:rPr lang="en-US" sz="3600" dirty="0" smtClean="0"/>
              <a:t>What did Taft do then?</a:t>
            </a:r>
            <a:endParaRPr lang="en-US" sz="3600" dirty="0"/>
          </a:p>
        </p:txBody>
      </p:sp>
      <p:pic>
        <p:nvPicPr>
          <p:cNvPr id="5" name="Picture 4"/>
          <p:cNvPicPr>
            <a:picLocks noChangeAspect="1"/>
          </p:cNvPicPr>
          <p:nvPr/>
        </p:nvPicPr>
        <p:blipFill>
          <a:blip r:embed="rId2"/>
          <a:stretch>
            <a:fillRect/>
          </a:stretch>
        </p:blipFill>
        <p:spPr>
          <a:xfrm>
            <a:off x="3870796" y="0"/>
            <a:ext cx="5273204" cy="70095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4158081" y="538609"/>
            <a:ext cx="4985919" cy="1077218"/>
          </a:xfrm>
          <a:prstGeom prst="rect">
            <a:avLst/>
          </a:prstGeom>
          <a:noFill/>
        </p:spPr>
        <p:txBody>
          <a:bodyPr wrap="square" rtlCol="0">
            <a:spAutoFit/>
          </a:bodyPr>
          <a:lstStyle/>
          <a:p>
            <a:pPr algn="ctr"/>
            <a:r>
              <a:rPr lang="en-US" sz="3200" dirty="0" smtClean="0"/>
              <a:t>The US Army invaded Nicaragua in August 1912.</a:t>
            </a:r>
            <a:endParaRPr lang="en-US" sz="3200" dirty="0"/>
          </a:p>
        </p:txBody>
      </p:sp>
      <p:sp>
        <p:nvSpPr>
          <p:cNvPr id="3" name="TextBox 2"/>
          <p:cNvSpPr txBox="1"/>
          <p:nvPr/>
        </p:nvSpPr>
        <p:spPr>
          <a:xfrm>
            <a:off x="4158082" y="1996218"/>
            <a:ext cx="4985919" cy="4031873"/>
          </a:xfrm>
          <a:prstGeom prst="rect">
            <a:avLst/>
          </a:prstGeom>
          <a:noFill/>
        </p:spPr>
        <p:txBody>
          <a:bodyPr wrap="square" rtlCol="0">
            <a:spAutoFit/>
          </a:bodyPr>
          <a:lstStyle/>
          <a:p>
            <a:pPr algn="ctr"/>
            <a:r>
              <a:rPr lang="en-US" sz="3200" dirty="0" smtClean="0"/>
              <a:t>The American government took control of Nicaragua’s banks and railroads and used the money from them to pay back American banks.</a:t>
            </a:r>
          </a:p>
          <a:p>
            <a:pPr algn="ctr"/>
            <a:endParaRPr lang="en-US" sz="3200" dirty="0" smtClean="0"/>
          </a:p>
          <a:p>
            <a:pPr algn="ctr"/>
            <a:r>
              <a:rPr lang="en-US" sz="3200" dirty="0" smtClean="0"/>
              <a:t>America didn’t leave for 13 years.</a:t>
            </a:r>
            <a:endParaRPr lang="en-US" sz="3200" dirty="0"/>
          </a:p>
        </p:txBody>
      </p:sp>
      <p:pic>
        <p:nvPicPr>
          <p:cNvPr id="4" name="Picture 3"/>
          <p:cNvPicPr>
            <a:picLocks noChangeAspect="1"/>
          </p:cNvPicPr>
          <p:nvPr/>
        </p:nvPicPr>
        <p:blipFill>
          <a:blip r:embed="rId2"/>
          <a:stretch>
            <a:fillRect/>
          </a:stretch>
        </p:blipFill>
        <p:spPr>
          <a:xfrm>
            <a:off x="0" y="-1"/>
            <a:ext cx="4158082" cy="69026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50000" decel="5000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8130" name="Picture 1" descr="US-Interventions-1823.GIF"/>
          <p:cNvPicPr>
            <a:picLocks noChangeAspect="1"/>
          </p:cNvPicPr>
          <p:nvPr/>
        </p:nvPicPr>
        <p:blipFill>
          <a:blip r:embed="rId2"/>
          <a:srcRect/>
          <a:stretch>
            <a:fillRect/>
          </a:stretch>
        </p:blipFill>
        <p:spPr bwMode="auto">
          <a:xfrm>
            <a:off x="4051300" y="266700"/>
            <a:ext cx="5092700" cy="6324600"/>
          </a:xfrm>
          <a:prstGeom prst="rect">
            <a:avLst/>
          </a:prstGeom>
          <a:noFill/>
          <a:ln w="9525">
            <a:noFill/>
            <a:miter lim="800000"/>
            <a:headEnd/>
            <a:tailEnd/>
          </a:ln>
        </p:spPr>
      </p:pic>
      <p:sp>
        <p:nvSpPr>
          <p:cNvPr id="48131" name="TextBox 2"/>
          <p:cNvSpPr txBox="1">
            <a:spLocks noChangeArrowheads="1"/>
          </p:cNvSpPr>
          <p:nvPr/>
        </p:nvSpPr>
        <p:spPr bwMode="auto">
          <a:xfrm>
            <a:off x="228600" y="117475"/>
            <a:ext cx="3733800" cy="6740525"/>
          </a:xfrm>
          <a:prstGeom prst="rect">
            <a:avLst/>
          </a:prstGeom>
          <a:noFill/>
          <a:ln w="9525">
            <a:noFill/>
            <a:miter lim="800000"/>
            <a:headEnd/>
            <a:tailEnd/>
          </a:ln>
        </p:spPr>
        <p:txBody>
          <a:bodyPr>
            <a:prstTxWarp prst="textNoShape">
              <a:avLst/>
            </a:prstTxWarp>
            <a:spAutoFit/>
          </a:bodyPr>
          <a:lstStyle/>
          <a:p>
            <a:pPr algn="ctr"/>
            <a:r>
              <a:rPr lang="en-US" sz="3600" dirty="0"/>
              <a:t>Through the use of Big-Stick and Dollar Diplomacy, and through enforcement of the Roosevelt Corollary, the United States began to upset and outrage countries in</a:t>
            </a:r>
            <a:r>
              <a:rPr lang="en-US" sz="3600" dirty="0" smtClean="0"/>
              <a:t> its </a:t>
            </a:r>
            <a:r>
              <a:rPr lang="en-US" sz="3600" dirty="0"/>
              <a:t>own back yard.</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
            <a:ext cx="5573059" cy="6837715"/>
          </a:xfrm>
          <a:prstGeom prst="rect">
            <a:avLst/>
          </a:prstGeom>
        </p:spPr>
      </p:pic>
      <p:sp>
        <p:nvSpPr>
          <p:cNvPr id="3" name="TextBox 2"/>
          <p:cNvSpPr txBox="1"/>
          <p:nvPr/>
        </p:nvSpPr>
        <p:spPr>
          <a:xfrm>
            <a:off x="5573058" y="1351508"/>
            <a:ext cx="3570942" cy="4154983"/>
          </a:xfrm>
          <a:prstGeom prst="rect">
            <a:avLst/>
          </a:prstGeom>
          <a:noFill/>
        </p:spPr>
        <p:txBody>
          <a:bodyPr wrap="square" rtlCol="0">
            <a:spAutoFit/>
          </a:bodyPr>
          <a:lstStyle/>
          <a:p>
            <a:pPr algn="ctr"/>
            <a:r>
              <a:rPr lang="en-US" sz="4400" dirty="0" smtClean="0"/>
              <a:t>His approach to foreign affairs is known as “Big Stick Diplomacy.”</a:t>
            </a:r>
            <a:endParaRPr lang="en-US" sz="44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WordArt 5"/>
          <p:cNvSpPr>
            <a:spLocks noChangeArrowheads="1" noChangeShapeType="1" noTextEdit="1"/>
          </p:cNvSpPr>
          <p:nvPr/>
        </p:nvSpPr>
        <p:spPr bwMode="auto">
          <a:xfrm>
            <a:off x="5150662" y="231588"/>
            <a:ext cx="3993338" cy="6394824"/>
          </a:xfrm>
          <a:prstGeom prst="rect">
            <a:avLst/>
          </a:prstGeom>
        </p:spPr>
        <p:txBody>
          <a:bodyPr wrap="none" fromWordArt="1">
            <a:prstTxWarp prst="textPlain">
              <a:avLst>
                <a:gd name="adj" fmla="val 50000"/>
              </a:avLst>
            </a:prstTxWarp>
          </a:bodyPr>
          <a:lstStyle/>
          <a:p>
            <a:pPr algn="ctr"/>
            <a:r>
              <a:rPr lang="en-US" sz="3600" kern="10" dirty="0" smtClean="0">
                <a:ln w="9525">
                  <a:noFill/>
                  <a:round/>
                  <a:headEnd/>
                  <a:tailEnd/>
                </a:ln>
                <a:solidFill>
                  <a:srgbClr val="FF0000"/>
                </a:solidFill>
                <a:effectLst>
                  <a:outerShdw blurRad="63500" dist="46662" dir="2115817" algn="ctr" rotWithShape="0">
                    <a:srgbClr val="B2B2B2">
                      <a:alpha val="79999"/>
                    </a:srgbClr>
                  </a:outerShdw>
                </a:effectLst>
                <a:latin typeface="Times New Roman"/>
                <a:ea typeface="Times New Roman"/>
                <a:cs typeface="Times New Roman"/>
              </a:rPr>
              <a:t>Woodrow</a:t>
            </a:r>
          </a:p>
          <a:p>
            <a:pPr algn="ctr"/>
            <a:r>
              <a:rPr lang="en-US" sz="3600" kern="10" dirty="0" smtClean="0">
                <a:ln w="9525">
                  <a:noFill/>
                  <a:round/>
                  <a:headEnd/>
                  <a:tailEnd/>
                </a:ln>
                <a:solidFill>
                  <a:srgbClr val="FF0000"/>
                </a:solidFill>
                <a:effectLst>
                  <a:outerShdw blurRad="63500" dist="46662" dir="2115817" algn="ctr" rotWithShape="0">
                    <a:srgbClr val="B2B2B2">
                      <a:alpha val="79999"/>
                    </a:srgbClr>
                  </a:outerShdw>
                </a:effectLst>
                <a:latin typeface="Times New Roman"/>
                <a:ea typeface="Times New Roman"/>
                <a:cs typeface="Times New Roman"/>
              </a:rPr>
              <a:t>Wilson</a:t>
            </a:r>
          </a:p>
          <a:p>
            <a:pPr algn="ctr"/>
            <a:r>
              <a:rPr lang="en-US" sz="3600" kern="10" dirty="0" smtClean="0">
                <a:ln w="9525">
                  <a:noFill/>
                  <a:round/>
                  <a:headEnd/>
                  <a:tailEnd/>
                </a:ln>
                <a:solidFill>
                  <a:srgbClr val="FF0000"/>
                </a:solidFill>
                <a:effectLst>
                  <a:outerShdw blurRad="63500" dist="46662" dir="2115817" algn="ctr" rotWithShape="0">
                    <a:srgbClr val="B2B2B2">
                      <a:alpha val="79999"/>
                    </a:srgbClr>
                  </a:outerShdw>
                </a:effectLst>
                <a:latin typeface="Times New Roman"/>
                <a:ea typeface="Times New Roman"/>
                <a:cs typeface="Times New Roman"/>
              </a:rPr>
              <a:t>1913-1921</a:t>
            </a:r>
            <a:endParaRPr lang="en-US" sz="3600" kern="10" dirty="0">
              <a:ln w="9525">
                <a:noFill/>
                <a:round/>
                <a:headEnd/>
                <a:tailEnd/>
              </a:ln>
              <a:solidFill>
                <a:srgbClr val="FF0000"/>
              </a:solidFill>
              <a:effectLst>
                <a:outerShdw blurRad="63500" dist="46662" dir="2115817" algn="ctr" rotWithShape="0">
                  <a:srgbClr val="B2B2B2">
                    <a:alpha val="79999"/>
                  </a:srgbClr>
                </a:outerShdw>
              </a:effectLst>
              <a:latin typeface="Times New Roman"/>
              <a:ea typeface="Times New Roman"/>
              <a:cs typeface="Times New Roman"/>
            </a:endParaRPr>
          </a:p>
        </p:txBody>
      </p:sp>
      <p:pic>
        <p:nvPicPr>
          <p:cNvPr id="3" name="Picture 2"/>
          <p:cNvPicPr>
            <a:picLocks noChangeAspect="1"/>
          </p:cNvPicPr>
          <p:nvPr/>
        </p:nvPicPr>
        <p:blipFill>
          <a:blip r:embed="rId2"/>
          <a:stretch>
            <a:fillRect/>
          </a:stretch>
        </p:blipFill>
        <p:spPr>
          <a:xfrm>
            <a:off x="0" y="0"/>
            <a:ext cx="4813300" cy="685800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373529" y="1166842"/>
            <a:ext cx="3570943" cy="4524315"/>
          </a:xfrm>
          <a:prstGeom prst="rect">
            <a:avLst/>
          </a:prstGeom>
          <a:noFill/>
        </p:spPr>
        <p:txBody>
          <a:bodyPr wrap="square" rtlCol="0">
            <a:spAutoFit/>
          </a:bodyPr>
          <a:lstStyle/>
          <a:p>
            <a:pPr algn="ctr"/>
            <a:r>
              <a:rPr lang="en-US" sz="4800" dirty="0" smtClean="0"/>
              <a:t>His approach to foreign affairs is known as “Moral Diplomacy.”</a:t>
            </a:r>
            <a:endParaRPr lang="en-US" sz="4800" dirty="0"/>
          </a:p>
        </p:txBody>
      </p:sp>
      <p:pic>
        <p:nvPicPr>
          <p:cNvPr id="6" name="Picture 5"/>
          <p:cNvPicPr>
            <a:picLocks noChangeAspect="1"/>
          </p:cNvPicPr>
          <p:nvPr/>
        </p:nvPicPr>
        <p:blipFill>
          <a:blip r:embed="rId2"/>
          <a:stretch>
            <a:fillRect/>
          </a:stretch>
        </p:blipFill>
        <p:spPr>
          <a:xfrm>
            <a:off x="4373216" y="0"/>
            <a:ext cx="4770783" cy="685800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 y="920621"/>
            <a:ext cx="4766235" cy="5016758"/>
          </a:xfrm>
          <a:prstGeom prst="rect">
            <a:avLst/>
          </a:prstGeom>
          <a:noFill/>
        </p:spPr>
        <p:txBody>
          <a:bodyPr wrap="square" rtlCol="0">
            <a:spAutoFit/>
          </a:bodyPr>
          <a:lstStyle/>
          <a:p>
            <a:pPr algn="ctr"/>
            <a:r>
              <a:rPr lang="en-US" sz="4000" dirty="0"/>
              <a:t>Wilson </a:t>
            </a:r>
            <a:r>
              <a:rPr lang="en-US" sz="4000" dirty="0" smtClean="0"/>
              <a:t>modified the </a:t>
            </a:r>
            <a:r>
              <a:rPr lang="en-US" sz="4000" dirty="0"/>
              <a:t>Roosevelt Corollary.  Roosevelt had suggested the U.S. could intervene in Latin American affairs for</a:t>
            </a:r>
            <a:r>
              <a:rPr lang="en-US" sz="4000" dirty="0" smtClean="0"/>
              <a:t>, essentially</a:t>
            </a:r>
            <a:r>
              <a:rPr lang="en-US" sz="4000" dirty="0"/>
              <a:t>, any reason</a:t>
            </a:r>
            <a:r>
              <a:rPr lang="en-US" sz="4000" dirty="0" smtClean="0"/>
              <a:t>.</a:t>
            </a:r>
            <a:endParaRPr lang="en-US" sz="4000" dirty="0"/>
          </a:p>
        </p:txBody>
      </p:sp>
      <p:pic>
        <p:nvPicPr>
          <p:cNvPr id="3" name="Picture 2"/>
          <p:cNvPicPr>
            <a:picLocks noChangeAspect="1"/>
          </p:cNvPicPr>
          <p:nvPr/>
        </p:nvPicPr>
        <p:blipFill>
          <a:blip r:embed="rId2"/>
          <a:stretch>
            <a:fillRect/>
          </a:stretch>
        </p:blipFill>
        <p:spPr>
          <a:xfrm>
            <a:off x="4766235" y="0"/>
            <a:ext cx="4377765" cy="677678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
            <a:ext cx="4584630" cy="6858000"/>
          </a:xfrm>
          <a:prstGeom prst="rect">
            <a:avLst/>
          </a:prstGeom>
        </p:spPr>
      </p:pic>
      <p:sp>
        <p:nvSpPr>
          <p:cNvPr id="3" name="TextBox 2"/>
          <p:cNvSpPr txBox="1"/>
          <p:nvPr/>
        </p:nvSpPr>
        <p:spPr>
          <a:xfrm>
            <a:off x="4584631" y="674400"/>
            <a:ext cx="4559369" cy="5509200"/>
          </a:xfrm>
          <a:prstGeom prst="rect">
            <a:avLst/>
          </a:prstGeom>
          <a:noFill/>
        </p:spPr>
        <p:txBody>
          <a:bodyPr wrap="square" rtlCol="0">
            <a:spAutoFit/>
          </a:bodyPr>
          <a:lstStyle/>
          <a:p>
            <a:pPr algn="ctr"/>
            <a:r>
              <a:rPr lang="en-US" sz="4400" dirty="0"/>
              <a:t>Wilson disagreed, arguing that the U.S. should only get involved to protect democracy and freedom in the Western Hemisphere</a:t>
            </a:r>
            <a:r>
              <a:rPr lang="en-US" sz="4400" dirty="0" smtClean="0"/>
              <a:t>.</a:t>
            </a:r>
            <a:endParaRPr lang="en-US" sz="44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0" y="1166842"/>
            <a:ext cx="4571999" cy="4524316"/>
          </a:xfrm>
          <a:prstGeom prst="rect">
            <a:avLst/>
          </a:prstGeom>
          <a:noFill/>
        </p:spPr>
        <p:txBody>
          <a:bodyPr wrap="square" rtlCol="0">
            <a:spAutoFit/>
          </a:bodyPr>
          <a:lstStyle/>
          <a:p>
            <a:pPr algn="ctr"/>
            <a:r>
              <a:rPr lang="en-US" sz="3600" dirty="0"/>
              <a:t>Wilson refused to recognize any Latin American government that he saw as “oppressive, undemocratic, or hostile to U.S. interests.</a:t>
            </a:r>
            <a:r>
              <a:rPr lang="en-US" sz="3600" dirty="0" smtClean="0"/>
              <a:t>”</a:t>
            </a:r>
            <a:endParaRPr lang="en-US" sz="3600" dirty="0"/>
          </a:p>
        </p:txBody>
      </p:sp>
      <p:pic>
        <p:nvPicPr>
          <p:cNvPr id="3" name="Picture 2"/>
          <p:cNvPicPr>
            <a:picLocks noChangeAspect="1"/>
          </p:cNvPicPr>
          <p:nvPr/>
        </p:nvPicPr>
        <p:blipFill>
          <a:blip r:embed="rId2"/>
          <a:stretch>
            <a:fillRect/>
          </a:stretch>
        </p:blipFill>
        <p:spPr>
          <a:xfrm>
            <a:off x="4572000" y="0"/>
            <a:ext cx="4572000" cy="692912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0" y="0"/>
            <a:ext cx="4572000" cy="6929120"/>
          </a:xfrm>
          <a:prstGeom prst="rect">
            <a:avLst/>
          </a:prstGeom>
        </p:spPr>
      </p:pic>
      <p:sp>
        <p:nvSpPr>
          <p:cNvPr id="3" name="TextBox 2"/>
          <p:cNvSpPr txBox="1"/>
          <p:nvPr/>
        </p:nvSpPr>
        <p:spPr>
          <a:xfrm>
            <a:off x="0" y="1720840"/>
            <a:ext cx="4572000" cy="3416320"/>
          </a:xfrm>
          <a:prstGeom prst="rect">
            <a:avLst/>
          </a:prstGeom>
          <a:noFill/>
        </p:spPr>
        <p:txBody>
          <a:bodyPr wrap="square" rtlCol="0">
            <a:spAutoFit/>
          </a:bodyPr>
          <a:lstStyle/>
          <a:p>
            <a:pPr algn="ctr"/>
            <a:r>
              <a:rPr lang="en-US" sz="3600" dirty="0"/>
              <a:t>In doing so, he hoped to pressure Latin American governments to secure freedom and equality in their own nations</a:t>
            </a:r>
            <a:r>
              <a:rPr lang="en-US" sz="3600" dirty="0" smtClean="0"/>
              <a:t>.</a:t>
            </a:r>
            <a:endParaRPr lang="en-US" sz="36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746" name="Picture 7" descr="hw_wilson_02"/>
          <p:cNvPicPr>
            <a:picLocks noChangeAspect="1" noChangeArrowheads="1"/>
          </p:cNvPicPr>
          <p:nvPr/>
        </p:nvPicPr>
        <p:blipFill>
          <a:blip r:embed="rId2"/>
          <a:srcRect/>
          <a:stretch>
            <a:fillRect/>
          </a:stretch>
        </p:blipFill>
        <p:spPr bwMode="auto">
          <a:xfrm>
            <a:off x="4652962" y="228600"/>
            <a:ext cx="4491038" cy="6477000"/>
          </a:xfrm>
          <a:prstGeom prst="rect">
            <a:avLst/>
          </a:prstGeom>
          <a:noFill/>
          <a:ln w="9525">
            <a:noFill/>
            <a:miter lim="800000"/>
            <a:headEnd/>
            <a:tailEnd/>
          </a:ln>
        </p:spPr>
      </p:pic>
      <p:sp>
        <p:nvSpPr>
          <p:cNvPr id="31747" name="WordArt 8"/>
          <p:cNvSpPr>
            <a:spLocks noChangeArrowheads="1" noChangeShapeType="1" noTextEdit="1"/>
          </p:cNvSpPr>
          <p:nvPr/>
        </p:nvSpPr>
        <p:spPr bwMode="auto">
          <a:xfrm>
            <a:off x="228600" y="228600"/>
            <a:ext cx="3886200" cy="6096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solidFill>
                  <a:srgbClr val="FF0000"/>
                </a:solidFill>
                <a:effectLst>
                  <a:outerShdw blurRad="63500" dist="46662" dir="2115817" algn="ctr" rotWithShape="0">
                    <a:srgbClr val="B2B2B2">
                      <a:alpha val="79999"/>
                    </a:srgbClr>
                  </a:outerShdw>
                </a:effectLst>
                <a:latin typeface="Times New Roman"/>
                <a:ea typeface="Times New Roman"/>
                <a:cs typeface="Times New Roman"/>
              </a:rPr>
              <a:t>Mexico</a:t>
            </a:r>
          </a:p>
        </p:txBody>
      </p:sp>
      <p:sp>
        <p:nvSpPr>
          <p:cNvPr id="16393" name="Text Box 9"/>
          <p:cNvSpPr txBox="1">
            <a:spLocks noChangeArrowheads="1"/>
          </p:cNvSpPr>
          <p:nvPr/>
        </p:nvSpPr>
        <p:spPr bwMode="auto">
          <a:xfrm>
            <a:off x="76200" y="838200"/>
            <a:ext cx="4576762" cy="5262979"/>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3200" dirty="0"/>
              <a:t>- Popular uprising began in 1913 against the elite.</a:t>
            </a:r>
          </a:p>
          <a:p>
            <a:pPr>
              <a:spcBef>
                <a:spcPct val="50000"/>
              </a:spcBef>
            </a:pPr>
            <a:r>
              <a:rPr lang="en-US" sz="3200" dirty="0"/>
              <a:t>-  Gen </a:t>
            </a:r>
            <a:r>
              <a:rPr lang="en-US" sz="3200" dirty="0" err="1"/>
              <a:t>Victoriano</a:t>
            </a:r>
            <a:r>
              <a:rPr lang="en-US" sz="3200" dirty="0"/>
              <a:t> Huerta took control.</a:t>
            </a:r>
          </a:p>
          <a:p>
            <a:pPr>
              <a:spcBef>
                <a:spcPct val="50000"/>
              </a:spcBef>
            </a:pPr>
            <a:r>
              <a:rPr lang="en-US" sz="3200" dirty="0"/>
              <a:t>-  U.S. businesses, with heavy investment in Mexico, called on Wilson to intervene</a:t>
            </a:r>
            <a:r>
              <a:rPr lang="en-US" sz="3200" dirty="0" smtClean="0"/>
              <a:t>.</a:t>
            </a:r>
          </a:p>
          <a:p>
            <a:pPr>
              <a:spcBef>
                <a:spcPct val="50000"/>
              </a:spcBef>
            </a:pPr>
            <a:r>
              <a:rPr lang="en-US" sz="3200" dirty="0" smtClean="0"/>
              <a:t>-  Wilson refused.  Why?</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93">
                                            <p:txEl>
                                              <p:pRg st="0" end="0"/>
                                            </p:txEl>
                                          </p:spTgt>
                                        </p:tgtEl>
                                        <p:attrNameLst>
                                          <p:attrName>style.visibility</p:attrName>
                                        </p:attrNameLst>
                                      </p:cBhvr>
                                      <p:to>
                                        <p:strVal val="visible"/>
                                      </p:to>
                                    </p:set>
                                    <p:anim calcmode="lin" valueType="num">
                                      <p:cBhvr additive="base">
                                        <p:cTn id="7" dur="500" fill="hold"/>
                                        <p:tgtEl>
                                          <p:spTgt spid="1639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9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393">
                                            <p:txEl>
                                              <p:pRg st="1" end="1"/>
                                            </p:txEl>
                                          </p:spTgt>
                                        </p:tgtEl>
                                        <p:attrNameLst>
                                          <p:attrName>style.visibility</p:attrName>
                                        </p:attrNameLst>
                                      </p:cBhvr>
                                      <p:to>
                                        <p:strVal val="visible"/>
                                      </p:to>
                                    </p:set>
                                    <p:anim calcmode="lin" valueType="num">
                                      <p:cBhvr additive="base">
                                        <p:cTn id="13" dur="500" fill="hold"/>
                                        <p:tgtEl>
                                          <p:spTgt spid="1639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39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393">
                                            <p:txEl>
                                              <p:pRg st="2" end="2"/>
                                            </p:txEl>
                                          </p:spTgt>
                                        </p:tgtEl>
                                        <p:attrNameLst>
                                          <p:attrName>style.visibility</p:attrName>
                                        </p:attrNameLst>
                                      </p:cBhvr>
                                      <p:to>
                                        <p:strVal val="visible"/>
                                      </p:to>
                                    </p:set>
                                    <p:anim calcmode="lin" valueType="num">
                                      <p:cBhvr additive="base">
                                        <p:cTn id="19" dur="500" fill="hold"/>
                                        <p:tgtEl>
                                          <p:spTgt spid="1639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39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393">
                                            <p:txEl>
                                              <p:pRg st="3" end="3"/>
                                            </p:txEl>
                                          </p:spTgt>
                                        </p:tgtEl>
                                        <p:attrNameLst>
                                          <p:attrName>style.visibility</p:attrName>
                                        </p:attrNameLst>
                                      </p:cBhvr>
                                      <p:to>
                                        <p:strVal val="visible"/>
                                      </p:to>
                                    </p:set>
                                    <p:anim calcmode="lin" valueType="num">
                                      <p:cBhvr additive="base">
                                        <p:cTn id="25" dur="500" fill="hold"/>
                                        <p:tgtEl>
                                          <p:spTgt spid="1639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39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770" name="Picture 4" descr="hw_wilson_02"/>
          <p:cNvPicPr>
            <a:picLocks noChangeAspect="1" noChangeArrowheads="1"/>
          </p:cNvPicPr>
          <p:nvPr/>
        </p:nvPicPr>
        <p:blipFill>
          <a:blip r:embed="rId2"/>
          <a:srcRect/>
          <a:stretch>
            <a:fillRect/>
          </a:stretch>
        </p:blipFill>
        <p:spPr bwMode="auto">
          <a:xfrm>
            <a:off x="4419600" y="228600"/>
            <a:ext cx="4491038" cy="6477000"/>
          </a:xfrm>
          <a:prstGeom prst="rect">
            <a:avLst/>
          </a:prstGeom>
          <a:noFill/>
          <a:ln w="9525">
            <a:noFill/>
            <a:miter lim="800000"/>
            <a:headEnd/>
            <a:tailEnd/>
          </a:ln>
        </p:spPr>
      </p:pic>
      <p:sp>
        <p:nvSpPr>
          <p:cNvPr id="32771" name="WordArt 5"/>
          <p:cNvSpPr>
            <a:spLocks noChangeArrowheads="1" noChangeShapeType="1" noTextEdit="1"/>
          </p:cNvSpPr>
          <p:nvPr/>
        </p:nvSpPr>
        <p:spPr bwMode="auto">
          <a:xfrm>
            <a:off x="228600" y="0"/>
            <a:ext cx="3886200" cy="6096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solidFill>
                  <a:srgbClr val="FF0000"/>
                </a:solidFill>
                <a:effectLst>
                  <a:outerShdw blurRad="63500" dist="46662" dir="2115817" algn="ctr" rotWithShape="0">
                    <a:srgbClr val="B2B2B2">
                      <a:alpha val="79999"/>
                    </a:srgbClr>
                  </a:outerShdw>
                </a:effectLst>
                <a:latin typeface="Times New Roman"/>
                <a:ea typeface="Times New Roman"/>
                <a:cs typeface="Times New Roman"/>
              </a:rPr>
              <a:t>Mexico</a:t>
            </a:r>
          </a:p>
        </p:txBody>
      </p:sp>
      <p:sp>
        <p:nvSpPr>
          <p:cNvPr id="17414" name="Text Box 6"/>
          <p:cNvSpPr txBox="1">
            <a:spLocks noChangeArrowheads="1"/>
          </p:cNvSpPr>
          <p:nvPr/>
        </p:nvSpPr>
        <p:spPr bwMode="auto">
          <a:xfrm>
            <a:off x="0" y="685800"/>
            <a:ext cx="4267200" cy="6072188"/>
          </a:xfrm>
          <a:prstGeom prst="rect">
            <a:avLst/>
          </a:prstGeom>
          <a:noFill/>
          <a:ln w="9525">
            <a:noFill/>
            <a:miter lim="800000"/>
            <a:headEnd/>
            <a:tailEnd/>
          </a:ln>
        </p:spPr>
        <p:txBody>
          <a:bodyPr>
            <a:prstTxWarp prst="textNoShape">
              <a:avLst/>
            </a:prstTxWarp>
            <a:spAutoFit/>
          </a:bodyPr>
          <a:lstStyle/>
          <a:p>
            <a:pPr>
              <a:spcBef>
                <a:spcPct val="50000"/>
              </a:spcBef>
            </a:pPr>
            <a:r>
              <a:rPr lang="en-US" sz="2800"/>
              <a:t>-  Wilson refused to get involved until the Mexican government arrested U.S. sailors anchored off the port of Tampico in April, 1914.</a:t>
            </a:r>
          </a:p>
          <a:p>
            <a:pPr>
              <a:spcBef>
                <a:spcPct val="50000"/>
              </a:spcBef>
            </a:pPr>
            <a:r>
              <a:rPr lang="en-US" sz="2800"/>
              <a:t>-  Wilson ordered the navy to seize the key port of Vera Cruz and prepare for armed conflict.</a:t>
            </a:r>
          </a:p>
          <a:p>
            <a:pPr>
              <a:spcBef>
                <a:spcPct val="50000"/>
              </a:spcBef>
            </a:pPr>
            <a:r>
              <a:rPr lang="en-US" sz="2800"/>
              <a:t>-  A treaty was negotiated before war officially broke out.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414">
                                            <p:txEl>
                                              <p:pRg st="1" end="1"/>
                                            </p:txEl>
                                          </p:spTgt>
                                        </p:tgtEl>
                                        <p:attrNameLst>
                                          <p:attrName>style.visibility</p:attrName>
                                        </p:attrNameLst>
                                      </p:cBhvr>
                                      <p:to>
                                        <p:strVal val="visible"/>
                                      </p:to>
                                    </p:set>
                                    <p:anim calcmode="lin" valueType="num">
                                      <p:cBhvr additive="base">
                                        <p:cTn id="7" dur="500" fill="hold"/>
                                        <p:tgtEl>
                                          <p:spTgt spid="1741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4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414">
                                            <p:txEl>
                                              <p:pRg st="2" end="2"/>
                                            </p:txEl>
                                          </p:spTgt>
                                        </p:tgtEl>
                                        <p:attrNameLst>
                                          <p:attrName>style.visibility</p:attrName>
                                        </p:attrNameLst>
                                      </p:cBhvr>
                                      <p:to>
                                        <p:strVal val="visible"/>
                                      </p:to>
                                    </p:set>
                                    <p:anim calcmode="lin" valueType="num">
                                      <p:cBhvr additive="base">
                                        <p:cTn id="13" dur="500" fill="hold"/>
                                        <p:tgtEl>
                                          <p:spTgt spid="1741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41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WordArt 5"/>
          <p:cNvSpPr>
            <a:spLocks noChangeArrowheads="1" noChangeShapeType="1" noTextEdit="1"/>
          </p:cNvSpPr>
          <p:nvPr/>
        </p:nvSpPr>
        <p:spPr bwMode="auto">
          <a:xfrm>
            <a:off x="194235" y="239059"/>
            <a:ext cx="8740590" cy="6394824"/>
          </a:xfrm>
          <a:prstGeom prst="rect">
            <a:avLst/>
          </a:prstGeom>
        </p:spPr>
        <p:txBody>
          <a:bodyPr wrap="none" fromWordArt="1">
            <a:prstTxWarp prst="textPlain">
              <a:avLst>
                <a:gd name="adj" fmla="val 50000"/>
              </a:avLst>
            </a:prstTxWarp>
          </a:bodyPr>
          <a:lstStyle/>
          <a:p>
            <a:pPr algn="ctr"/>
            <a:r>
              <a:rPr lang="en-US" sz="3600" kern="10" dirty="0" smtClean="0">
                <a:ln w="9525">
                  <a:noFill/>
                  <a:round/>
                  <a:headEnd/>
                  <a:tailEnd/>
                </a:ln>
                <a:solidFill>
                  <a:srgbClr val="FF0000"/>
                </a:solidFill>
                <a:effectLst>
                  <a:outerShdw blurRad="63500" dist="46662" dir="2115817" algn="ctr" rotWithShape="0">
                    <a:srgbClr val="B2B2B2">
                      <a:alpha val="79999"/>
                    </a:srgbClr>
                  </a:outerShdw>
                </a:effectLst>
                <a:latin typeface="Times New Roman"/>
                <a:ea typeface="Times New Roman"/>
                <a:cs typeface="Times New Roman"/>
              </a:rPr>
              <a:t>Fin.</a:t>
            </a:r>
            <a:endParaRPr lang="en-US" sz="3600" kern="10" dirty="0">
              <a:ln w="9525">
                <a:noFill/>
                <a:round/>
                <a:headEnd/>
                <a:tailEnd/>
              </a:ln>
              <a:solidFill>
                <a:srgbClr val="FF0000"/>
              </a:solidFill>
              <a:effectLst>
                <a:outerShdw blurRad="63500" dist="46662" dir="2115817" algn="ctr" rotWithShape="0">
                  <a:srgbClr val="B2B2B2">
                    <a:alpha val="79999"/>
                  </a:srgbClr>
                </a:outerShdw>
              </a:effectLst>
              <a:latin typeface="Times New Roman"/>
              <a:ea typeface="Times New Roman"/>
              <a:cs typeface="Times New Roman"/>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5609750" y="335845"/>
            <a:ext cx="3534250" cy="6186310"/>
          </a:xfrm>
          <a:prstGeom prst="rect">
            <a:avLst/>
          </a:prstGeom>
          <a:noFill/>
        </p:spPr>
        <p:txBody>
          <a:bodyPr wrap="square" rtlCol="0">
            <a:spAutoFit/>
          </a:bodyPr>
          <a:lstStyle/>
          <a:p>
            <a:pPr algn="ctr"/>
            <a:r>
              <a:rPr lang="en-US" sz="3600" dirty="0"/>
              <a:t>Roosevelt hoped</a:t>
            </a:r>
            <a:r>
              <a:rPr lang="en-US" sz="3600" dirty="0" smtClean="0"/>
              <a:t> to continue transforming the U</a:t>
            </a:r>
            <a:r>
              <a:rPr lang="en-US" sz="3600" dirty="0"/>
              <a:t>.S. into a major</a:t>
            </a:r>
            <a:r>
              <a:rPr lang="en-US" sz="3600" dirty="0" smtClean="0"/>
              <a:t> international </a:t>
            </a:r>
            <a:r>
              <a:rPr lang="en-US" sz="3600" dirty="0"/>
              <a:t>power by first making America the </a:t>
            </a:r>
            <a:r>
              <a:rPr lang="en-US" sz="3600" dirty="0" smtClean="0"/>
              <a:t>dominant</a:t>
            </a:r>
            <a:r>
              <a:rPr lang="en-US" sz="3600" dirty="0"/>
              <a:t> </a:t>
            </a:r>
            <a:r>
              <a:rPr lang="en-US" sz="3600" dirty="0" smtClean="0"/>
              <a:t>power </a:t>
            </a:r>
            <a:r>
              <a:rPr lang="en-US" sz="3600" dirty="0"/>
              <a:t>in </a:t>
            </a:r>
            <a:r>
              <a:rPr lang="en-US" sz="3600" dirty="0" smtClean="0"/>
              <a:t>the Caribbean </a:t>
            </a:r>
            <a:r>
              <a:rPr lang="en-US" sz="3600" dirty="0"/>
              <a:t>and Central America</a:t>
            </a:r>
            <a:r>
              <a:rPr lang="en-US" sz="3600" dirty="0" smtClean="0"/>
              <a:t>.</a:t>
            </a:r>
            <a:endParaRPr lang="en-US" sz="3600" dirty="0"/>
          </a:p>
        </p:txBody>
      </p:sp>
      <p:pic>
        <p:nvPicPr>
          <p:cNvPr id="4" name="Picture 3"/>
          <p:cNvPicPr>
            <a:picLocks noChangeAspect="1"/>
          </p:cNvPicPr>
          <p:nvPr/>
        </p:nvPicPr>
        <p:blipFill>
          <a:blip r:embed="rId2"/>
          <a:stretch>
            <a:fillRect/>
          </a:stretch>
        </p:blipFill>
        <p:spPr>
          <a:xfrm>
            <a:off x="-14463" y="0"/>
            <a:ext cx="5624213" cy="68580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0" y="1443841"/>
            <a:ext cx="3122706" cy="3970318"/>
          </a:xfrm>
          <a:prstGeom prst="rect">
            <a:avLst/>
          </a:prstGeom>
          <a:noFill/>
        </p:spPr>
        <p:txBody>
          <a:bodyPr wrap="square" rtlCol="0">
            <a:spAutoFit/>
          </a:bodyPr>
          <a:lstStyle/>
          <a:p>
            <a:pPr algn="ctr"/>
            <a:r>
              <a:rPr lang="en-US" sz="3600" dirty="0" smtClean="0"/>
              <a:t>To </a:t>
            </a:r>
            <a:r>
              <a:rPr lang="en-US" sz="3600" dirty="0"/>
              <a:t>do so he first reminded the powers of Europe of </a:t>
            </a:r>
            <a:r>
              <a:rPr lang="en-US" sz="3600" dirty="0" smtClean="0"/>
              <a:t>the</a:t>
            </a:r>
            <a:r>
              <a:rPr lang="en-US" sz="3600" dirty="0"/>
              <a:t> </a:t>
            </a:r>
            <a:r>
              <a:rPr lang="en-US" sz="3600" dirty="0" smtClean="0"/>
              <a:t>Monroe </a:t>
            </a:r>
            <a:r>
              <a:rPr lang="en-US" sz="3600" dirty="0"/>
              <a:t>Doctrine.  What did it say</a:t>
            </a:r>
            <a:r>
              <a:rPr lang="en-US" sz="3600" dirty="0" smtClean="0"/>
              <a:t>?</a:t>
            </a:r>
            <a:endParaRPr lang="en-US" sz="3600" dirty="0"/>
          </a:p>
        </p:txBody>
      </p:sp>
      <p:pic>
        <p:nvPicPr>
          <p:cNvPr id="3" name="Picture 2"/>
          <p:cNvPicPr>
            <a:picLocks noChangeAspect="1"/>
          </p:cNvPicPr>
          <p:nvPr/>
        </p:nvPicPr>
        <p:blipFill>
          <a:blip r:embed="rId2"/>
          <a:stretch>
            <a:fillRect/>
          </a:stretch>
        </p:blipFill>
        <p:spPr>
          <a:xfrm>
            <a:off x="3122706" y="0"/>
            <a:ext cx="6021294" cy="693055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0" y="0"/>
            <a:ext cx="9144000" cy="1200329"/>
          </a:xfrm>
          <a:prstGeom prst="rect">
            <a:avLst/>
          </a:prstGeom>
          <a:noFill/>
        </p:spPr>
        <p:txBody>
          <a:bodyPr wrap="square" rtlCol="0">
            <a:spAutoFit/>
          </a:bodyPr>
          <a:lstStyle/>
          <a:p>
            <a:pPr algn="ctr"/>
            <a:r>
              <a:rPr lang="en-US" sz="3600" dirty="0"/>
              <a:t>Then, he reminded Europe that the U.S. now had the military power to enforce the Doctrine.</a:t>
            </a:r>
            <a:r>
              <a:rPr lang="en-US" sz="3600" dirty="0" smtClean="0"/>
              <a:t> </a:t>
            </a:r>
            <a:endParaRPr lang="en-US" sz="3600" dirty="0"/>
          </a:p>
        </p:txBody>
      </p:sp>
      <p:pic>
        <p:nvPicPr>
          <p:cNvPr id="3" name="Picture 2"/>
          <p:cNvPicPr>
            <a:picLocks noChangeAspect="1"/>
          </p:cNvPicPr>
          <p:nvPr/>
        </p:nvPicPr>
        <p:blipFill>
          <a:blip r:embed="rId2"/>
          <a:stretch>
            <a:fillRect/>
          </a:stretch>
        </p:blipFill>
        <p:spPr>
          <a:xfrm>
            <a:off x="0" y="1111251"/>
            <a:ext cx="9144000" cy="574675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5139765" y="0"/>
            <a:ext cx="4004235" cy="1815882"/>
          </a:xfrm>
          <a:prstGeom prst="rect">
            <a:avLst/>
          </a:prstGeom>
          <a:noFill/>
        </p:spPr>
        <p:txBody>
          <a:bodyPr wrap="square" rtlCol="0">
            <a:spAutoFit/>
          </a:bodyPr>
          <a:lstStyle/>
          <a:p>
            <a:pPr algn="ctr"/>
            <a:r>
              <a:rPr lang="en-US" sz="2800" dirty="0"/>
              <a:t>Finally, he added what is known as the Roosevelt Corollary to the Monroe Doctrine.</a:t>
            </a:r>
            <a:r>
              <a:rPr lang="en-US" sz="2800" dirty="0" smtClean="0"/>
              <a:t> </a:t>
            </a:r>
            <a:endParaRPr lang="en-US" sz="2800" dirty="0"/>
          </a:p>
        </p:txBody>
      </p:sp>
      <p:pic>
        <p:nvPicPr>
          <p:cNvPr id="3" name="Picture 2"/>
          <p:cNvPicPr>
            <a:picLocks noChangeAspect="1"/>
          </p:cNvPicPr>
          <p:nvPr/>
        </p:nvPicPr>
        <p:blipFill>
          <a:blip r:embed="rId2"/>
          <a:stretch>
            <a:fillRect/>
          </a:stretch>
        </p:blipFill>
        <p:spPr>
          <a:xfrm>
            <a:off x="-50800" y="0"/>
            <a:ext cx="5200650" cy="6858000"/>
          </a:xfrm>
          <a:prstGeom prst="rect">
            <a:avLst/>
          </a:prstGeom>
        </p:spPr>
      </p:pic>
      <p:sp>
        <p:nvSpPr>
          <p:cNvPr id="4" name="TextBox 3"/>
          <p:cNvSpPr txBox="1"/>
          <p:nvPr/>
        </p:nvSpPr>
        <p:spPr>
          <a:xfrm>
            <a:off x="5139765" y="1815882"/>
            <a:ext cx="4004235" cy="4832093"/>
          </a:xfrm>
          <a:prstGeom prst="rect">
            <a:avLst/>
          </a:prstGeom>
          <a:noFill/>
        </p:spPr>
        <p:txBody>
          <a:bodyPr wrap="square" rtlCol="0">
            <a:spAutoFit/>
          </a:bodyPr>
          <a:lstStyle/>
          <a:p>
            <a:r>
              <a:rPr lang="en-US" sz="2800" dirty="0" smtClean="0"/>
              <a:t>1</a:t>
            </a:r>
            <a:r>
              <a:rPr lang="en-US" sz="2800" dirty="0"/>
              <a:t>.  Any disorder or</a:t>
            </a:r>
            <a:r>
              <a:rPr lang="en-US" sz="2800" dirty="0" smtClean="0"/>
              <a:t> chaos </a:t>
            </a:r>
            <a:r>
              <a:rPr lang="en-US" sz="2800" dirty="0"/>
              <a:t>in Latin</a:t>
            </a:r>
            <a:r>
              <a:rPr lang="en-US" sz="2800" dirty="0" smtClean="0"/>
              <a:t> American </a:t>
            </a:r>
            <a:r>
              <a:rPr lang="en-US" sz="2800" dirty="0"/>
              <a:t>nations might</a:t>
            </a:r>
            <a:r>
              <a:rPr lang="en-US" sz="2800" dirty="0" smtClean="0"/>
              <a:t> force </a:t>
            </a:r>
            <a:r>
              <a:rPr lang="en-US" sz="2800" dirty="0"/>
              <a:t>the U.S. to intervene and restore order.</a:t>
            </a:r>
          </a:p>
          <a:p>
            <a:r>
              <a:rPr lang="en-US" sz="2800" dirty="0"/>
              <a:t> </a:t>
            </a:r>
            <a:endParaRPr lang="en-US" sz="2800" dirty="0" smtClean="0"/>
          </a:p>
          <a:p>
            <a:r>
              <a:rPr lang="en-US" sz="2800" dirty="0" smtClean="0"/>
              <a:t>2</a:t>
            </a:r>
            <a:r>
              <a:rPr lang="en-US" sz="2800" dirty="0"/>
              <a:t>.  The U.S. would also intervene to protect American</a:t>
            </a:r>
            <a:r>
              <a:rPr lang="en-US" sz="2800" dirty="0" smtClean="0"/>
              <a:t> economic </a:t>
            </a:r>
            <a:r>
              <a:rPr lang="en-US" sz="2800" dirty="0"/>
              <a:t>interests in Latin American nations</a:t>
            </a:r>
            <a:r>
              <a:rPr lang="en-US" sz="2800" dirty="0" smtClean="0"/>
              <a:t>.</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50000" decel="5000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accel="50000" decel="5000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5124824" y="239059"/>
            <a:ext cx="4019176" cy="6494085"/>
          </a:xfrm>
          <a:prstGeom prst="rect">
            <a:avLst/>
          </a:prstGeom>
          <a:noFill/>
        </p:spPr>
        <p:txBody>
          <a:bodyPr wrap="square" rtlCol="0">
            <a:spAutoFit/>
          </a:bodyPr>
          <a:lstStyle/>
          <a:p>
            <a:pPr algn="ctr"/>
            <a:r>
              <a:rPr lang="en-US" sz="3200" dirty="0"/>
              <a:t>Where James Monroe had warned European nations to stay</a:t>
            </a:r>
            <a:r>
              <a:rPr lang="en-US" sz="3200" dirty="0" smtClean="0"/>
              <a:t> out </a:t>
            </a:r>
            <a:r>
              <a:rPr lang="en-US" sz="3200" dirty="0"/>
              <a:t>of Western Hemisphere nations, Roosevelt essentially said that it was the duty and the right of the U.S. to get involved in those nations, if such action was necessary </a:t>
            </a:r>
            <a:r>
              <a:rPr lang="en-US" sz="3200" dirty="0" smtClean="0"/>
              <a:t>to further or protect American interests.</a:t>
            </a:r>
            <a:endParaRPr lang="en-US" sz="3200" dirty="0"/>
          </a:p>
        </p:txBody>
      </p:sp>
      <p:pic>
        <p:nvPicPr>
          <p:cNvPr id="3" name="Picture 2"/>
          <p:cNvPicPr>
            <a:picLocks noChangeAspect="1"/>
          </p:cNvPicPr>
          <p:nvPr/>
        </p:nvPicPr>
        <p:blipFill>
          <a:blip r:embed="rId2"/>
          <a:stretch>
            <a:fillRect/>
          </a:stretch>
        </p:blipFill>
        <p:spPr>
          <a:xfrm>
            <a:off x="0" y="-1"/>
            <a:ext cx="5124824" cy="6878451"/>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674" name="Picture 4" descr="Big Stick Policy"/>
          <p:cNvPicPr>
            <a:picLocks noChangeAspect="1" noChangeArrowheads="1"/>
          </p:cNvPicPr>
          <p:nvPr/>
        </p:nvPicPr>
        <p:blipFill>
          <a:blip r:embed="rId2"/>
          <a:srcRect/>
          <a:stretch>
            <a:fillRect/>
          </a:stretch>
        </p:blipFill>
        <p:spPr bwMode="auto">
          <a:xfrm>
            <a:off x="0" y="0"/>
            <a:ext cx="92964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1148</TotalTime>
  <Words>868</Words>
  <Application>Microsoft Macintosh PowerPoint</Application>
  <PresentationFormat>On-screen Show (4:3)</PresentationFormat>
  <Paragraphs>66</Paragraphs>
  <Slides>38</Slides>
  <Notes>0</Notes>
  <HiddenSlides>0</HiddenSlides>
  <MMClips>0</MMClips>
  <ScaleCrop>false</ScaleCrop>
  <HeadingPairs>
    <vt:vector size="4" baseType="variant">
      <vt:variant>
        <vt:lpstr>Design Template</vt:lpstr>
      </vt:variant>
      <vt:variant>
        <vt:i4>1</vt:i4>
      </vt:variant>
      <vt:variant>
        <vt:lpstr>Slide Titles</vt:lpstr>
      </vt:variant>
      <vt:variant>
        <vt:i4>38</vt:i4>
      </vt:variant>
    </vt:vector>
  </HeadingPairs>
  <TitlesOfParts>
    <vt:vector size="39"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vector>
  </TitlesOfParts>
  <Company>Monarch HS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Justin Abbott</dc:creator>
  <cp:lastModifiedBy>Justin Abbott</cp:lastModifiedBy>
  <cp:revision>8</cp:revision>
  <dcterms:created xsi:type="dcterms:W3CDTF">2013-10-11T01:23:09Z</dcterms:created>
  <dcterms:modified xsi:type="dcterms:W3CDTF">2013-10-11T01:44:20Z</dcterms:modified>
</cp:coreProperties>
</file>