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302" r:id="rId3"/>
    <p:sldId id="303" r:id="rId4"/>
    <p:sldId id="310" r:id="rId5"/>
    <p:sldId id="311" r:id="rId6"/>
    <p:sldId id="312" r:id="rId7"/>
    <p:sldId id="257" r:id="rId8"/>
    <p:sldId id="258" r:id="rId9"/>
    <p:sldId id="259" r:id="rId10"/>
    <p:sldId id="260" r:id="rId11"/>
    <p:sldId id="261" r:id="rId12"/>
    <p:sldId id="262" r:id="rId13"/>
    <p:sldId id="263" r:id="rId14"/>
    <p:sldId id="264" r:id="rId15"/>
    <p:sldId id="265"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9" r:id="rId31"/>
    <p:sldId id="298" r:id="rId32"/>
    <p:sldId id="297" r:id="rId33"/>
    <p:sldId id="296" r:id="rId34"/>
    <p:sldId id="301" r:id="rId35"/>
    <p:sldId id="30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5" d="100"/>
          <a:sy n="85" d="100"/>
        </p:scale>
        <p:origin x="-9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0AC09-99E1-764E-9399-2E8EB7ED33C7}"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0AC09-99E1-764E-9399-2E8EB7ED33C7}"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0AC09-99E1-764E-9399-2E8EB7ED33C7}"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0AC09-99E1-764E-9399-2E8EB7ED33C7}"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0AC09-99E1-764E-9399-2E8EB7ED33C7}" type="datetimeFigureOut">
              <a:rPr lang="en-US" smtClean="0"/>
              <a:pPr/>
              <a:t>9/22/14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80AC09-99E1-764E-9399-2E8EB7ED33C7}" type="datetimeFigureOut">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80AC09-99E1-764E-9399-2E8EB7ED33C7}" type="datetimeFigureOut">
              <a:rPr lang="en-US" smtClean="0"/>
              <a:pPr/>
              <a:t>9/22/14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0AC09-99E1-764E-9399-2E8EB7ED33C7}" type="datetimeFigureOut">
              <a:rPr lang="en-US" smtClean="0"/>
              <a:pPr/>
              <a:t>9/22/14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0AC09-99E1-764E-9399-2E8EB7ED33C7}" type="datetimeFigureOut">
              <a:rPr lang="en-US" smtClean="0"/>
              <a:pPr/>
              <a:t>9/22/14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0AC09-99E1-764E-9399-2E8EB7ED33C7}" type="datetimeFigureOut">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0AC09-99E1-764E-9399-2E8EB7ED33C7}" type="datetimeFigureOut">
              <a:rPr lang="en-US" smtClean="0"/>
              <a:pPr/>
              <a:t>9/22/14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019F8-964A-994E-A820-3B8CF9F70C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0AC09-99E1-764E-9399-2E8EB7ED33C7}" type="datetimeFigureOut">
              <a:rPr lang="en-US" smtClean="0"/>
              <a:pPr/>
              <a:t>9/22/14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019F8-964A-994E-A820-3B8CF9F70C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13007" y="382012"/>
            <a:ext cx="8917988" cy="6093976"/>
          </a:xfrm>
          <a:prstGeom prst="rect">
            <a:avLst/>
          </a:prstGeom>
          <a:noFill/>
        </p:spPr>
        <p:txBody>
          <a:bodyPr wrap="none" lIns="91440" tIns="45720" rIns="91440" bIns="45720">
            <a:spAutoFit/>
          </a:bodyPr>
          <a:lstStyle/>
          <a:p>
            <a:pPr algn="ctr"/>
            <a:r>
              <a:rPr lang="en-US" sz="13000" b="1" spc="200" dirty="0" smtClean="0">
                <a:ln w="29210">
                  <a:solidFill>
                    <a:schemeClr val="accent3">
                      <a:tint val="10000"/>
                    </a:schemeClr>
                  </a:solidFill>
                </a:ln>
                <a:effectLst>
                  <a:innerShdw blurRad="50800" dist="50800" dir="8100000">
                    <a:srgbClr val="7D7D7D">
                      <a:alpha val="73000"/>
                    </a:srgbClr>
                  </a:innerShdw>
                </a:effectLst>
              </a:rPr>
              <a:t>Immigration </a:t>
            </a:r>
          </a:p>
          <a:p>
            <a:pPr algn="ctr"/>
            <a:r>
              <a:rPr lang="en-US" sz="13000" b="1" spc="200" dirty="0" smtClean="0">
                <a:ln w="29210">
                  <a:solidFill>
                    <a:schemeClr val="accent3">
                      <a:tint val="10000"/>
                    </a:schemeClr>
                  </a:solidFill>
                </a:ln>
                <a:effectLst>
                  <a:innerShdw blurRad="50800" dist="50800" dir="8100000">
                    <a:srgbClr val="7D7D7D">
                      <a:alpha val="73000"/>
                    </a:srgbClr>
                  </a:innerShdw>
                </a:effectLst>
              </a:rPr>
              <a:t>in the</a:t>
            </a:r>
          </a:p>
          <a:p>
            <a:pPr algn="ctr"/>
            <a:r>
              <a:rPr lang="en-US" sz="13000" b="1" spc="200" dirty="0" smtClean="0">
                <a:ln w="29210">
                  <a:solidFill>
                    <a:schemeClr val="accent3">
                      <a:tint val="10000"/>
                    </a:schemeClr>
                  </a:solidFill>
                </a:ln>
                <a:effectLst>
                  <a:innerShdw blurRad="50800" dist="50800" dir="8100000">
                    <a:srgbClr val="7D7D7D">
                      <a:alpha val="73000"/>
                    </a:srgbClr>
                  </a:innerShdw>
                </a:effectLst>
              </a:rPr>
              <a:t>Gilded Age</a:t>
            </a:r>
            <a:endParaRPr lang="en-US" sz="13000" b="1" spc="200" dirty="0">
              <a:ln w="29210">
                <a:solidFill>
                  <a:schemeClr val="accent3">
                    <a:tint val="10000"/>
                  </a:schemeClr>
                </a:solidFill>
              </a:ln>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90" name="Picture 4" descr="irlconstitution"/>
          <p:cNvPicPr>
            <a:picLocks noChangeAspect="1" noChangeArrowheads="1"/>
          </p:cNvPicPr>
          <p:nvPr/>
        </p:nvPicPr>
        <p:blipFill>
          <a:blip r:embed="rId2"/>
          <a:srcRect/>
          <a:stretch>
            <a:fillRect/>
          </a:stretch>
        </p:blipFill>
        <p:spPr bwMode="auto">
          <a:xfrm>
            <a:off x="228600" y="1103313"/>
            <a:ext cx="4648200" cy="5562600"/>
          </a:xfrm>
          <a:prstGeom prst="rect">
            <a:avLst/>
          </a:prstGeom>
          <a:noFill/>
          <a:ln w="9525">
            <a:noFill/>
            <a:miter lim="800000"/>
            <a:headEnd/>
            <a:tailEnd/>
          </a:ln>
        </p:spPr>
      </p:pic>
      <p:sp>
        <p:nvSpPr>
          <p:cNvPr id="89091" name="WordArt 5"/>
          <p:cNvSpPr>
            <a:spLocks noChangeArrowheads="1" noChangeShapeType="1" noTextEdit="1"/>
          </p:cNvSpPr>
          <p:nvPr/>
        </p:nvSpPr>
        <p:spPr bwMode="auto">
          <a:xfrm>
            <a:off x="0" y="0"/>
            <a:ext cx="9144000" cy="874713"/>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Immigration </a:t>
            </a:r>
            <a:r>
              <a:rPr lang="en-US" sz="3600" kern="10" dirty="0" smtClean="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rPr>
              <a:t>Restriction League</a:t>
            </a:r>
            <a:endParaRPr lang="en-US" sz="3600" kern="10" dirty="0">
              <a:ln w="9525">
                <a:noFill/>
                <a:round/>
                <a:headEnd/>
                <a:tailEnd/>
              </a:ln>
              <a:solidFill>
                <a:srgbClr val="000000"/>
              </a:solidFill>
              <a:effectLst>
                <a:outerShdw blurRad="63500" dist="46662" dir="2115817" algn="ctr" rotWithShape="0">
                  <a:srgbClr val="B2B2B2">
                    <a:alpha val="79999"/>
                  </a:srgbClr>
                </a:outerShdw>
              </a:effectLst>
              <a:latin typeface="Times New Roman"/>
              <a:ea typeface="Times New Roman"/>
              <a:cs typeface="Times New Roman"/>
            </a:endParaRPr>
          </a:p>
        </p:txBody>
      </p:sp>
      <p:sp>
        <p:nvSpPr>
          <p:cNvPr id="68614" name="Text Box 6"/>
          <p:cNvSpPr txBox="1">
            <a:spLocks noChangeArrowheads="1"/>
          </p:cNvSpPr>
          <p:nvPr/>
        </p:nvSpPr>
        <p:spPr bwMode="auto">
          <a:xfrm>
            <a:off x="4876800" y="1103313"/>
            <a:ext cx="4267200" cy="550920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dirty="0"/>
              <a:t>-  Founded by Harvard graduates Charles Warren and Prescott Hall.</a:t>
            </a:r>
          </a:p>
          <a:p>
            <a:pPr>
              <a:spcBef>
                <a:spcPct val="50000"/>
              </a:spcBef>
            </a:pPr>
            <a:r>
              <a:rPr lang="en-US" sz="3200" dirty="0"/>
              <a:t>-  Hoped to use their influence in Congress to push for anti-immigration</a:t>
            </a:r>
            <a:r>
              <a:rPr lang="en-US" sz="3200" dirty="0" smtClean="0"/>
              <a:t> laws.</a:t>
            </a:r>
            <a:endParaRPr lang="en-US" sz="3200" dirty="0"/>
          </a:p>
          <a:p>
            <a:pPr>
              <a:spcBef>
                <a:spcPct val="50000"/>
              </a:spcBef>
            </a:pPr>
            <a:r>
              <a:rPr lang="en-US" sz="3200" dirty="0"/>
              <a:t>-  Did not dislike all immigrants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additive="base">
                                        <p:cTn id="7" dur="500" fill="hold"/>
                                        <p:tgtEl>
                                          <p:spTgt spid="686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additive="base">
                                        <p:cTn id="13" dur="500" fill="hold"/>
                                        <p:tgtEl>
                                          <p:spTgt spid="686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additive="base">
                                        <p:cTn id="19" dur="500" fill="hold"/>
                                        <p:tgtEl>
                                          <p:spTgt spid="686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14" name="Picture 2" descr="Europe History Map - 1900"/>
          <p:cNvPicPr>
            <a:picLocks noChangeAspect="1" noChangeArrowheads="1"/>
          </p:cNvPicPr>
          <p:nvPr/>
        </p:nvPicPr>
        <p:blipFill>
          <a:blip r:embed="rId2"/>
          <a:srcRect/>
          <a:stretch>
            <a:fillRect/>
          </a:stretch>
        </p:blipFill>
        <p:spPr bwMode="auto">
          <a:xfrm>
            <a:off x="838200" y="1071563"/>
            <a:ext cx="7315200" cy="5786437"/>
          </a:xfrm>
          <a:prstGeom prst="rect">
            <a:avLst/>
          </a:prstGeom>
          <a:noFill/>
          <a:ln w="9525">
            <a:noFill/>
            <a:miter lim="800000"/>
            <a:headEnd/>
            <a:tailEnd/>
          </a:ln>
        </p:spPr>
      </p:pic>
      <p:sp>
        <p:nvSpPr>
          <p:cNvPr id="90115" name="Text Box 3"/>
          <p:cNvSpPr txBox="1">
            <a:spLocks noChangeArrowheads="1"/>
          </p:cNvSpPr>
          <p:nvPr/>
        </p:nvSpPr>
        <p:spPr bwMode="auto">
          <a:xfrm>
            <a:off x="0" y="0"/>
            <a:ext cx="9144000" cy="584776"/>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3200" dirty="0"/>
              <a:t>Immigrants from </a:t>
            </a:r>
            <a:r>
              <a:rPr lang="en-US" sz="3200" dirty="0" smtClean="0"/>
              <a:t>N. </a:t>
            </a:r>
            <a:r>
              <a:rPr lang="en-US" sz="3200" dirty="0"/>
              <a:t>and </a:t>
            </a:r>
            <a:r>
              <a:rPr lang="en-US" sz="3200" dirty="0" smtClean="0"/>
              <a:t>W. </a:t>
            </a:r>
            <a:r>
              <a:rPr lang="en-US" sz="3200" dirty="0"/>
              <a:t>Europe were okay.  Why?</a:t>
            </a:r>
          </a:p>
        </p:txBody>
      </p:sp>
      <p:sp>
        <p:nvSpPr>
          <p:cNvPr id="90116" name="Line 4"/>
          <p:cNvSpPr>
            <a:spLocks noChangeShapeType="1"/>
          </p:cNvSpPr>
          <p:nvPr/>
        </p:nvSpPr>
        <p:spPr bwMode="auto">
          <a:xfrm flipH="1">
            <a:off x="2667000" y="533400"/>
            <a:ext cx="685800" cy="16002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90117" name="Line 5"/>
          <p:cNvSpPr>
            <a:spLocks noChangeShapeType="1"/>
          </p:cNvSpPr>
          <p:nvPr/>
        </p:nvSpPr>
        <p:spPr bwMode="auto">
          <a:xfrm flipH="1">
            <a:off x="3810000" y="457200"/>
            <a:ext cx="381000" cy="23622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90118" name="Line 6"/>
          <p:cNvSpPr>
            <a:spLocks noChangeShapeType="1"/>
          </p:cNvSpPr>
          <p:nvPr/>
        </p:nvSpPr>
        <p:spPr bwMode="auto">
          <a:xfrm flipH="1">
            <a:off x="4495800" y="457200"/>
            <a:ext cx="685800" cy="10668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90119" name="Line 7"/>
          <p:cNvSpPr>
            <a:spLocks noChangeShapeType="1"/>
          </p:cNvSpPr>
          <p:nvPr/>
        </p:nvSpPr>
        <p:spPr bwMode="auto">
          <a:xfrm>
            <a:off x="1981200" y="533400"/>
            <a:ext cx="609600" cy="28194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8" name="Picture 2" descr="Europe History Map - 1900"/>
          <p:cNvPicPr>
            <a:picLocks noChangeAspect="1" noChangeArrowheads="1"/>
          </p:cNvPicPr>
          <p:nvPr/>
        </p:nvPicPr>
        <p:blipFill>
          <a:blip r:embed="rId2"/>
          <a:srcRect/>
          <a:stretch>
            <a:fillRect/>
          </a:stretch>
        </p:blipFill>
        <p:spPr bwMode="auto">
          <a:xfrm>
            <a:off x="838200" y="1071563"/>
            <a:ext cx="7315200" cy="5786437"/>
          </a:xfrm>
          <a:prstGeom prst="rect">
            <a:avLst/>
          </a:prstGeom>
          <a:noFill/>
          <a:ln w="9525">
            <a:noFill/>
            <a:miter lim="800000"/>
            <a:headEnd/>
            <a:tailEnd/>
          </a:ln>
        </p:spPr>
      </p:pic>
      <p:sp>
        <p:nvSpPr>
          <p:cNvPr id="91139" name="Text Box 3"/>
          <p:cNvSpPr txBox="1">
            <a:spLocks noChangeArrowheads="1"/>
          </p:cNvSpPr>
          <p:nvPr/>
        </p:nvSpPr>
        <p:spPr bwMode="auto">
          <a:xfrm>
            <a:off x="0" y="0"/>
            <a:ext cx="9144000" cy="9461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800" dirty="0"/>
              <a:t>Immigrants from southern and eastern Europe, and </a:t>
            </a:r>
            <a:r>
              <a:rPr lang="en-US" sz="2800" dirty="0" smtClean="0"/>
              <a:t>Asia </a:t>
            </a:r>
            <a:r>
              <a:rPr lang="en-US" sz="2800" dirty="0"/>
              <a:t>were not desirable.  Why?</a:t>
            </a:r>
          </a:p>
        </p:txBody>
      </p:sp>
      <p:sp>
        <p:nvSpPr>
          <p:cNvPr id="91140" name="Line 4"/>
          <p:cNvSpPr>
            <a:spLocks noChangeShapeType="1"/>
          </p:cNvSpPr>
          <p:nvPr/>
        </p:nvSpPr>
        <p:spPr bwMode="auto">
          <a:xfrm>
            <a:off x="1828800" y="762000"/>
            <a:ext cx="2057400" cy="35814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91141" name="Line 5"/>
          <p:cNvSpPr>
            <a:spLocks noChangeShapeType="1"/>
          </p:cNvSpPr>
          <p:nvPr/>
        </p:nvSpPr>
        <p:spPr bwMode="auto">
          <a:xfrm>
            <a:off x="3124200" y="1371600"/>
            <a:ext cx="1752600" cy="1524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2" name="Picture 4" descr="Immigrants quote"/>
          <p:cNvPicPr>
            <a:picLocks noChangeAspect="1" noChangeArrowheads="1"/>
          </p:cNvPicPr>
          <p:nvPr/>
        </p:nvPicPr>
        <p:blipFill>
          <a:blip r:embed="rId2">
            <a:lum contrast="30000"/>
          </a:blip>
          <a:srcRect l="7368" t="11618" r="7368" b="7054"/>
          <a:stretch>
            <a:fillRect/>
          </a:stretch>
        </p:blipFill>
        <p:spPr bwMode="auto">
          <a:xfrm>
            <a:off x="0" y="0"/>
            <a:ext cx="9220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0" y="0"/>
            <a:ext cx="9144000" cy="175432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600" dirty="0"/>
              <a:t>2.  </a:t>
            </a:r>
            <a:r>
              <a:rPr lang="en-US" sz="3600" dirty="0" smtClean="0"/>
              <a:t>Immigrant men were </a:t>
            </a:r>
            <a:r>
              <a:rPr lang="en-US" sz="3600" dirty="0"/>
              <a:t>given the right to vote</a:t>
            </a:r>
            <a:r>
              <a:rPr lang="en-US" sz="3600" dirty="0" smtClean="0"/>
              <a:t> scaring many Americans.  What were they afraid of?</a:t>
            </a:r>
            <a:endParaRPr lang="en-US" sz="3600" dirty="0"/>
          </a:p>
        </p:txBody>
      </p:sp>
      <p:pic>
        <p:nvPicPr>
          <p:cNvPr id="93187" name="Picture 6" descr="ballotbox"/>
          <p:cNvPicPr>
            <a:picLocks noChangeAspect="1" noChangeArrowheads="1"/>
          </p:cNvPicPr>
          <p:nvPr/>
        </p:nvPicPr>
        <p:blipFill>
          <a:blip r:embed="rId2"/>
          <a:srcRect/>
          <a:stretch>
            <a:fillRect/>
          </a:stretch>
        </p:blipFill>
        <p:spPr bwMode="auto">
          <a:xfrm>
            <a:off x="1140012" y="1754327"/>
            <a:ext cx="7032812" cy="526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10" name="Picture 2" descr="Anti_Immigrant_cartoon_10-31-96"/>
          <p:cNvPicPr>
            <a:picLocks noChangeAspect="1" noChangeArrowheads="1"/>
          </p:cNvPicPr>
          <p:nvPr/>
        </p:nvPicPr>
        <p:blipFill>
          <a:blip r:embed="rId2">
            <a:lum bright="-18000" contrast="24000"/>
          </a:blip>
          <a:srcRect b="7594"/>
          <a:stretch>
            <a:fillRect/>
          </a:stretch>
        </p:blipFill>
        <p:spPr bwMode="auto">
          <a:xfrm>
            <a:off x="76200" y="838200"/>
            <a:ext cx="9067800" cy="5867400"/>
          </a:xfrm>
          <a:prstGeom prst="rect">
            <a:avLst/>
          </a:prstGeom>
          <a:noFill/>
          <a:ln w="76200" cmpd="tri">
            <a:solidFill>
              <a:srgbClr val="66FFFF"/>
            </a:solidFill>
            <a:miter lim="800000"/>
            <a:headEnd/>
            <a:tailEnd/>
          </a:ln>
        </p:spPr>
      </p:pic>
      <p:sp>
        <p:nvSpPr>
          <p:cNvPr id="72707" name="Text Box 3"/>
          <p:cNvSpPr txBox="1">
            <a:spLocks noChangeArrowheads="1"/>
          </p:cNvSpPr>
          <p:nvPr/>
        </p:nvSpPr>
        <p:spPr bwMode="auto">
          <a:xfrm>
            <a:off x="0" y="0"/>
            <a:ext cx="9144000" cy="796115"/>
          </a:xfrm>
          <a:prstGeom prst="rect">
            <a:avLst/>
          </a:prstGeom>
          <a:noFill/>
          <a:ln w="12700" cap="sq">
            <a:noFill/>
            <a:miter lim="800000"/>
            <a:headEnd type="none" w="sm" len="sm"/>
            <a:tailEnd type="none" w="sm" len="sm"/>
          </a:ln>
          <a:effectLst/>
        </p:spPr>
        <p:txBody>
          <a:bodyPr>
            <a:spAutoFit/>
          </a:bodyPr>
          <a:lstStyle/>
          <a:p>
            <a:pPr algn="ctr" eaLnBrk="0" hangingPunct="0">
              <a:lnSpc>
                <a:spcPct val="80000"/>
              </a:lnSpc>
              <a:spcBef>
                <a:spcPct val="50000"/>
              </a:spcBef>
              <a:defRPr/>
            </a:pPr>
            <a:r>
              <a:rPr lang="en-US" sz="2800" u="sng" dirty="0">
                <a:effectLst>
                  <a:outerShdw blurRad="38100" dist="38100" dir="2700000" algn="tl">
                    <a:srgbClr val="C0C0C0"/>
                  </a:outerShdw>
                </a:effectLst>
                <a:latin typeface="Arial" charset="0"/>
              </a:rPr>
              <a:t>American Citizens</a:t>
            </a:r>
            <a:r>
              <a:rPr lang="en-US" sz="2800" dirty="0">
                <a:latin typeface="Arial" charset="0"/>
              </a:rPr>
              <a:t>:  What weight can my vote have against this flood of ignorance, stupidity and fraud?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0" y="920621"/>
            <a:ext cx="2588702" cy="501675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000" dirty="0"/>
              <a:t>3.  Immigrants posed a problem for the</a:t>
            </a:r>
            <a:r>
              <a:rPr lang="en-US" sz="4000" dirty="0" smtClean="0"/>
              <a:t> labor </a:t>
            </a:r>
            <a:r>
              <a:rPr lang="en-US" sz="4000" dirty="0"/>
              <a:t>unions. </a:t>
            </a:r>
            <a:r>
              <a:rPr lang="en-US" sz="4000" dirty="0" smtClean="0"/>
              <a:t> Explain.</a:t>
            </a:r>
            <a:endParaRPr lang="en-US" sz="4000" dirty="0"/>
          </a:p>
        </p:txBody>
      </p:sp>
      <p:pic>
        <p:nvPicPr>
          <p:cNvPr id="109571" name="Picture 5" descr="chart-LaborUnionMembership-1897-1920"/>
          <p:cNvPicPr>
            <a:picLocks noChangeAspect="1" noChangeArrowheads="1"/>
          </p:cNvPicPr>
          <p:nvPr/>
        </p:nvPicPr>
        <p:blipFill>
          <a:blip r:embed="rId2">
            <a:lum bright="-6000" contrast="6000"/>
          </a:blip>
          <a:srcRect b="7736"/>
          <a:stretch>
            <a:fillRect/>
          </a:stretch>
        </p:blipFill>
        <p:spPr bwMode="auto">
          <a:xfrm>
            <a:off x="2588702" y="328706"/>
            <a:ext cx="6263945" cy="6125882"/>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4" descr="anarchists meet on lake front - 1877"/>
          <p:cNvPicPr>
            <a:picLocks noChangeAspect="1" noChangeArrowheads="1"/>
          </p:cNvPicPr>
          <p:nvPr/>
        </p:nvPicPr>
        <p:blipFill>
          <a:blip r:embed="rId2">
            <a:lum bright="-6000" contrast="6000"/>
          </a:blip>
          <a:srcRect/>
          <a:stretch>
            <a:fillRect/>
          </a:stretch>
        </p:blipFill>
        <p:spPr bwMode="auto">
          <a:xfrm>
            <a:off x="685800" y="1524000"/>
            <a:ext cx="7924800" cy="5165725"/>
          </a:xfrm>
          <a:prstGeom prst="rect">
            <a:avLst/>
          </a:prstGeom>
          <a:noFill/>
          <a:ln w="9525">
            <a:solidFill>
              <a:schemeClr val="tx1"/>
            </a:solidFill>
            <a:miter lim="800000"/>
            <a:headEnd/>
            <a:tailEnd/>
          </a:ln>
        </p:spPr>
      </p:pic>
      <p:sp>
        <p:nvSpPr>
          <p:cNvPr id="110595" name="Text Box 5"/>
          <p:cNvSpPr txBox="1">
            <a:spLocks noChangeArrowheads="1"/>
          </p:cNvSpPr>
          <p:nvPr/>
        </p:nvSpPr>
        <p:spPr bwMode="auto">
          <a:xfrm>
            <a:off x="0" y="0"/>
            <a:ext cx="9144000" cy="156966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dirty="0"/>
              <a:t>Immigrants were also increasingly tied to the more radical and violent elements of the labor movement such as the anarchists</a:t>
            </a:r>
            <a:r>
              <a:rPr lang="en-US" sz="3200" dirty="0" smtClean="0"/>
              <a:t>. (Haymarket Square)</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0" y="0"/>
            <a:ext cx="9144000" cy="17399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t>As a result of all three issues, the federal government eventually began to take action to stem the tide of immigration.</a:t>
            </a:r>
          </a:p>
        </p:txBody>
      </p:sp>
      <p:pic>
        <p:nvPicPr>
          <p:cNvPr id="111619" name="Picture 6" descr="statue-liberty"/>
          <p:cNvPicPr>
            <a:picLocks noChangeAspect="1" noChangeArrowheads="1"/>
          </p:cNvPicPr>
          <p:nvPr/>
        </p:nvPicPr>
        <p:blipFill>
          <a:blip r:embed="rId2"/>
          <a:srcRect/>
          <a:stretch>
            <a:fillRect/>
          </a:stretch>
        </p:blipFill>
        <p:spPr bwMode="auto">
          <a:xfrm>
            <a:off x="990600" y="1828800"/>
            <a:ext cx="7162800" cy="478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603" y="1435099"/>
            <a:ext cx="7608794" cy="5309247"/>
          </a:xfrm>
          <a:prstGeom prst="rect">
            <a:avLst/>
          </a:prstGeom>
        </p:spPr>
      </p:pic>
      <p:sp>
        <p:nvSpPr>
          <p:cNvPr id="3" name="TextBox 2"/>
          <p:cNvSpPr txBox="1"/>
          <p:nvPr/>
        </p:nvSpPr>
        <p:spPr>
          <a:xfrm>
            <a:off x="0" y="0"/>
            <a:ext cx="9144000" cy="1569660"/>
          </a:xfrm>
          <a:prstGeom prst="rect">
            <a:avLst/>
          </a:prstGeom>
          <a:noFill/>
        </p:spPr>
        <p:txBody>
          <a:bodyPr wrap="square" rtlCol="0">
            <a:spAutoFit/>
          </a:bodyPr>
          <a:lstStyle/>
          <a:p>
            <a:pPr algn="ctr"/>
            <a:r>
              <a:rPr lang="en-US" sz="3200" dirty="0" smtClean="0"/>
              <a:t>Hostility had been growing about the number of Chinese immigrants allowed into America, especially in the state of California.</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1074509"/>
            <a:ext cx="3632859" cy="470898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000" dirty="0" smtClean="0"/>
              <a:t>During the Gilded Age, immigrants from around the world flooded into America.</a:t>
            </a:r>
          </a:p>
          <a:p>
            <a:pPr algn="ctr">
              <a:spcBef>
                <a:spcPct val="50000"/>
              </a:spcBef>
            </a:pPr>
            <a:r>
              <a:rPr lang="en-US" sz="4000" dirty="0" smtClean="0"/>
              <a:t>Why?</a:t>
            </a:r>
            <a:endParaRPr lang="en-US" sz="4000" dirty="0"/>
          </a:p>
        </p:txBody>
      </p:sp>
      <p:pic>
        <p:nvPicPr>
          <p:cNvPr id="21507" name="Picture 5" descr="immigrants"/>
          <p:cNvPicPr>
            <a:picLocks noChangeAspect="1" noChangeArrowheads="1"/>
          </p:cNvPicPr>
          <p:nvPr/>
        </p:nvPicPr>
        <p:blipFill>
          <a:blip r:embed="rId2"/>
          <a:srcRect/>
          <a:stretch>
            <a:fillRect/>
          </a:stretch>
        </p:blipFill>
        <p:spPr bwMode="auto">
          <a:xfrm>
            <a:off x="3632859" y="0"/>
            <a:ext cx="551114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574800"/>
            <a:ext cx="6858000" cy="5283200"/>
          </a:xfrm>
          <a:prstGeom prst="rect">
            <a:avLst/>
          </a:prstGeom>
        </p:spPr>
      </p:pic>
      <p:sp>
        <p:nvSpPr>
          <p:cNvPr id="3" name="TextBox 2"/>
          <p:cNvSpPr txBox="1"/>
          <p:nvPr/>
        </p:nvSpPr>
        <p:spPr>
          <a:xfrm>
            <a:off x="0" y="0"/>
            <a:ext cx="9144000" cy="1569660"/>
          </a:xfrm>
          <a:prstGeom prst="rect">
            <a:avLst/>
          </a:prstGeom>
          <a:noFill/>
        </p:spPr>
        <p:txBody>
          <a:bodyPr wrap="square" rtlCol="0">
            <a:spAutoFit/>
          </a:bodyPr>
          <a:lstStyle/>
          <a:p>
            <a:pPr algn="ctr"/>
            <a:r>
              <a:rPr lang="en-US" sz="3200" dirty="0" smtClean="0"/>
              <a:t>Having initially found success working on the railroad, thousands of Chinese immigrants became successful farmers and business owners across the west coast.</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5139765" cy="6896121"/>
          </a:xfrm>
          <a:prstGeom prst="rect">
            <a:avLst/>
          </a:prstGeom>
        </p:spPr>
      </p:pic>
      <p:sp>
        <p:nvSpPr>
          <p:cNvPr id="3" name="TextBox 2"/>
          <p:cNvSpPr txBox="1"/>
          <p:nvPr/>
        </p:nvSpPr>
        <p:spPr>
          <a:xfrm>
            <a:off x="5139764" y="612844"/>
            <a:ext cx="4004236" cy="5632312"/>
          </a:xfrm>
          <a:prstGeom prst="rect">
            <a:avLst/>
          </a:prstGeom>
          <a:noFill/>
        </p:spPr>
        <p:txBody>
          <a:bodyPr wrap="square" rtlCol="0">
            <a:spAutoFit/>
          </a:bodyPr>
          <a:lstStyle/>
          <a:p>
            <a:pPr algn="ctr"/>
            <a:r>
              <a:rPr lang="en-US" sz="3600" dirty="0" smtClean="0"/>
              <a:t>American farmers and businessmen did not like this competition and asked the government to prohibit allowing any more Chinese immigrants into America.</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0895" y="2396071"/>
            <a:ext cx="7662209" cy="4461929"/>
          </a:xfrm>
          <a:prstGeom prst="rect">
            <a:avLst/>
          </a:prstGeom>
        </p:spPr>
      </p:pic>
      <p:sp>
        <p:nvSpPr>
          <p:cNvPr id="3" name="TextBox 2"/>
          <p:cNvSpPr txBox="1"/>
          <p:nvPr/>
        </p:nvSpPr>
        <p:spPr>
          <a:xfrm>
            <a:off x="0" y="0"/>
            <a:ext cx="9144000" cy="2308324"/>
          </a:xfrm>
          <a:prstGeom prst="rect">
            <a:avLst/>
          </a:prstGeom>
          <a:noFill/>
        </p:spPr>
        <p:txBody>
          <a:bodyPr wrap="square" rtlCol="0">
            <a:spAutoFit/>
          </a:bodyPr>
          <a:lstStyle/>
          <a:p>
            <a:pPr algn="ctr"/>
            <a:r>
              <a:rPr lang="en-US" sz="3600" dirty="0" smtClean="0"/>
              <a:t>To that end, Congress passed the Chinese Exclusion Act.   This law banned </a:t>
            </a:r>
            <a:r>
              <a:rPr lang="en-US" sz="3600" dirty="0"/>
              <a:t>all immigration from China except for students, teachers, businessmen, tourists, and government officials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646" y="1077218"/>
            <a:ext cx="8718177" cy="5817128"/>
          </a:xfrm>
          <a:prstGeom prst="rect">
            <a:avLst/>
          </a:prstGeom>
        </p:spPr>
      </p:pic>
      <p:sp>
        <p:nvSpPr>
          <p:cNvPr id="3" name="TextBox 2"/>
          <p:cNvSpPr txBox="1"/>
          <p:nvPr/>
        </p:nvSpPr>
        <p:spPr>
          <a:xfrm>
            <a:off x="0" y="0"/>
            <a:ext cx="9144000" cy="1077218"/>
          </a:xfrm>
          <a:prstGeom prst="rect">
            <a:avLst/>
          </a:prstGeom>
          <a:noFill/>
        </p:spPr>
        <p:txBody>
          <a:bodyPr wrap="square" rtlCol="0">
            <a:spAutoFit/>
          </a:bodyPr>
          <a:lstStyle/>
          <a:p>
            <a:pPr algn="ctr"/>
            <a:r>
              <a:rPr lang="en-US" sz="3200" dirty="0" smtClean="0"/>
              <a:t>Those Chinese who were allowed in had to carry proof of their identity with them at all times.</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6092" y="1365814"/>
            <a:ext cx="7191815" cy="5492186"/>
          </a:xfrm>
          <a:prstGeom prst="rect">
            <a:avLst/>
          </a:prstGeom>
        </p:spPr>
      </p:pic>
      <p:sp>
        <p:nvSpPr>
          <p:cNvPr id="5" name="TextBox 4"/>
          <p:cNvSpPr txBox="1"/>
          <p:nvPr/>
        </p:nvSpPr>
        <p:spPr>
          <a:xfrm>
            <a:off x="0" y="0"/>
            <a:ext cx="9144000" cy="1384995"/>
          </a:xfrm>
          <a:prstGeom prst="rect">
            <a:avLst/>
          </a:prstGeom>
          <a:noFill/>
        </p:spPr>
        <p:txBody>
          <a:bodyPr wrap="square" rtlCol="0">
            <a:spAutoFit/>
          </a:bodyPr>
          <a:lstStyle/>
          <a:p>
            <a:pPr algn="ctr"/>
            <a:r>
              <a:rPr lang="en-US" sz="2800" dirty="0" smtClean="0"/>
              <a:t>Japanese immigrants were disliked for many of the same reasons.  They competed with American farmers and businessmen.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294" y="477930"/>
            <a:ext cx="8553824" cy="590213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464" y="2062102"/>
            <a:ext cx="6459071" cy="4795897"/>
          </a:xfrm>
          <a:prstGeom prst="rect">
            <a:avLst/>
          </a:prstGeom>
        </p:spPr>
      </p:pic>
      <p:sp>
        <p:nvSpPr>
          <p:cNvPr id="3" name="TextBox 2"/>
          <p:cNvSpPr txBox="1"/>
          <p:nvPr/>
        </p:nvSpPr>
        <p:spPr>
          <a:xfrm>
            <a:off x="0" y="0"/>
            <a:ext cx="9144000" cy="2062103"/>
          </a:xfrm>
          <a:prstGeom prst="rect">
            <a:avLst/>
          </a:prstGeom>
          <a:noFill/>
        </p:spPr>
        <p:txBody>
          <a:bodyPr wrap="square" rtlCol="0">
            <a:spAutoFit/>
          </a:bodyPr>
          <a:lstStyle/>
          <a:p>
            <a:pPr algn="ctr"/>
            <a:r>
              <a:rPr lang="en-US" sz="3200" dirty="0" smtClean="0"/>
              <a:t>The city of San Francisco passed a series of laws segregating and persecuting Japanese immigrants.  The government of Japan grew increasingly concerned about what was going on.</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117692"/>
            <a:ext cx="3944471" cy="6740308"/>
          </a:xfrm>
          <a:prstGeom prst="rect">
            <a:avLst/>
          </a:prstGeom>
          <a:noFill/>
        </p:spPr>
        <p:txBody>
          <a:bodyPr wrap="square" rtlCol="0">
            <a:spAutoFit/>
          </a:bodyPr>
          <a:lstStyle/>
          <a:p>
            <a:pPr algn="ctr"/>
            <a:r>
              <a:rPr lang="en-US" sz="3600" dirty="0"/>
              <a:t>Pres. Theodore Roosevelt worked out</a:t>
            </a:r>
            <a:r>
              <a:rPr lang="en-US" sz="3600" dirty="0" smtClean="0"/>
              <a:t> the Gentlemen’s Agreement in 1907 </a:t>
            </a:r>
            <a:r>
              <a:rPr lang="en-US" sz="3600" dirty="0"/>
              <a:t>under which discrimination would end if Japan agreed to prohibit unskilled Japanese workers to leave for the United States</a:t>
            </a:r>
            <a:r>
              <a:rPr lang="en-US" sz="3600" dirty="0" smtClean="0"/>
              <a:t>.</a:t>
            </a:r>
            <a:endParaRPr lang="en-US" sz="3600" dirty="0"/>
          </a:p>
        </p:txBody>
      </p:sp>
      <p:pic>
        <p:nvPicPr>
          <p:cNvPr id="4" name="Picture 3"/>
          <p:cNvPicPr>
            <a:picLocks noChangeAspect="1"/>
          </p:cNvPicPr>
          <p:nvPr/>
        </p:nvPicPr>
        <p:blipFill>
          <a:blip r:embed="rId2"/>
          <a:stretch>
            <a:fillRect/>
          </a:stretch>
        </p:blipFill>
        <p:spPr>
          <a:xfrm>
            <a:off x="3944471" y="201706"/>
            <a:ext cx="4985870" cy="657477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997839"/>
            <a:ext cx="3077882" cy="2862322"/>
          </a:xfrm>
          <a:prstGeom prst="rect">
            <a:avLst/>
          </a:prstGeom>
          <a:noFill/>
        </p:spPr>
        <p:txBody>
          <a:bodyPr wrap="square" rtlCol="0">
            <a:spAutoFit/>
          </a:bodyPr>
          <a:lstStyle/>
          <a:p>
            <a:pPr algn="ctr"/>
            <a:r>
              <a:rPr lang="en-US" sz="3600" dirty="0" smtClean="0"/>
              <a:t>Immigrants from Asia weren’t the only ones targeted.</a:t>
            </a:r>
            <a:endParaRPr lang="en-US" sz="3600" dirty="0"/>
          </a:p>
        </p:txBody>
      </p:sp>
      <p:pic>
        <p:nvPicPr>
          <p:cNvPr id="3" name="Picture 2"/>
          <p:cNvPicPr>
            <a:picLocks noChangeAspect="1"/>
          </p:cNvPicPr>
          <p:nvPr/>
        </p:nvPicPr>
        <p:blipFill>
          <a:blip r:embed="rId2"/>
          <a:stretch>
            <a:fillRect/>
          </a:stretch>
        </p:blipFill>
        <p:spPr>
          <a:xfrm>
            <a:off x="3077882" y="235323"/>
            <a:ext cx="5950697" cy="648829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02" y="178472"/>
            <a:ext cx="4515598" cy="6501055"/>
          </a:xfrm>
          <a:prstGeom prst="rect">
            <a:avLst/>
          </a:prstGeom>
        </p:spPr>
      </p:pic>
      <p:sp>
        <p:nvSpPr>
          <p:cNvPr id="3" name="TextBox 2"/>
          <p:cNvSpPr txBox="1"/>
          <p:nvPr/>
        </p:nvSpPr>
        <p:spPr>
          <a:xfrm>
            <a:off x="4766235" y="178472"/>
            <a:ext cx="4377765" cy="2062103"/>
          </a:xfrm>
          <a:prstGeom prst="rect">
            <a:avLst/>
          </a:prstGeom>
          <a:noFill/>
        </p:spPr>
        <p:txBody>
          <a:bodyPr wrap="square" rtlCol="0">
            <a:spAutoFit/>
          </a:bodyPr>
          <a:lstStyle/>
          <a:p>
            <a:pPr algn="ctr"/>
            <a:r>
              <a:rPr lang="en-US" sz="3200" dirty="0" smtClean="0"/>
              <a:t>In 1917, Congress passed a law requiring all immigrants to take and pass a literacy test.</a:t>
            </a:r>
          </a:p>
        </p:txBody>
      </p:sp>
      <p:sp>
        <p:nvSpPr>
          <p:cNvPr id="4" name="TextBox 3"/>
          <p:cNvSpPr txBox="1"/>
          <p:nvPr/>
        </p:nvSpPr>
        <p:spPr>
          <a:xfrm>
            <a:off x="4766235" y="2509624"/>
            <a:ext cx="4377765" cy="3539430"/>
          </a:xfrm>
          <a:prstGeom prst="rect">
            <a:avLst/>
          </a:prstGeom>
          <a:noFill/>
        </p:spPr>
        <p:txBody>
          <a:bodyPr wrap="square" rtlCol="0">
            <a:spAutoFit/>
          </a:bodyPr>
          <a:lstStyle/>
          <a:p>
            <a:r>
              <a:rPr lang="en-US" sz="3200" dirty="0" smtClean="0"/>
              <a:t>-  Applied to any immigrant over the age of 16.</a:t>
            </a:r>
          </a:p>
          <a:p>
            <a:endParaRPr lang="en-US" sz="3200" dirty="0" smtClean="0"/>
          </a:p>
          <a:p>
            <a:r>
              <a:rPr lang="en-US" sz="3200" dirty="0" smtClean="0"/>
              <a:t>-  Had to prove they could read at least 30 words in any language.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5" descr="sol1890"/>
          <p:cNvPicPr>
            <a:picLocks noChangeAspect="1" noChangeArrowheads="1"/>
          </p:cNvPicPr>
          <p:nvPr/>
        </p:nvPicPr>
        <p:blipFill>
          <a:blip r:embed="rId2"/>
          <a:srcRect/>
          <a:stretch>
            <a:fillRect/>
          </a:stretch>
        </p:blipFill>
        <p:spPr bwMode="auto">
          <a:xfrm>
            <a:off x="4114800" y="228600"/>
            <a:ext cx="4781550" cy="6400800"/>
          </a:xfrm>
          <a:prstGeom prst="rect">
            <a:avLst/>
          </a:prstGeom>
          <a:noFill/>
          <a:ln w="9525">
            <a:noFill/>
            <a:miter lim="800000"/>
            <a:headEnd/>
            <a:tailEnd/>
          </a:ln>
        </p:spPr>
      </p:pic>
      <p:sp>
        <p:nvSpPr>
          <p:cNvPr id="4" name="TextBox 3"/>
          <p:cNvSpPr txBox="1">
            <a:spLocks noChangeArrowheads="1"/>
          </p:cNvSpPr>
          <p:nvPr/>
        </p:nvSpPr>
        <p:spPr bwMode="auto">
          <a:xfrm>
            <a:off x="0" y="428179"/>
            <a:ext cx="4191000" cy="6001642"/>
          </a:xfrm>
          <a:prstGeom prst="rect">
            <a:avLst/>
          </a:prstGeom>
          <a:noFill/>
          <a:ln w="9525">
            <a:noFill/>
            <a:miter lim="800000"/>
            <a:headEnd/>
            <a:tailEnd/>
          </a:ln>
        </p:spPr>
        <p:txBody>
          <a:bodyPr>
            <a:prstTxWarp prst="textNoShape">
              <a:avLst/>
            </a:prstTxWarp>
            <a:spAutoFit/>
          </a:bodyPr>
          <a:lstStyle/>
          <a:p>
            <a:r>
              <a:rPr lang="en-US" sz="3200" dirty="0"/>
              <a:t>-  Growing number of jobs due to industrial growth.</a:t>
            </a:r>
          </a:p>
          <a:p>
            <a:endParaRPr lang="en-US" sz="3200" dirty="0"/>
          </a:p>
          <a:p>
            <a:r>
              <a:rPr lang="en-US" sz="3200" dirty="0"/>
              <a:t>-  America</a:t>
            </a:r>
            <a:r>
              <a:rPr lang="en-US" sz="3200" dirty="0" smtClean="0"/>
              <a:t> was seen as </a:t>
            </a:r>
            <a:r>
              <a:rPr lang="en-US" sz="3200" dirty="0"/>
              <a:t>the “Land of Opportunity.”</a:t>
            </a:r>
            <a:endParaRPr lang="en-US" sz="3200" dirty="0" smtClean="0"/>
          </a:p>
          <a:p>
            <a:endParaRPr lang="en-US" sz="3200" dirty="0" smtClean="0"/>
          </a:p>
          <a:p>
            <a:r>
              <a:rPr lang="en-US" sz="3200" dirty="0"/>
              <a:t>-  American commitment to Democracy</a:t>
            </a:r>
            <a:r>
              <a:rPr lang="en-US" sz="3200" dirty="0" smtClean="0"/>
              <a:t>.</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9144000" cy="1754327"/>
          </a:xfrm>
          <a:prstGeom prst="rect">
            <a:avLst/>
          </a:prstGeom>
          <a:noFill/>
        </p:spPr>
        <p:txBody>
          <a:bodyPr wrap="square" rtlCol="0">
            <a:spAutoFit/>
          </a:bodyPr>
          <a:lstStyle/>
          <a:p>
            <a:pPr algn="ctr"/>
            <a:r>
              <a:rPr lang="en-US" sz="3600" dirty="0" smtClean="0"/>
              <a:t>To further restrict immigration from all over the world, Congress passed the Emergency Quota Act in 1921.</a:t>
            </a:r>
            <a:endParaRPr lang="en-US" sz="3600" dirty="0"/>
          </a:p>
        </p:txBody>
      </p:sp>
      <p:pic>
        <p:nvPicPr>
          <p:cNvPr id="3" name="Picture 2"/>
          <p:cNvPicPr>
            <a:picLocks noChangeAspect="1"/>
          </p:cNvPicPr>
          <p:nvPr/>
        </p:nvPicPr>
        <p:blipFill>
          <a:blip r:embed="rId2"/>
          <a:stretch>
            <a:fillRect/>
          </a:stretch>
        </p:blipFill>
        <p:spPr>
          <a:xfrm>
            <a:off x="0" y="2033138"/>
            <a:ext cx="9130822" cy="456541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840942" y="0"/>
            <a:ext cx="4303058" cy="6740308"/>
          </a:xfrm>
          <a:prstGeom prst="rect">
            <a:avLst/>
          </a:prstGeom>
          <a:noFill/>
        </p:spPr>
        <p:txBody>
          <a:bodyPr wrap="square" rtlCol="0">
            <a:spAutoFit/>
          </a:bodyPr>
          <a:lstStyle/>
          <a:p>
            <a:pPr algn="ctr"/>
            <a:r>
              <a:rPr lang="en-US" sz="3600" dirty="0" smtClean="0"/>
              <a:t>Under the law the </a:t>
            </a:r>
            <a:r>
              <a:rPr lang="en-US" sz="3600" dirty="0"/>
              <a:t>government set a yearly limit on the number of people allowed into the U.S. from each foreign nation.  Once that limit was reached, no more immigrants could enter the U.S. from that nation until the next </a:t>
            </a:r>
            <a:r>
              <a:rPr lang="en-US" sz="3600" dirty="0" smtClean="0"/>
              <a:t>year.</a:t>
            </a:r>
          </a:p>
        </p:txBody>
      </p:sp>
      <p:pic>
        <p:nvPicPr>
          <p:cNvPr id="3" name="Picture 6" descr="ImmigrationQuota1921"/>
          <p:cNvPicPr>
            <a:picLocks noChangeAspect="1" noChangeArrowheads="1"/>
          </p:cNvPicPr>
          <p:nvPr/>
        </p:nvPicPr>
        <p:blipFill>
          <a:blip r:embed="rId2"/>
          <a:srcRect/>
          <a:stretch>
            <a:fillRect/>
          </a:stretch>
        </p:blipFill>
        <p:spPr bwMode="auto">
          <a:xfrm>
            <a:off x="0" y="298824"/>
            <a:ext cx="4840941"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Europe History Map - 1900"/>
          <p:cNvPicPr>
            <a:picLocks noChangeAspect="1" noChangeArrowheads="1"/>
          </p:cNvPicPr>
          <p:nvPr/>
        </p:nvPicPr>
        <p:blipFill>
          <a:blip r:embed="rId2"/>
          <a:srcRect/>
          <a:stretch>
            <a:fillRect/>
          </a:stretch>
        </p:blipFill>
        <p:spPr bwMode="auto">
          <a:xfrm>
            <a:off x="838200" y="1404471"/>
            <a:ext cx="7315200" cy="5453529"/>
          </a:xfrm>
          <a:prstGeom prst="rect">
            <a:avLst/>
          </a:prstGeom>
          <a:noFill/>
          <a:ln w="9525">
            <a:noFill/>
            <a:miter lim="800000"/>
            <a:headEnd/>
            <a:tailEnd/>
          </a:ln>
        </p:spPr>
      </p:pic>
      <p:sp>
        <p:nvSpPr>
          <p:cNvPr id="3" name="TextBox 2"/>
          <p:cNvSpPr txBox="1"/>
          <p:nvPr/>
        </p:nvSpPr>
        <p:spPr>
          <a:xfrm>
            <a:off x="0" y="0"/>
            <a:ext cx="9144000" cy="1815882"/>
          </a:xfrm>
          <a:prstGeom prst="rect">
            <a:avLst/>
          </a:prstGeom>
          <a:noFill/>
        </p:spPr>
        <p:txBody>
          <a:bodyPr wrap="square" rtlCol="0">
            <a:spAutoFit/>
          </a:bodyPr>
          <a:lstStyle/>
          <a:p>
            <a:pPr algn="ctr"/>
            <a:r>
              <a:rPr lang="en-US" sz="2800" dirty="0" smtClean="0"/>
              <a:t>Quotas </a:t>
            </a:r>
            <a:r>
              <a:rPr lang="en-US" sz="2800" dirty="0"/>
              <a:t>were higher</a:t>
            </a:r>
            <a:r>
              <a:rPr lang="en-US" sz="2800" dirty="0" smtClean="0"/>
              <a:t> for </a:t>
            </a:r>
            <a:r>
              <a:rPr lang="en-US" sz="2800" dirty="0"/>
              <a:t>nations in Northern and Western Europe than</a:t>
            </a:r>
            <a:r>
              <a:rPr lang="en-US" sz="2800" dirty="0" smtClean="0"/>
              <a:t> for </a:t>
            </a:r>
            <a:r>
              <a:rPr lang="en-US" sz="2800" dirty="0"/>
              <a:t>nations in Southern and Eastern </a:t>
            </a:r>
            <a:r>
              <a:rPr lang="en-US" sz="2800" dirty="0" smtClean="0"/>
              <a:t>Europe.  Why?</a:t>
            </a:r>
          </a:p>
          <a:p>
            <a:pPr algn="ct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82674"/>
            <a:ext cx="9143999" cy="529265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sol1890"/>
          <p:cNvPicPr>
            <a:picLocks noChangeAspect="1" noChangeArrowheads="1"/>
          </p:cNvPicPr>
          <p:nvPr/>
        </p:nvPicPr>
        <p:blipFill>
          <a:blip r:embed="rId2"/>
          <a:srcRect/>
          <a:stretch>
            <a:fillRect/>
          </a:stretch>
        </p:blipFill>
        <p:spPr bwMode="auto">
          <a:xfrm>
            <a:off x="4114800" y="228600"/>
            <a:ext cx="4781550" cy="6400800"/>
          </a:xfrm>
          <a:prstGeom prst="rect">
            <a:avLst/>
          </a:prstGeom>
          <a:noFill/>
          <a:ln w="9525">
            <a:noFill/>
            <a:miter lim="800000"/>
            <a:headEnd/>
            <a:tailEnd/>
          </a:ln>
        </p:spPr>
      </p:pic>
      <p:sp>
        <p:nvSpPr>
          <p:cNvPr id="5" name="TextBox 4"/>
          <p:cNvSpPr txBox="1"/>
          <p:nvPr/>
        </p:nvSpPr>
        <p:spPr>
          <a:xfrm>
            <a:off x="185271" y="1443841"/>
            <a:ext cx="3929529" cy="3970318"/>
          </a:xfrm>
          <a:prstGeom prst="rect">
            <a:avLst/>
          </a:prstGeom>
          <a:noFill/>
        </p:spPr>
        <p:txBody>
          <a:bodyPr wrap="square" rtlCol="0">
            <a:spAutoFit/>
          </a:bodyPr>
          <a:lstStyle/>
          <a:p>
            <a:pPr algn="ctr"/>
            <a:r>
              <a:rPr lang="en-US" sz="3600" dirty="0" smtClean="0"/>
              <a:t>While the doors had been opened from the 1830’s to the 1890’s, by the 1920’s those doors were effectively shut.</a:t>
            </a:r>
            <a:endParaRPr lang="en-U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11170" y="305068"/>
            <a:ext cx="7921660" cy="6247864"/>
          </a:xfrm>
          <a:prstGeom prst="rect">
            <a:avLst/>
          </a:prstGeom>
          <a:noFill/>
        </p:spPr>
        <p:txBody>
          <a:bodyPr wrap="none" lIns="91440" tIns="45720" rIns="91440" bIns="45720">
            <a:spAutoFit/>
          </a:bodyPr>
          <a:lstStyle/>
          <a:p>
            <a:pPr algn="ctr"/>
            <a:r>
              <a:rPr lang="en-US" sz="40000" b="1" spc="200" dirty="0" smtClean="0">
                <a:ln w="29210">
                  <a:solidFill>
                    <a:schemeClr val="accent3">
                      <a:tint val="10000"/>
                    </a:schemeClr>
                  </a:solidFill>
                </a:ln>
                <a:effectLst>
                  <a:innerShdw blurRad="50800" dist="50800" dir="8100000">
                    <a:srgbClr val="7D7D7D">
                      <a:alpha val="73000"/>
                    </a:srgbClr>
                  </a:innerShdw>
                </a:effectLst>
              </a:rPr>
              <a:t>Fin.</a:t>
            </a:r>
            <a:endParaRPr lang="en-US" sz="40000" b="1" spc="200" dirty="0">
              <a:ln w="29210">
                <a:solidFill>
                  <a:schemeClr val="accent3">
                    <a:tint val="10000"/>
                  </a:schemeClr>
                </a:solidFill>
              </a:ln>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5" descr="sol1890"/>
          <p:cNvPicPr>
            <a:picLocks noChangeAspect="1" noChangeArrowheads="1"/>
          </p:cNvPicPr>
          <p:nvPr/>
        </p:nvPicPr>
        <p:blipFill>
          <a:blip r:embed="rId2"/>
          <a:srcRect/>
          <a:stretch>
            <a:fillRect/>
          </a:stretch>
        </p:blipFill>
        <p:spPr bwMode="auto">
          <a:xfrm>
            <a:off x="0" y="-3175"/>
            <a:ext cx="5154706" cy="6900324"/>
          </a:xfrm>
          <a:prstGeom prst="rect">
            <a:avLst/>
          </a:prstGeom>
          <a:noFill/>
          <a:ln w="9525">
            <a:noFill/>
            <a:miter lim="800000"/>
            <a:headEnd/>
            <a:tailEnd/>
          </a:ln>
        </p:spPr>
      </p:pic>
      <p:sp>
        <p:nvSpPr>
          <p:cNvPr id="29699" name="Text Box 6"/>
          <p:cNvSpPr txBox="1">
            <a:spLocks noChangeArrowheads="1"/>
          </p:cNvSpPr>
          <p:nvPr/>
        </p:nvSpPr>
        <p:spPr bwMode="auto">
          <a:xfrm>
            <a:off x="5154706" y="0"/>
            <a:ext cx="3989294" cy="674030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t>While immigration stations like Ellis Island</a:t>
            </a:r>
            <a:r>
              <a:rPr lang="en-US" sz="3600" dirty="0" smtClean="0"/>
              <a:t>, in New York, </a:t>
            </a:r>
            <a:r>
              <a:rPr lang="en-US" sz="3600" dirty="0"/>
              <a:t>and Angel </a:t>
            </a:r>
            <a:r>
              <a:rPr lang="en-US" sz="3600" dirty="0" smtClean="0"/>
              <a:t>Island, </a:t>
            </a:r>
            <a:r>
              <a:rPr lang="en-US" sz="3600" dirty="0"/>
              <a:t>in San Francisco, prevented some immigrants from entering the U.S., the vast majority were let in with little or no restriction.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0" y="0"/>
            <a:ext cx="9144000" cy="17399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t>How can we explain the fact that the gates to American were flung wide open for all immigrants, at least initially?</a:t>
            </a:r>
          </a:p>
        </p:txBody>
      </p:sp>
      <p:pic>
        <p:nvPicPr>
          <p:cNvPr id="30723" name="Picture 6" descr="15172Island"/>
          <p:cNvPicPr>
            <a:picLocks noChangeAspect="1" noChangeArrowheads="1"/>
          </p:cNvPicPr>
          <p:nvPr/>
        </p:nvPicPr>
        <p:blipFill>
          <a:blip r:embed="rId2"/>
          <a:srcRect/>
          <a:stretch>
            <a:fillRect/>
          </a:stretch>
        </p:blipFill>
        <p:spPr bwMode="auto">
          <a:xfrm>
            <a:off x="533400" y="1752600"/>
            <a:ext cx="8077200" cy="491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0" y="0"/>
            <a:ext cx="4953000" cy="6863416"/>
          </a:xfrm>
          <a:prstGeom prst="rect">
            <a:avLst/>
          </a:prstGeom>
          <a:noFill/>
          <a:ln w="9525">
            <a:noFill/>
            <a:miter lim="800000"/>
            <a:headEnd/>
            <a:tailEnd/>
          </a:ln>
        </p:spPr>
        <p:txBody>
          <a:bodyPr>
            <a:prstTxWarp prst="textNoShape">
              <a:avLst/>
            </a:prstTxWarp>
            <a:spAutoFit/>
          </a:bodyPr>
          <a:lstStyle/>
          <a:p>
            <a:pPr algn="ctr"/>
            <a:r>
              <a:rPr lang="en-US" sz="4400" dirty="0" smtClean="0"/>
              <a:t>Business </a:t>
            </a:r>
            <a:r>
              <a:rPr lang="en-US" sz="4400" dirty="0"/>
              <a:t>owners wanted people who would work for next to nothing.</a:t>
            </a:r>
            <a:endParaRPr lang="en-US" sz="4400" dirty="0" smtClean="0"/>
          </a:p>
          <a:p>
            <a:pPr algn="ctr"/>
            <a:endParaRPr lang="en-US" sz="4400" dirty="0" smtClean="0"/>
          </a:p>
          <a:p>
            <a:pPr algn="ctr"/>
            <a:r>
              <a:rPr lang="en-US" sz="4400" dirty="0" smtClean="0"/>
              <a:t>Shipping companies wanted to make profits transporting people across the oceans.</a:t>
            </a:r>
            <a:endParaRPr lang="en-US" sz="4400" dirty="0" smtClean="0"/>
          </a:p>
        </p:txBody>
      </p:sp>
      <p:pic>
        <p:nvPicPr>
          <p:cNvPr id="31747" name="Picture 7" descr="http://i48.photobucket.com/albums/f217/jmade9/GOOD%20TIME/dollar_sign_rotate_hg_wht.gif"/>
          <p:cNvPicPr>
            <a:picLocks noChangeAspect="1" noChangeArrowheads="1" noCrop="1"/>
          </p:cNvPicPr>
          <p:nvPr/>
        </p:nvPicPr>
        <p:blipFill>
          <a:blip r:embed="rId2"/>
          <a:srcRect/>
          <a:stretch>
            <a:fillRect/>
          </a:stretch>
        </p:blipFill>
        <p:spPr bwMode="auto">
          <a:xfrm>
            <a:off x="304800" y="1152525"/>
            <a:ext cx="3641725" cy="455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198438" y="920621"/>
            <a:ext cx="3657600" cy="501675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000" dirty="0" smtClean="0"/>
              <a:t>Over time, however, many Americans began </a:t>
            </a:r>
            <a:r>
              <a:rPr lang="en-US" sz="4000" dirty="0"/>
              <a:t>to call for limitations on the number of people allowed into the U.</a:t>
            </a:r>
            <a:r>
              <a:rPr lang="en-US" sz="4000" dirty="0" smtClean="0"/>
              <a:t>S.</a:t>
            </a:r>
            <a:endParaRPr lang="en-US" sz="4000" dirty="0"/>
          </a:p>
        </p:txBody>
      </p:sp>
      <p:pic>
        <p:nvPicPr>
          <p:cNvPr id="86019" name="Picture 6" descr="ImmigrationQuota1921"/>
          <p:cNvPicPr>
            <a:picLocks noChangeAspect="1" noChangeArrowheads="1"/>
          </p:cNvPicPr>
          <p:nvPr/>
        </p:nvPicPr>
        <p:blipFill>
          <a:blip r:embed="rId2"/>
          <a:srcRect/>
          <a:stretch>
            <a:fillRect/>
          </a:stretch>
        </p:blipFill>
        <p:spPr bwMode="auto">
          <a:xfrm>
            <a:off x="3856038" y="304800"/>
            <a:ext cx="5135562"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0" y="0"/>
            <a:ext cx="9144000" cy="11906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t>Three main elements of anti-immigration began to come together in the 1890’s.</a:t>
            </a:r>
          </a:p>
        </p:txBody>
      </p:sp>
      <p:pic>
        <p:nvPicPr>
          <p:cNvPr id="87043" name="Picture 5" descr="Immigrant"/>
          <p:cNvPicPr>
            <a:picLocks noChangeAspect="1" noChangeArrowheads="1"/>
          </p:cNvPicPr>
          <p:nvPr/>
        </p:nvPicPr>
        <p:blipFill>
          <a:blip r:embed="rId2"/>
          <a:srcRect/>
          <a:stretch>
            <a:fillRect/>
          </a:stretch>
        </p:blipFill>
        <p:spPr bwMode="auto">
          <a:xfrm>
            <a:off x="1143000" y="1219200"/>
            <a:ext cx="70866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381000" y="304800"/>
            <a:ext cx="8458200" cy="6247864"/>
          </a:xfrm>
          <a:prstGeom prst="rect">
            <a:avLst/>
          </a:prstGeom>
          <a:noFill/>
          <a:ln w="9525">
            <a:noFill/>
            <a:miter lim="800000"/>
            <a:headEnd/>
            <a:tailEnd/>
          </a:ln>
        </p:spPr>
        <p:txBody>
          <a:bodyPr>
            <a:prstTxWarp prst="textNoShape">
              <a:avLst/>
            </a:prstTxWarp>
            <a:spAutoFit/>
          </a:bodyPr>
          <a:lstStyle/>
          <a:p>
            <a:pPr>
              <a:spcBef>
                <a:spcPct val="50000"/>
              </a:spcBef>
            </a:pPr>
            <a:r>
              <a:rPr lang="en-US" sz="4000" dirty="0"/>
              <a:t>1.  </a:t>
            </a:r>
            <a:r>
              <a:rPr lang="en-US" sz="4000" dirty="0" err="1"/>
              <a:t>Nativists</a:t>
            </a:r>
            <a:r>
              <a:rPr lang="en-US" sz="4000" dirty="0"/>
              <a:t> argued that immigrants threatened the “American way of life.”</a:t>
            </a:r>
          </a:p>
          <a:p>
            <a:pPr>
              <a:spcBef>
                <a:spcPct val="50000"/>
              </a:spcBef>
            </a:pPr>
            <a:r>
              <a:rPr lang="en-US" sz="3200" dirty="0"/>
              <a:t>-  Immigrants took jobs from “good Americans.”</a:t>
            </a:r>
          </a:p>
          <a:p>
            <a:pPr>
              <a:spcBef>
                <a:spcPct val="50000"/>
              </a:spcBef>
            </a:pPr>
            <a:r>
              <a:rPr lang="en-US" sz="3200" dirty="0"/>
              <a:t>-  Most immigrants were not Protestant and threatened America’s religious heritage.</a:t>
            </a:r>
          </a:p>
          <a:p>
            <a:pPr>
              <a:spcBef>
                <a:spcPct val="50000"/>
              </a:spcBef>
            </a:pPr>
            <a:r>
              <a:rPr lang="en-US" sz="3200" dirty="0"/>
              <a:t>-  </a:t>
            </a:r>
            <a:r>
              <a:rPr lang="en-US" sz="3200" dirty="0" smtClean="0"/>
              <a:t>They </a:t>
            </a:r>
            <a:r>
              <a:rPr lang="en-US" sz="3200" dirty="0"/>
              <a:t>brought crime, disease and anarchy with them</a:t>
            </a:r>
            <a:r>
              <a:rPr lang="en-US" sz="3200" dirty="0" smtClean="0"/>
              <a:t>.</a:t>
            </a:r>
          </a:p>
          <a:p>
            <a:pPr>
              <a:spcBef>
                <a:spcPct val="50000"/>
              </a:spcBef>
            </a:pPr>
            <a:r>
              <a:rPr lang="en-US" sz="3200" dirty="0" smtClean="0"/>
              <a:t>-  Those that were coming were uneducated, and if they couldn’t find work, they became a burden to society.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xEl>
                                              <p:pRg st="1" end="1"/>
                                            </p:txEl>
                                          </p:spTgt>
                                        </p:tgtEl>
                                        <p:attrNameLst>
                                          <p:attrName>style.visibility</p:attrName>
                                        </p:attrNameLst>
                                      </p:cBhvr>
                                      <p:to>
                                        <p:strVal val="visible"/>
                                      </p:to>
                                    </p:set>
                                    <p:anim calcmode="lin" valueType="num">
                                      <p:cBhvr additive="base">
                                        <p:cTn id="7" dur="500" fill="hold"/>
                                        <p:tgtEl>
                                          <p:spTgt spid="675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8">
                                            <p:txEl>
                                              <p:pRg st="3" end="3"/>
                                            </p:txEl>
                                          </p:spTgt>
                                        </p:tgtEl>
                                        <p:attrNameLst>
                                          <p:attrName>style.visibility</p:attrName>
                                        </p:attrNameLst>
                                      </p:cBhvr>
                                      <p:to>
                                        <p:strVal val="visible"/>
                                      </p:to>
                                    </p:set>
                                    <p:anim calcmode="lin" valueType="num">
                                      <p:cBhvr additive="base">
                                        <p:cTn id="19" dur="5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88">
                                            <p:txEl>
                                              <p:pRg st="4" end="4"/>
                                            </p:txEl>
                                          </p:spTgt>
                                        </p:tgtEl>
                                        <p:attrNameLst>
                                          <p:attrName>style.visibility</p:attrName>
                                        </p:attrNameLst>
                                      </p:cBhvr>
                                      <p:to>
                                        <p:strVal val="visible"/>
                                      </p:to>
                                    </p:set>
                                    <p:anim calcmode="lin" valueType="num">
                                      <p:cBhvr additive="base">
                                        <p:cTn id="25" dur="5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767</TotalTime>
  <Words>776</Words>
  <Application>Microsoft Macintosh PowerPoint</Application>
  <PresentationFormat>On-screen Show (4:3)</PresentationFormat>
  <Paragraphs>51</Paragraphs>
  <Slides>35</Slides>
  <Notes>0</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14</cp:revision>
  <dcterms:created xsi:type="dcterms:W3CDTF">2014-09-22T13:26:01Z</dcterms:created>
  <dcterms:modified xsi:type="dcterms:W3CDTF">2014-09-22T14:12:56Z</dcterms:modified>
</cp:coreProperties>
</file>