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6" r:id="rId3"/>
    <p:sldId id="288" r:id="rId4"/>
    <p:sldId id="259" r:id="rId5"/>
    <p:sldId id="260" r:id="rId6"/>
    <p:sldId id="261" r:id="rId7"/>
    <p:sldId id="262" r:id="rId8"/>
    <p:sldId id="263" r:id="rId9"/>
    <p:sldId id="25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8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0" d="100"/>
          <a:sy n="80" d="100"/>
        </p:scale>
        <p:origin x="-8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AEDD-0D99-DB49-B047-5EDE5BB65B12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6762-752B-8B4D-BF9A-23671275A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AEDD-0D99-DB49-B047-5EDE5BB65B12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6762-752B-8B4D-BF9A-23671275A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AEDD-0D99-DB49-B047-5EDE5BB65B12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6762-752B-8B4D-BF9A-23671275A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AEDD-0D99-DB49-B047-5EDE5BB65B12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6762-752B-8B4D-BF9A-23671275A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AEDD-0D99-DB49-B047-5EDE5BB65B12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6762-752B-8B4D-BF9A-23671275A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AEDD-0D99-DB49-B047-5EDE5BB65B12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6762-752B-8B4D-BF9A-23671275A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AEDD-0D99-DB49-B047-5EDE5BB65B12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6762-752B-8B4D-BF9A-23671275A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AEDD-0D99-DB49-B047-5EDE5BB65B12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6762-752B-8B4D-BF9A-23671275A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AEDD-0D99-DB49-B047-5EDE5BB65B12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6762-752B-8B4D-BF9A-23671275A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AEDD-0D99-DB49-B047-5EDE5BB65B12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6762-752B-8B4D-BF9A-23671275A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AEDD-0D99-DB49-B047-5EDE5BB65B12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6762-752B-8B4D-BF9A-23671275A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5AEDD-0D99-DB49-B047-5EDE5BB65B12}" type="datetimeFigureOut">
              <a:rPr lang="en-US" smtClean="0"/>
              <a:pPr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6762-752B-8B4D-BF9A-23671275A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229600" cy="640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The New Deal</a:t>
            </a:r>
          </a:p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Part II:</a:t>
            </a:r>
          </a:p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Recovery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blurRad="63500" dist="46662" dir="2115817" algn="ctr" rotWithShape="0">
                  <a:srgbClr val="B2B2B2">
                    <a:alpha val="79999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Things were bad across America during the Depression, but the suffering was especially bad in the Tennessee River Valley.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78" y="1569659"/>
            <a:ext cx="7603843" cy="5172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279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  Unemployment and poverty were rampant.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48800"/>
            <a:ext cx="42790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  Health care sucked.</a:t>
            </a:r>
          </a:p>
          <a:p>
            <a:endParaRPr lang="en-US" sz="3200" dirty="0" smtClean="0"/>
          </a:p>
          <a:p>
            <a:r>
              <a:rPr lang="en-US" sz="3200" dirty="0" smtClean="0"/>
              <a:t>-  The farmland had been overused.</a:t>
            </a:r>
          </a:p>
          <a:p>
            <a:endParaRPr lang="en-US" sz="3200" dirty="0" smtClean="0"/>
          </a:p>
          <a:p>
            <a:r>
              <a:rPr lang="en-US" sz="3200" dirty="0" smtClean="0"/>
              <a:t>-  Many towns and homes didn’t yet have reliable electricity.</a:t>
            </a:r>
          </a:p>
          <a:p>
            <a:endParaRPr lang="en-US" sz="3200" dirty="0" smtClean="0"/>
          </a:p>
          <a:p>
            <a:r>
              <a:rPr lang="en-US" sz="3200" dirty="0" smtClean="0"/>
              <a:t>-  Flooding along the river was common.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044" y="-1"/>
            <a:ext cx="4864956" cy="7021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To solve all of these problems, Roosevelt proposed the Tennessee Valley Authority.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77217"/>
            <a:ext cx="9144000" cy="5981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4693124" y="181419"/>
            <a:ext cx="4343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Tennessee Valley</a:t>
            </a:r>
          </a:p>
          <a:p>
            <a:pPr algn="ctr"/>
            <a:r>
              <a:rPr lang="en-US" sz="4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Authority (</a:t>
            </a:r>
            <a:r>
              <a:rPr lang="en-US" sz="4800" kern="10" dirty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1933)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6623"/>
            <a:ext cx="4800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 Established a company (TVA) owned and operated by the U.S. government.</a:t>
            </a:r>
          </a:p>
          <a:p>
            <a:endParaRPr lang="en-US" sz="2800" dirty="0" smtClean="0"/>
          </a:p>
          <a:p>
            <a:r>
              <a:rPr lang="en-US" sz="2800" dirty="0" smtClean="0"/>
              <a:t>-  Hired workers to construct a series of dams on the Tennessee River.  These dams controlled flooding and generated electricity.  More importantly, they created jobs.</a:t>
            </a:r>
          </a:p>
          <a:p>
            <a:endParaRPr lang="en-US" sz="2800" dirty="0" smtClean="0"/>
          </a:p>
          <a:p>
            <a:r>
              <a:rPr lang="en-US" sz="2800" dirty="0" smtClean="0"/>
              <a:t>-  The electricity was distributed throughout the area and sold by the U.S. government.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863" y="2065211"/>
            <a:ext cx="3774661" cy="3973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6774"/>
            <a:ext cx="41732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By 1935, Roosevelt realized that, while the programs and helped a great many Americans, there was still much to be done.  Unemployment was still sky high.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258647"/>
            <a:ext cx="41732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So, in 1935 he unleashed his most massive job creation program.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202" y="-1"/>
            <a:ext cx="4970798" cy="6838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Works Progress Admin.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blurRad="63500" dist="46662" dir="2115817" algn="ctr" rotWithShape="0">
                  <a:srgbClr val="B2B2B2">
                    <a:alpha val="79999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876800" y="914400"/>
            <a:ext cx="42672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-  $11 Billion for public works programs and projects</a:t>
            </a:r>
          </a:p>
          <a:p>
            <a:pPr>
              <a:spcBef>
                <a:spcPct val="50000"/>
              </a:spcBef>
            </a:pPr>
            <a:r>
              <a:rPr lang="en-US" sz="3200" dirty="0"/>
              <a:t>-  Construction of government buildings, schools, airports, roads, etc.</a:t>
            </a:r>
          </a:p>
          <a:p>
            <a:pPr>
              <a:spcBef>
                <a:spcPct val="50000"/>
              </a:spcBef>
            </a:pPr>
            <a:r>
              <a:rPr lang="en-US" sz="3200" dirty="0"/>
              <a:t>-  Also put more “educated scholars” to work in their fields of expertise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1638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4572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hea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43300" y="906463"/>
            <a:ext cx="162306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-381000" y="609600"/>
            <a:ext cx="1600200" cy="601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838200" y="5257800"/>
            <a:ext cx="83058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0" y="609600"/>
            <a:ext cx="91440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7848600" y="304800"/>
            <a:ext cx="1295400" cy="586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WordArt 10"/>
          <p:cNvSpPr>
            <a:spLocks noChangeArrowheads="1" noChangeShapeType="1" noTextEdit="1"/>
          </p:cNvSpPr>
          <p:nvPr/>
        </p:nvSpPr>
        <p:spPr bwMode="auto">
          <a:xfrm>
            <a:off x="838200" y="381000"/>
            <a:ext cx="7467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Lousville Middle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ree Music Instruction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 l="14758" t="7027" r="14725" b="4422"/>
          <a:stretch>
            <a:fillRect/>
          </a:stretch>
        </p:blipFill>
        <p:spPr bwMode="auto">
          <a:xfrm>
            <a:off x="228600" y="228600"/>
            <a:ext cx="399256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Federal Theatre - play - Machine Age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4932363" y="228600"/>
            <a:ext cx="398303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180px-Usa-wpa-graph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3886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3962400" y="0"/>
            <a:ext cx="5181600" cy="681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dirty="0"/>
              <a:t>Roosevelt had two goals with the PWA, TVA, WPA, CCC, and other such programs:</a:t>
            </a:r>
          </a:p>
          <a:p>
            <a:pPr>
              <a:spcBef>
                <a:spcPct val="50000"/>
              </a:spcBef>
            </a:pPr>
            <a:r>
              <a:rPr lang="en-US" sz="3800" dirty="0"/>
              <a:t>1.  Get people a </a:t>
            </a:r>
            <a:r>
              <a:rPr lang="en-US" sz="3800" dirty="0" smtClean="0"/>
              <a:t>paycheck so they could buy things.</a:t>
            </a:r>
            <a:endParaRPr lang="en-US" sz="3800" dirty="0"/>
          </a:p>
          <a:p>
            <a:pPr>
              <a:spcBef>
                <a:spcPct val="50000"/>
              </a:spcBef>
            </a:pPr>
            <a:r>
              <a:rPr lang="en-US" sz="3800" dirty="0"/>
              <a:t>2.  Don’t just give them a handout.</a:t>
            </a:r>
          </a:p>
          <a:p>
            <a:pPr>
              <a:spcBef>
                <a:spcPct val="50000"/>
              </a:spcBef>
            </a:pPr>
            <a:r>
              <a:rPr lang="en-US" sz="3800" dirty="0"/>
              <a:t>Why the difference?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3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3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3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5410200" y="0"/>
            <a:ext cx="37338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/>
              <a:t>As the size, scope, and expense of the New Deal became apparent to the nation, critics began to attack FDR from all sides.</a:t>
            </a:r>
          </a:p>
        </p:txBody>
      </p:sp>
      <p:pic>
        <p:nvPicPr>
          <p:cNvPr id="5120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102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6158" y="0"/>
            <a:ext cx="52278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" y="1997839"/>
            <a:ext cx="39161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second goal of FDR’s New Deal was Recovery.  Remind me what this meant.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5410200" y="0"/>
            <a:ext cx="37338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/>
              <a:t>The most famous critic was Sen. Huey Long, who argued that for all that the New Deal had done, it had not done enough.</a:t>
            </a:r>
          </a:p>
        </p:txBody>
      </p:sp>
      <p:pic>
        <p:nvPicPr>
          <p:cNvPr id="5325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10200" cy="693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0" y="1809750"/>
            <a:ext cx="4038600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-  Wanted to make “every man a king.”</a:t>
            </a:r>
          </a:p>
          <a:p>
            <a:pPr>
              <a:spcBef>
                <a:spcPct val="50000"/>
              </a:spcBef>
            </a:pPr>
            <a:r>
              <a:rPr lang="en-US" sz="2800"/>
              <a:t>-  Promised a minimum yearly income of $5,000.</a:t>
            </a:r>
          </a:p>
          <a:p>
            <a:pPr>
              <a:spcBef>
                <a:spcPct val="50000"/>
              </a:spcBef>
            </a:pPr>
            <a:r>
              <a:rPr lang="en-US" sz="2800"/>
              <a:t>-  Would be paid for by raising huge taxes on the wealthy.</a:t>
            </a:r>
          </a:p>
          <a:p>
            <a:pPr>
              <a:spcBef>
                <a:spcPct val="50000"/>
              </a:spcBef>
            </a:pPr>
            <a:r>
              <a:rPr lang="en-US" sz="2800"/>
              <a:t>-  Assassinated in 1935.</a:t>
            </a:r>
          </a:p>
        </p:txBody>
      </p:sp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0" y="0"/>
            <a:ext cx="4038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He put forth his own “Share Our Wealth” proposal.</a:t>
            </a:r>
          </a:p>
        </p:txBody>
      </p:sp>
      <p:pic>
        <p:nvPicPr>
          <p:cNvPr id="5427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0"/>
            <a:ext cx="51054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12700" y="0"/>
            <a:ext cx="3962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/>
              <a:t>More conservative, big business oriented laissez faire Republicans began to repeat one word</a:t>
            </a:r>
            <a:r>
              <a:rPr lang="en-US" sz="4000" dirty="0" smtClean="0"/>
              <a:t>:</a:t>
            </a:r>
          </a:p>
        </p:txBody>
      </p:sp>
      <p:pic>
        <p:nvPicPr>
          <p:cNvPr id="5222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5100" y="254000"/>
            <a:ext cx="51689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4401205"/>
            <a:ext cx="3975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Socialism.  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Evidence?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79519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By 1935, New Deal programs had created millions of jobs, providing millions of American families with a paycheck.  Things seemed to be turning around.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195" y="-1"/>
            <a:ext cx="5348805" cy="6888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229600" cy="640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Fin.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blurRad="63500" dist="46662" dir="2115817" algn="ctr" rotWithShape="0">
                  <a:srgbClr val="B2B2B2">
                    <a:alpha val="79999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025" y="-1"/>
            <a:ext cx="4679949" cy="687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cc_work_play_healt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6606" y="-1"/>
            <a:ext cx="3990788" cy="6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920" y="-1"/>
            <a:ext cx="4549961" cy="6831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ederal Music Project - Free Band Concerts - NYC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2579688" y="228600"/>
            <a:ext cx="398303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929" y="82176"/>
            <a:ext cx="4790141" cy="6693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45528" y="0"/>
            <a:ext cx="4198472" cy="686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Roosevelt and Congress rolled out four important programs in the first 100 days of the New Deal to help get the economy back on track.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1" y="-61419"/>
            <a:ext cx="4983629" cy="6919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201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Now, it’s your turn.  In order to let Americans know what type of help they can receive from the government through the New Deal, you need to show them by creating </a:t>
            </a:r>
            <a:r>
              <a:rPr lang="en-US" sz="2200" b="1" u="sng" dirty="0" smtClean="0"/>
              <a:t>four</a:t>
            </a:r>
            <a:r>
              <a:rPr lang="en-US" sz="2200" dirty="0" smtClean="0"/>
              <a:t> high quality posters of your own.  Those posters should:</a:t>
            </a:r>
          </a:p>
          <a:p>
            <a:r>
              <a:rPr lang="en-US" sz="2200" dirty="0" smtClean="0"/>
              <a:t>	-  Advertise four different programs that we’ve talked about:</a:t>
            </a:r>
          </a:p>
          <a:p>
            <a:r>
              <a:rPr lang="en-US" sz="2200" dirty="0" smtClean="0"/>
              <a:t>		</a:t>
            </a:r>
          </a:p>
          <a:p>
            <a:r>
              <a:rPr lang="en-US" sz="2200" dirty="0" smtClean="0"/>
              <a:t>		FERA		HOLC			AAA			Social Security</a:t>
            </a:r>
          </a:p>
          <a:p>
            <a:r>
              <a:rPr lang="en-US" sz="2200" dirty="0" smtClean="0"/>
              <a:t>		CCC			PWA			NRA		TVA			WPA</a:t>
            </a:r>
          </a:p>
          <a:p>
            <a:endParaRPr lang="en-US" sz="2200" dirty="0" smtClean="0"/>
          </a:p>
          <a:p>
            <a:r>
              <a:rPr lang="en-US" sz="2200" dirty="0" smtClean="0"/>
              <a:t>	-  Let people know what type of help they can receive and what 					opportunities are open 	to them.	</a:t>
            </a:r>
          </a:p>
          <a:p>
            <a:r>
              <a:rPr lang="en-US" sz="2200" dirty="0" smtClean="0"/>
              <a:t>	</a:t>
            </a:r>
          </a:p>
          <a:p>
            <a:r>
              <a:rPr lang="en-US" sz="2200" dirty="0" smtClean="0"/>
              <a:t>	-  Include both words and drawings.</a:t>
            </a:r>
          </a:p>
          <a:p>
            <a:endParaRPr lang="en-US" sz="2200" dirty="0" smtClean="0"/>
          </a:p>
          <a:p>
            <a:r>
              <a:rPr lang="en-US" sz="2200" dirty="0" smtClean="0"/>
              <a:t>	-  Be in full color!</a:t>
            </a:r>
          </a:p>
          <a:p>
            <a:endParaRPr lang="en-US" sz="2200" dirty="0" smtClean="0"/>
          </a:p>
          <a:p>
            <a:r>
              <a:rPr lang="en-US" sz="2200" dirty="0" smtClean="0"/>
              <a:t>	-  Be the best work you can do.</a:t>
            </a:r>
          </a:p>
          <a:p>
            <a:endParaRPr lang="en-US" sz="2200" dirty="0" smtClean="0"/>
          </a:p>
          <a:p>
            <a:r>
              <a:rPr lang="en-US" sz="2200" dirty="0" smtClean="0"/>
              <a:t>Plan out what you’re going to do.  Don’t just start drawing.  Give them some thought.  They will be due </a:t>
            </a:r>
            <a:r>
              <a:rPr lang="en-US" sz="2200" b="1" dirty="0" smtClean="0"/>
              <a:t>at the end of the period</a:t>
            </a:r>
            <a:r>
              <a:rPr lang="en-US" sz="2200" dirty="0" smtClean="0"/>
              <a:t> and will be graded for their clarity and appearance.</a:t>
            </a:r>
          </a:p>
          <a:p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ccc_work_play_healt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52400"/>
            <a:ext cx="37306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WordArt 4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4876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Civilian Conservation </a:t>
            </a:r>
          </a:p>
          <a:p>
            <a:pPr algn="ctr"/>
            <a:r>
              <a:rPr lang="en-US" sz="4800" kern="10" dirty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Corps (1933)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143000"/>
            <a:ext cx="52578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en-US" sz="3200" dirty="0" smtClean="0"/>
              <a:t> Created 3 million jobs </a:t>
            </a:r>
            <a:r>
              <a:rPr lang="en-US" sz="3200" dirty="0"/>
              <a:t>for men 18-25</a:t>
            </a:r>
          </a:p>
          <a:p>
            <a:pPr>
              <a:buFontTx/>
              <a:buChar char="-"/>
            </a:pPr>
            <a:r>
              <a:rPr lang="en-US" sz="3200" dirty="0"/>
              <a:t> Put to work “outdoors” planting trees, preventing soil erosion, cutting trails, building roads.</a:t>
            </a:r>
          </a:p>
          <a:p>
            <a:pPr>
              <a:buFontTx/>
              <a:buChar char="-"/>
            </a:pPr>
            <a:r>
              <a:rPr lang="en-US" sz="3200" dirty="0"/>
              <a:t> Provided with food, clothing, shelter on the job site.</a:t>
            </a:r>
          </a:p>
          <a:p>
            <a:pPr>
              <a:buFontTx/>
              <a:buChar char="-"/>
            </a:pPr>
            <a:r>
              <a:rPr lang="en-US" sz="3200" dirty="0"/>
              <a:t> Required to send $25 of every $30 made home to their families. 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4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8915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National Industrial Recovery Act (1933)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5715000" y="914400"/>
            <a:ext cx="3429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The NIRA created two additional government agencies, each with a different purpose: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15000" y="3657600"/>
            <a:ext cx="3429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/>
              <a:t>The Public Works Administration</a:t>
            </a:r>
          </a:p>
          <a:p>
            <a:endParaRPr lang="en-US" sz="3200"/>
          </a:p>
          <a:p>
            <a:pPr algn="ctr"/>
            <a:r>
              <a:rPr lang="en-US" sz="3200"/>
              <a:t>The National Recovery Administration</a:t>
            </a:r>
          </a:p>
        </p:txBody>
      </p:sp>
      <p:pic>
        <p:nvPicPr>
          <p:cNvPr id="3686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5791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6172200" y="0"/>
            <a:ext cx="2971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The PWA was designed to create even more jobs available to all Americans.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3789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1603375"/>
            <a:ext cx="61690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28600" y="226773"/>
            <a:ext cx="4876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Public Works</a:t>
            </a:r>
          </a:p>
          <a:p>
            <a:pPr algn="ctr"/>
            <a:r>
              <a:rPr lang="en-US" sz="4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Administration </a:t>
            </a:r>
            <a:r>
              <a:rPr lang="en-US" sz="4800" kern="10" dirty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(1933)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2200" y="2246769"/>
            <a:ext cx="2971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These jobs were facilitated by the states and were mostly found in massive public works projects like roads, dams, and construction of govt. and public buildings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95813" y="0"/>
            <a:ext cx="4548187" cy="655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800" dirty="0"/>
              <a:t>Required a code of “fair </a:t>
            </a:r>
            <a:r>
              <a:rPr lang="en-GB" sz="2800" dirty="0" smtClean="0"/>
              <a:t>competition” and initially set a minimum price for many products.  Why set a minimum price?</a:t>
            </a:r>
          </a:p>
          <a:p>
            <a:endParaRPr lang="en-GB" sz="2800" dirty="0"/>
          </a:p>
          <a:p>
            <a:r>
              <a:rPr lang="en-GB" sz="2800" dirty="0"/>
              <a:t>Enforced a </a:t>
            </a:r>
            <a:r>
              <a:rPr lang="en-GB" sz="2800" dirty="0" smtClean="0"/>
              <a:t>maximum 9 </a:t>
            </a:r>
            <a:r>
              <a:rPr lang="en-GB" sz="2800" dirty="0"/>
              <a:t>hr. work</a:t>
            </a:r>
            <a:r>
              <a:rPr lang="en-GB" sz="2800" dirty="0" smtClean="0"/>
              <a:t> day, 45 hr. week.  </a:t>
            </a:r>
            <a:r>
              <a:rPr lang="en-GB" sz="2800" dirty="0"/>
              <a:t>How would this help?</a:t>
            </a:r>
          </a:p>
          <a:p>
            <a:endParaRPr lang="en-GB" sz="2800" dirty="0"/>
          </a:p>
          <a:p>
            <a:r>
              <a:rPr lang="en-GB" sz="2800" dirty="0"/>
              <a:t>Established a minimum wage.</a:t>
            </a:r>
          </a:p>
          <a:p>
            <a:endParaRPr lang="en-GB" sz="2800" dirty="0"/>
          </a:p>
          <a:p>
            <a:r>
              <a:rPr lang="en-GB" sz="2800" dirty="0"/>
              <a:t>Formally recognized and protected organized </a:t>
            </a:r>
            <a:r>
              <a:rPr lang="en-GB" sz="2800" dirty="0" err="1"/>
              <a:t>labor</a:t>
            </a:r>
            <a:r>
              <a:rPr lang="en-GB" sz="2800" dirty="0"/>
              <a:t> unions</a:t>
            </a:r>
            <a:r>
              <a:rPr lang="en-GB" sz="2800" dirty="0" smtClean="0"/>
              <a:t>.</a:t>
            </a:r>
          </a:p>
        </p:txBody>
      </p:sp>
      <p:pic>
        <p:nvPicPr>
          <p:cNvPr id="38915" name="Picture 9" descr="2000-7801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9100"/>
            <a:ext cx="459581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All of this was voluntary.  A business could choose to live by the codes or not.  Problem?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972203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To deal with this, the government created the Blue Eagle, a symbol of the NRA.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6551"/>
            <a:ext cx="4508400" cy="6484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Companies and businesses who agreed to live by the rules hung the Blue Eagle in their windows.  How was this supposed to help?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78" y="1569660"/>
            <a:ext cx="7462243" cy="5874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927</Words>
  <Application>Microsoft Macintosh PowerPoint</Application>
  <PresentationFormat>On-screen Show (4:3)</PresentationFormat>
  <Paragraphs>86</Paragraphs>
  <Slides>30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Monarch 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Justin Abbott</dc:creator>
  <cp:lastModifiedBy>Justin Abbott</cp:lastModifiedBy>
  <cp:revision>7</cp:revision>
  <dcterms:created xsi:type="dcterms:W3CDTF">2014-11-12T15:32:36Z</dcterms:created>
  <dcterms:modified xsi:type="dcterms:W3CDTF">2014-11-12T19:34:33Z</dcterms:modified>
</cp:coreProperties>
</file>