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8" r:id="rId2"/>
    <p:sldId id="267" r:id="rId3"/>
    <p:sldId id="304" r:id="rId4"/>
    <p:sldId id="269" r:id="rId5"/>
    <p:sldId id="308" r:id="rId6"/>
    <p:sldId id="309" r:id="rId7"/>
    <p:sldId id="310" r:id="rId8"/>
    <p:sldId id="311" r:id="rId9"/>
    <p:sldId id="312" r:id="rId10"/>
    <p:sldId id="270" r:id="rId11"/>
    <p:sldId id="271" r:id="rId12"/>
    <p:sldId id="299" r:id="rId13"/>
    <p:sldId id="318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3" r:id="rId23"/>
    <p:sldId id="300" r:id="rId24"/>
    <p:sldId id="313" r:id="rId25"/>
    <p:sldId id="314" r:id="rId26"/>
    <p:sldId id="315" r:id="rId27"/>
    <p:sldId id="316" r:id="rId28"/>
    <p:sldId id="284" r:id="rId29"/>
    <p:sldId id="319" r:id="rId30"/>
    <p:sldId id="320" r:id="rId31"/>
    <p:sldId id="285" r:id="rId32"/>
    <p:sldId id="287" r:id="rId33"/>
    <p:sldId id="288" r:id="rId34"/>
    <p:sldId id="289" r:id="rId35"/>
    <p:sldId id="302" r:id="rId36"/>
    <p:sldId id="303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01" r:id="rId45"/>
    <p:sldId id="317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EB4-B973-5248-B4BE-08511633C0EB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6FE3-BC68-6F4B-A40C-78479181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EB4-B973-5248-B4BE-08511633C0EB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6FE3-BC68-6F4B-A40C-78479181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EB4-B973-5248-B4BE-08511633C0EB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6FE3-BC68-6F4B-A40C-78479181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EB4-B973-5248-B4BE-08511633C0EB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6FE3-BC68-6F4B-A40C-78479181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EB4-B973-5248-B4BE-08511633C0EB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6FE3-BC68-6F4B-A40C-78479181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EB4-B973-5248-B4BE-08511633C0EB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6FE3-BC68-6F4B-A40C-78479181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EB4-B973-5248-B4BE-08511633C0EB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6FE3-BC68-6F4B-A40C-78479181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EB4-B973-5248-B4BE-08511633C0EB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6FE3-BC68-6F4B-A40C-78479181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EB4-B973-5248-B4BE-08511633C0EB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6FE3-BC68-6F4B-A40C-78479181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EB4-B973-5248-B4BE-08511633C0EB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6FE3-BC68-6F4B-A40C-78479181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EB4-B973-5248-B4BE-08511633C0EB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6FE3-BC68-6F4B-A40C-78479181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DEB4-B973-5248-B4BE-08511633C0EB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D6FE3-BC68-6F4B-A40C-784791811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36082" y="120945"/>
            <a:ext cx="8871835" cy="66161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William McKinley</a:t>
            </a:r>
          </a:p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and the</a:t>
            </a:r>
          </a:p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“American Empire”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dist="46662" dir="2115817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97139" y="1166842"/>
            <a:ext cx="2946861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goal of bringing order to the “empire” proved especially difficult in the Philippines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971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sia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682" y="1200329"/>
            <a:ext cx="7204636" cy="551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Why did many Americans want the U.S. to take the Philippines?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6789" y="585750"/>
            <a:ext cx="4467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President McKinley was unsure what to do.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676789" y="2796671"/>
            <a:ext cx="44672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war had really been about Cuba and he wasn’t sure the U.S. was justified in taking the Philippines too.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340"/>
            <a:ext cx="4676789" cy="6545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6789" y="1997839"/>
            <a:ext cx="44672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However, he also didn’t simply want to set them free either.  Any possible reasons as to why?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340"/>
            <a:ext cx="4676789" cy="6545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1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28600"/>
            <a:ext cx="432911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997839"/>
            <a:ext cx="464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 seeking out advice as to what to do with the Philippines, McKinley turned to an unlikely source.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47" y="254934"/>
            <a:ext cx="7694706" cy="6348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1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28600"/>
            <a:ext cx="432911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4235" y="1997839"/>
            <a:ext cx="41984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According to McKinley, God told him the U.S. should annex the Philippines.  Why?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8706" y="1720840"/>
            <a:ext cx="37352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problem was that Filipinos didn’t want to be annexed.  What did they want instead?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408706" cy="6873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Emilio Aguinald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3780118" cy="6839233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3994437" y="1582341"/>
            <a:ext cx="4953000" cy="369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/>
              <a:t>As such Filipinos</a:t>
            </a:r>
            <a:r>
              <a:rPr lang="en-US" sz="3600" dirty="0"/>
              <a:t>, led by Emilio Aguinaldo, pushed for independence from U.S. control.</a:t>
            </a:r>
          </a:p>
          <a:p>
            <a:pPr algn="ctr">
              <a:spcBef>
                <a:spcPct val="50000"/>
              </a:spcBef>
            </a:pPr>
            <a:r>
              <a:rPr lang="en-US" sz="3600" dirty="0"/>
              <a:t>An official rebellion was begun on Feb. 4, 1899.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676400"/>
            <a:ext cx="6477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0" y="0"/>
            <a:ext cx="8915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/>
              <a:t>Aguinaldo, and his rebel forces, used guerilla tactics against the United States army</a:t>
            </a:r>
            <a:r>
              <a:rPr lang="en-US" sz="3200" dirty="0" smtClean="0"/>
              <a:t> that had remained in </a:t>
            </a:r>
            <a:r>
              <a:rPr lang="en-US" sz="3200" dirty="0"/>
              <a:t>the Philippines following the war with Spain.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5" name="Picture 7" descr="17_surrend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71600"/>
            <a:ext cx="7162800" cy="5289550"/>
          </a:xfrm>
          <a:prstGeom prst="rect">
            <a:avLst/>
          </a:prstGeom>
          <a:noFill/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/>
              <a:t>Remember that after a fairly brief war, Spain surrendered to the United States August 12, 1898.  They then quickly signed the Treaty of Paris, 1898.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11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28600"/>
            <a:ext cx="432911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228600" y="1676400"/>
            <a:ext cx="41910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/>
              <a:t>Having made the decision to annex the Philippines, President McKinley ordered the military to crush the rebels.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/>
              <a:t>The U</a:t>
            </a:r>
            <a:r>
              <a:rPr lang="en-US" sz="3200" dirty="0"/>
              <a:t>.S. army responded by rounding peasants into "</a:t>
            </a:r>
            <a:r>
              <a:rPr lang="en-US" sz="3200" i="1" dirty="0" err="1"/>
              <a:t>reconcentration</a:t>
            </a:r>
            <a:r>
              <a:rPr lang="en-US" sz="3200" i="1" dirty="0"/>
              <a:t> </a:t>
            </a:r>
            <a:r>
              <a:rPr lang="en-US" sz="3200" i="1" dirty="0" smtClean="0"/>
              <a:t>camps.</a:t>
            </a:r>
            <a:r>
              <a:rPr lang="en-US" sz="3200" dirty="0" smtClean="0"/>
              <a:t>“  No </a:t>
            </a:r>
            <a:r>
              <a:rPr lang="en-US" sz="3200" dirty="0"/>
              <a:t>distinctions were made between combatants and civilians</a:t>
            </a:r>
            <a:r>
              <a:rPr lang="en-US" sz="3200" dirty="0" smtClean="0"/>
              <a:t>.  Sound familiar?</a:t>
            </a:r>
            <a:endParaRPr lang="en-US" sz="3200" dirty="0"/>
          </a:p>
        </p:txBody>
      </p:sp>
      <p:pic>
        <p:nvPicPr>
          <p:cNvPr id="4" name="Picture 3" descr="Reconcentrado camp at Tanauan Batangas ca 1900 U of Mi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85" y="1752599"/>
            <a:ext cx="9159961" cy="4836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aguinaldo_im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 l="2020"/>
          <a:stretch>
            <a:fillRect/>
          </a:stretch>
        </p:blipFill>
        <p:spPr bwMode="auto">
          <a:xfrm>
            <a:off x="228600" y="228600"/>
            <a:ext cx="5295900" cy="64008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638800" y="914400"/>
            <a:ext cx="3505200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/>
              <a:t>Some in America began to argue that McKinley was wrong.  The U.S. should NOT be taking the Philippines at all, especially by force.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751" y="0"/>
            <a:ext cx="55302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12844"/>
            <a:ext cx="36137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Critics argued that McKinley and the U.S. were violating the founding principles of this country in their actions toward the Filipinos.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571" y="0"/>
            <a:ext cx="6398857" cy="686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5068"/>
            <a:ext cx="343647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Supporters of American expansion argued that we were providing the Philippines with democracy, that we were civilizing them.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471" y="-179"/>
            <a:ext cx="5707529" cy="6858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148" y="-43721"/>
            <a:ext cx="6323703" cy="6901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87" y="0"/>
            <a:ext cx="6988225" cy="6883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Aguinald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533400"/>
            <a:ext cx="5192713" cy="57912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228600" y="335845"/>
            <a:ext cx="3200400" cy="618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/>
              <a:t>The uprising came to a swift end in 1901 when U.S. forces captured Aguinaldo and forced him to take a public loyalty oath to the United </a:t>
            </a:r>
            <a:r>
              <a:rPr lang="en-US" sz="3600" dirty="0" smtClean="0"/>
              <a:t>States.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294" y="0"/>
            <a:ext cx="89647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4,200 American and 16,000 Filipino soldiers are thought to have been killed in the fighting.</a:t>
            </a:r>
          </a:p>
          <a:p>
            <a:endParaRPr lang="en-US" dirty="0"/>
          </a:p>
        </p:txBody>
      </p:sp>
      <p:pic>
        <p:nvPicPr>
          <p:cNvPr id="3" name="Picture 2" descr="Filipino+casualties+on+the+first+day+of+w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16" y="1172881"/>
            <a:ext cx="8518967" cy="5483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520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What were the terms of the peace settlement?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300473"/>
            <a:ext cx="52070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Spain gave the colonies of Puerto Rico and Guam to the United States.</a:t>
            </a:r>
          </a:p>
          <a:p>
            <a:endParaRPr lang="en-US" sz="3600" dirty="0" smtClean="0"/>
          </a:p>
          <a:p>
            <a:r>
              <a:rPr lang="en-US" sz="3600" dirty="0" smtClean="0"/>
              <a:t>Cuba was granted its independence.</a:t>
            </a:r>
          </a:p>
          <a:p>
            <a:endParaRPr lang="en-US" sz="3600" dirty="0" smtClean="0"/>
          </a:p>
          <a:p>
            <a:r>
              <a:rPr lang="en-US" sz="3600" dirty="0" smtClean="0"/>
              <a:t>America paid Spain $20 Million to acquire the Philippines.  Why?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0" y="-93577"/>
            <a:ext cx="3937000" cy="681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1957"/>
            <a:ext cx="255494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By comparison, the total number of U.S. causalities in the war with Spain, including those killed on the U.S.S. Maine totaled 3, 549.</a:t>
            </a:r>
            <a:endParaRPr lang="en-US" sz="3200" dirty="0"/>
          </a:p>
        </p:txBody>
      </p:sp>
      <p:pic>
        <p:nvPicPr>
          <p:cNvPr id="3" name="Picture 5" descr="image?id=91533&amp;rendTypeId=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4941" y="281121"/>
            <a:ext cx="6364941" cy="6295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McKinley dispatched William Howard Taft to the Philippines as head of the Philippine Commission</a:t>
            </a:r>
            <a:r>
              <a:rPr lang="en-US" sz="2400" dirty="0" smtClean="0"/>
              <a:t>.  This </a:t>
            </a:r>
            <a:r>
              <a:rPr lang="en-US" sz="2400" dirty="0"/>
              <a:t>commission was charged with “Americanizing” the Filipinos, whether they wanted it or not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35" y="1200327"/>
            <a:ext cx="7866530" cy="5648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John Hay, Secretary of St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4840288" cy="6248400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5410200" y="889843"/>
            <a:ext cx="3505200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/>
              <a:t>To further U.S. influence in Asia, Sec. of State John Hay attempted to force America’s way into the lucrative marketplace of </a:t>
            </a:r>
            <a:r>
              <a:rPr lang="en-US" sz="3600" dirty="0" smtClean="0"/>
              <a:t>China.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6248400" y="674400"/>
            <a:ext cx="2667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/>
              <a:t>The European powers had carved China up into monopolistic spheres of influence, and Hay saw that American was left out of the </a:t>
            </a:r>
            <a:r>
              <a:rPr lang="en-US" sz="3200" dirty="0" smtClean="0"/>
              <a:t>picture.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hay"/>
          <p:cNvPicPr>
            <a:picLocks noChangeAspect="1" noChangeArrowheads="1"/>
          </p:cNvPicPr>
          <p:nvPr/>
        </p:nvPicPr>
        <p:blipFill>
          <a:blip r:embed="rId2">
            <a:lum bright="18000" contrast="12000"/>
          </a:blip>
          <a:srcRect/>
          <a:stretch>
            <a:fillRect/>
          </a:stretch>
        </p:blipFill>
        <p:spPr bwMode="auto">
          <a:xfrm>
            <a:off x="1233394" y="1384995"/>
            <a:ext cx="6677212" cy="5462688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/>
              <a:t>In his “</a:t>
            </a:r>
            <a:r>
              <a:rPr lang="en-US" sz="2800" dirty="0"/>
              <a:t>Open Door </a:t>
            </a:r>
            <a:r>
              <a:rPr lang="en-US" sz="2800" dirty="0" smtClean="0"/>
              <a:t>Notes,” Hay argued that </a:t>
            </a:r>
            <a:r>
              <a:rPr lang="en-US" sz="2800" dirty="0"/>
              <a:t>the established powers</a:t>
            </a:r>
            <a:r>
              <a:rPr lang="en-US" sz="2800" dirty="0" smtClean="0"/>
              <a:t> should </a:t>
            </a:r>
            <a:r>
              <a:rPr lang="en-US" sz="2800" dirty="0"/>
              <a:t>open the door to their spheres</a:t>
            </a:r>
            <a:r>
              <a:rPr lang="en-US" sz="2800" dirty="0" smtClean="0"/>
              <a:t> recognizing </a:t>
            </a:r>
            <a:r>
              <a:rPr lang="en-US" sz="2800" dirty="0"/>
              <a:t>the rights of China, and the rights of economic competition.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72200" y="656975"/>
            <a:ext cx="2971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None of the established powers formally accepted these “Open Door Notes.”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172200" y="4034154"/>
            <a:ext cx="297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But, none of them had outright rejected them either.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5088" y="0"/>
            <a:ext cx="399891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As none of the powers specifically said “No!”, Hay announced that they had been accepted and that the U.S. expected the powers of Europe to live by them.</a:t>
            </a:r>
          </a:p>
        </p:txBody>
      </p:sp>
      <p:pic>
        <p:nvPicPr>
          <p:cNvPr id="3" name="Picture 4" descr="John Hay, Secretary of St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40288" cy="6858000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Open Door Polic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02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0" y="5942013"/>
            <a:ext cx="9220200" cy="915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000" b="1">
                <a:latin typeface="Times New Roman" pitchFamily="26" charset="0"/>
              </a:rPr>
              <a:t>Uncle Sam to the European powers….”Gentlemen, you may cut up the map as much as like; but remember that I’m here to stay and that you can’t divide me up into spheres of influence”.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353" y="-1"/>
            <a:ext cx="5169647" cy="6875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9743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 this whole process, no one asked the people of China what they wanted.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170099"/>
            <a:ext cx="39743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Had we asked, the Chinese would have told us they wanted to be left alone!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box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411" y="-1"/>
            <a:ext cx="4646706" cy="6899177"/>
          </a:xfrm>
          <a:prstGeom prst="rect">
            <a:avLst/>
          </a:prstGeom>
          <a:noFill/>
          <a:ln w="76200" cmpd="tri">
            <a:solidFill>
              <a:srgbClr val="CCFFFF"/>
            </a:solidFill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5319059" y="0"/>
            <a:ext cx="348129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/>
              <a:t>In this atmosphere, a secret </a:t>
            </a:r>
            <a:r>
              <a:rPr lang="en-US" sz="3200" dirty="0"/>
              <a:t>society, known as the </a:t>
            </a:r>
            <a:r>
              <a:rPr lang="en-US" sz="3200" i="1" dirty="0"/>
              <a:t>Fists of Righteous Harmony</a:t>
            </a:r>
            <a:r>
              <a:rPr lang="en-US" sz="3200" dirty="0"/>
              <a:t>, attracted thousands of followers</a:t>
            </a:r>
            <a:r>
              <a:rPr lang="en-US" sz="3200" dirty="0" smtClean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19059" y="3750235"/>
            <a:ext cx="34812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Foreigners called members of this society </a:t>
            </a:r>
            <a:r>
              <a:rPr lang="en-US" sz="3200" i="1" dirty="0" smtClean="0"/>
              <a:t>"Boxers"</a:t>
            </a:r>
            <a:r>
              <a:rPr lang="en-US" sz="3200" dirty="0" smtClean="0"/>
              <a:t> because they practiced martial arts.</a:t>
            </a:r>
          </a:p>
          <a:p>
            <a:pPr algn="ctr"/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300px-10kMi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475" y="1352729"/>
            <a:ext cx="8451049" cy="538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/>
              <a:t>After expanding the “empire” America’s next </a:t>
            </a:r>
            <a:r>
              <a:rPr lang="en-US" sz="3600" dirty="0"/>
              <a:t>job was to govern 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88" y="-1"/>
            <a:ext cx="5737412" cy="68848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35845"/>
            <a:ext cx="3406588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Chinese government rallied the Boxers and together, they pushed to drive all foreign influence out of China.  Thus began the “Boxer Rebellion” in 1900.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800px-boxer-rebell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133600"/>
            <a:ext cx="7620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/>
              <a:t>Concerned for the safety of their citizens, and their lucrative trading deals, the U.S. and the European powers invaded China in 1900 and put down the Boxers.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317"/>
            <a:ext cx="5827993" cy="63913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7993" y="920621"/>
            <a:ext cx="331600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U.S. soldiers did their part by capturing Peking, the capital of China now known as Beijing.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6172200" y="335846"/>
            <a:ext cx="2971800" cy="618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/>
              <a:t>China would continue to be dominated by foreign powers for 45 more years.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Fin.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dist="46662" dir="2115817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917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have seen and talked about several political cartoons and pieces of propaganda commenting on American imperialism.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299882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Now it’s your turn!</a:t>
            </a:r>
          </a:p>
          <a:p>
            <a:endParaRPr lang="en-US" sz="2400" dirty="0" smtClean="0"/>
          </a:p>
          <a:p>
            <a:r>
              <a:rPr lang="en-US" sz="2400" dirty="0" smtClean="0"/>
              <a:t>Your task is to draw two awesome cartoons / propaganda that do the following:</a:t>
            </a:r>
          </a:p>
          <a:p>
            <a:endParaRPr lang="en-US" sz="2400" dirty="0" smtClean="0"/>
          </a:p>
          <a:p>
            <a:r>
              <a:rPr lang="en-US" sz="2400" dirty="0" smtClean="0"/>
              <a:t>-  1 should SUPPORT America’s actions.  It should convince people that America is doing the right thing.</a:t>
            </a:r>
          </a:p>
          <a:p>
            <a:endParaRPr lang="en-US" sz="2400" dirty="0" smtClean="0"/>
          </a:p>
          <a:p>
            <a:r>
              <a:rPr lang="en-US" sz="2400" dirty="0" smtClean="0"/>
              <a:t>-  1 should REJECT America’s actions.  It should convince people that what America is doing is wrong.</a:t>
            </a:r>
          </a:p>
          <a:p>
            <a:endParaRPr lang="en-US" sz="2400" dirty="0" smtClean="0"/>
          </a:p>
          <a:p>
            <a:r>
              <a:rPr lang="en-US" sz="2400" dirty="0" smtClean="0"/>
              <a:t>-  Both must contain words and picture and be in full color.</a:t>
            </a:r>
          </a:p>
          <a:p>
            <a:endParaRPr lang="en-US" sz="2400" dirty="0" smtClean="0"/>
          </a:p>
          <a:p>
            <a:r>
              <a:rPr lang="en-US" sz="2400" dirty="0" smtClean="0"/>
              <a:t>-  They are due at the end of class today!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wg-cuba-780-400x300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28750"/>
            <a:ext cx="86106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Box 6"/>
          <p:cNvSpPr txBox="1">
            <a:spLocks noChangeArrowheads="1"/>
          </p:cNvSpPr>
          <p:nvPr/>
        </p:nvSpPr>
        <p:spPr bwMode="auto">
          <a:xfrm>
            <a:off x="0" y="0"/>
            <a:ext cx="8991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Through the Teller Amendment, Congress pledged to give Cuba its independence.  However…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wg-cuba-780-400x300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47800"/>
            <a:ext cx="86106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/>
              <a:t>Congress also passed the Platt Amendment, designed to allow the U.S. government to keep a close eye on Cuban affairs.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WordArt 4"/>
          <p:cNvSpPr>
            <a:spLocks noChangeArrowheads="1" noChangeShapeType="1" noTextEdit="1"/>
          </p:cNvSpPr>
          <p:nvPr/>
        </p:nvSpPr>
        <p:spPr bwMode="auto">
          <a:xfrm>
            <a:off x="457200" y="0"/>
            <a:ext cx="8229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Platt Amendment</a:t>
            </a: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304800" y="866588"/>
            <a:ext cx="8610600" cy="627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200" dirty="0"/>
              <a:t>Cuba could not sign any foreign treaty that threatened its independence.</a:t>
            </a:r>
          </a:p>
          <a:p>
            <a:pPr marL="342900" indent="-342900">
              <a:buFontTx/>
              <a:buAutoNum type="arabicPeriod"/>
            </a:pPr>
            <a:endParaRPr lang="en-US" sz="3200" dirty="0"/>
          </a:p>
          <a:p>
            <a:pPr marL="342900" indent="-342900">
              <a:buFontTx/>
              <a:buAutoNum type="arabicPeriod"/>
            </a:pPr>
            <a:r>
              <a:rPr lang="en-US" sz="3200" dirty="0"/>
              <a:t>Cuba had to allow the US to intervene to preserve Cuban independence and to protect life liberty and property.</a:t>
            </a:r>
          </a:p>
          <a:p>
            <a:pPr marL="342900" indent="-342900">
              <a:buFontTx/>
              <a:buAutoNum type="arabicPeriod"/>
            </a:pPr>
            <a:endParaRPr lang="en-US" sz="3200" dirty="0"/>
          </a:p>
          <a:p>
            <a:pPr marL="342900" indent="-342900">
              <a:buFontTx/>
              <a:buAutoNum type="arabicPeriod"/>
            </a:pPr>
            <a:r>
              <a:rPr lang="en-US" sz="3200" dirty="0"/>
              <a:t>Cuba was forced to</a:t>
            </a:r>
            <a:r>
              <a:rPr lang="en-US" sz="3200" dirty="0" smtClean="0"/>
              <a:t> give </a:t>
            </a:r>
            <a:r>
              <a:rPr lang="en-US" sz="3200" dirty="0"/>
              <a:t>land to the US government for a naval base.</a:t>
            </a:r>
          </a:p>
          <a:p>
            <a:pPr marL="342900" indent="-342900"/>
            <a:endParaRPr lang="en-US" sz="3200" dirty="0" smtClean="0"/>
          </a:p>
          <a:p>
            <a:pPr marL="342900" indent="-342900"/>
            <a:r>
              <a:rPr lang="en-US" sz="3200" dirty="0" smtClean="0"/>
              <a:t>Cuba was technically free, but was kept under the thumb of American power.</a:t>
            </a:r>
          </a:p>
          <a:p>
            <a:pPr marL="342900" indent="-34290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/>
          <p:cNvSpPr txBox="1">
            <a:spLocks noChangeArrowheads="1"/>
          </p:cNvSpPr>
          <p:nvPr/>
        </p:nvSpPr>
        <p:spPr bwMode="auto">
          <a:xfrm>
            <a:off x="5638800" y="920621"/>
            <a:ext cx="3505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/>
              <a:t>Congress also passed the Foraker Act in 1900 assigning Puerto Rico the status of an unincorporated </a:t>
            </a:r>
            <a:r>
              <a:rPr lang="en-US" sz="4000" dirty="0" smtClean="0"/>
              <a:t>territory.</a:t>
            </a:r>
            <a:endParaRPr lang="en-US" sz="4000" dirty="0"/>
          </a:p>
        </p:txBody>
      </p:sp>
      <p:pic>
        <p:nvPicPr>
          <p:cNvPr id="65539" name="Picture 5" descr="puerto-rico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5638800" cy="531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puerto-rico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5638800" cy="531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Box 1"/>
          <p:cNvSpPr txBox="1">
            <a:spLocks noChangeArrowheads="1"/>
          </p:cNvSpPr>
          <p:nvPr/>
        </p:nvSpPr>
        <p:spPr bwMode="auto">
          <a:xfrm>
            <a:off x="5638800" y="117475"/>
            <a:ext cx="3505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/>
              <a:t>Under this act, the President of the United States appointed the governor and upper house of the legislature. 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4087793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people themselves elected the lower house.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1096</Words>
  <Application>Microsoft Office PowerPoint</Application>
  <PresentationFormat>On-screen Show (4:3)</PresentationFormat>
  <Paragraphs>72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Monarch 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Justin Abbott</dc:creator>
  <cp:lastModifiedBy>Justin Abbott</cp:lastModifiedBy>
  <cp:revision>8</cp:revision>
  <dcterms:created xsi:type="dcterms:W3CDTF">2014-10-01T19:18:18Z</dcterms:created>
  <dcterms:modified xsi:type="dcterms:W3CDTF">2015-09-29T15:32:45Z</dcterms:modified>
</cp:coreProperties>
</file>