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0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7B6A-94AE-42BD-9FAE-9C39209689FB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C749-50C6-471D-AB96-10208B6C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573" y="643373"/>
            <a:ext cx="80213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 smtClean="0">
                <a:ln/>
                <a:solidFill>
                  <a:srgbClr val="0070C0"/>
                </a:solidFill>
                <a:effectLst/>
              </a:rPr>
              <a:t>1950’s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American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Conformity</a:t>
            </a:r>
          </a:p>
        </p:txBody>
      </p:sp>
    </p:spTree>
    <p:extLst>
      <p:ext uri="{BB962C8B-B14F-4D97-AF65-F5344CB8AC3E}">
        <p14:creationId xmlns:p14="http://schemas.microsoft.com/office/powerpoint/2010/main" val="319871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+mn-lt"/>
                <a:ea typeface="+mn-ea"/>
              </a:rPr>
              <a:t>These factors provided the perfect conditions for couples to have children.</a:t>
            </a:r>
            <a:endParaRPr lang="en-US" sz="3200" dirty="0">
              <a:latin typeface="+mn-lt"/>
              <a:ea typeface="+mn-ea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077218"/>
            <a:ext cx="8734567" cy="58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3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SBirthrateChart"/>
          <p:cNvPicPr>
            <a:picLocks noChangeAspect="1" noChangeArrowheads="1"/>
          </p:cNvPicPr>
          <p:nvPr/>
        </p:nvPicPr>
        <p:blipFill>
          <a:blip r:embed="rId2">
            <a:lum bright="-24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/>
          <a:stretch>
            <a:fillRect/>
          </a:stretch>
        </p:blipFill>
        <p:spPr bwMode="auto">
          <a:xfrm>
            <a:off x="0" y="953069"/>
            <a:ext cx="9116478" cy="536584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6" rIns="91436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1957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Wingdings" pitchFamily="2" charset="2"/>
              </a:rPr>
              <a:t>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1 baby born every 7 seconds</a:t>
            </a:r>
          </a:p>
        </p:txBody>
      </p:sp>
    </p:spTree>
    <p:extLst>
      <p:ext uri="{BB962C8B-B14F-4D97-AF65-F5344CB8AC3E}">
        <p14:creationId xmlns:p14="http://schemas.microsoft.com/office/powerpoint/2010/main" val="69515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222" y="602429"/>
            <a:ext cx="80213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2.  The Growth of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Suburbs</a:t>
            </a:r>
          </a:p>
        </p:txBody>
      </p:sp>
    </p:spTree>
    <p:extLst>
      <p:ext uri="{BB962C8B-B14F-4D97-AF65-F5344CB8AC3E}">
        <p14:creationId xmlns:p14="http://schemas.microsoft.com/office/powerpoint/2010/main" val="123110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50 Subur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" y="954107"/>
            <a:ext cx="8993875" cy="57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 smtClean="0"/>
              <a:t>With the </a:t>
            </a:r>
            <a:r>
              <a:rPr lang="en-US" altLang="en-US" sz="2800" dirty="0"/>
              <a:t>growth of families, new housing needs arose.  </a:t>
            </a:r>
            <a:r>
              <a:rPr lang="en-US" altLang="en-US" sz="2800" dirty="0" smtClean="0"/>
              <a:t>Increasingly, families found that housing in the suburbs.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424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5052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Middle class families were increasingly able to move from downtown areas of cities, to the outskirts of those cities.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6890"/>
            <a:ext cx="50528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things really made this possible: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Government home loans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The new interstate highway system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03" y="0"/>
            <a:ext cx="409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would a family choose to live in the suburbs instead of downtown?</a:t>
            </a:r>
            <a:endParaRPr lang="en-US" sz="3200" dirty="0"/>
          </a:p>
        </p:txBody>
      </p:sp>
      <p:pic>
        <p:nvPicPr>
          <p:cNvPr id="28674" name="Picture 2" descr="http://41.media.tumblr.com/tumblr_m6baytf8Tk1rodbns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6" y="1092626"/>
            <a:ext cx="7089027" cy="57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5898256"/>
            <a:ext cx="9144000" cy="9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$7,990 or $60/month with no down payment. </a:t>
            </a:r>
            <a:r>
              <a:rPr lang="en-US" altLang="en-US" sz="2800" dirty="0" smtClean="0"/>
              <a:t>         (</a:t>
            </a:r>
            <a:r>
              <a:rPr lang="en-US" altLang="en-US" sz="2800" dirty="0"/>
              <a:t>About $100,000 today)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923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/>
              <a:t>Levittown, NY “The American Dream”</a:t>
            </a:r>
          </a:p>
        </p:txBody>
      </p:sp>
      <p:pic>
        <p:nvPicPr>
          <p:cNvPr id="6" name="Picture 4" descr="Levittown-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" y="1092935"/>
            <a:ext cx="8449557" cy="4721011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26210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5" tIns="48512" rIns="97025" bIns="48512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/>
              <a:t>1949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William Levitt produced 150 houses per week.</a:t>
            </a:r>
          </a:p>
        </p:txBody>
      </p:sp>
    </p:spTree>
    <p:extLst>
      <p:ext uri="{BB962C8B-B14F-4D97-AF65-F5344CB8AC3E}">
        <p14:creationId xmlns:p14="http://schemas.microsoft.com/office/powerpoint/2010/main" val="309486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vittownFloorplan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47" y="-1"/>
            <a:ext cx="5303054" cy="62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2925" y="974678"/>
            <a:ext cx="3657600" cy="440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1 story high</a:t>
            </a:r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12’x19’ living room</a:t>
            </a:r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2 bedrooms</a:t>
            </a:r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 smtClean="0"/>
              <a:t>1 bathroom</a:t>
            </a:r>
            <a:endParaRPr lang="en-US" altLang="en-US" sz="2800" dirty="0"/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garage</a:t>
            </a:r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small backyard</a:t>
            </a:r>
          </a:p>
          <a:p>
            <a:pPr>
              <a:spcBef>
                <a:spcPct val="50000"/>
              </a:spcBef>
              <a:buClr>
                <a:srgbClr val="FF7BB0"/>
              </a:buClr>
              <a:buSzPct val="95000"/>
            </a:pPr>
            <a:r>
              <a:rPr lang="en-US" altLang="en-US" sz="2800" dirty="0"/>
              <a:t> front lawn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216313"/>
            <a:ext cx="9144000" cy="5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By 1960 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 1/3 of the U. S. population in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suburbs.</a:t>
            </a:r>
          </a:p>
        </p:txBody>
      </p:sp>
    </p:spTree>
    <p:extLst>
      <p:ext uri="{BB962C8B-B14F-4D97-AF65-F5344CB8AC3E}">
        <p14:creationId xmlns:p14="http://schemas.microsoft.com/office/powerpoint/2010/main" val="121737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move to the suburbs had important consequences: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57168"/>
            <a:ext cx="2797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White, middle class families increasingly left the cities.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Who remained behind?</a:t>
            </a:r>
            <a:endParaRPr lang="en-US" sz="3600" dirty="0"/>
          </a:p>
        </p:txBody>
      </p:sp>
      <p:pic>
        <p:nvPicPr>
          <p:cNvPr id="29700" name="Picture 4" descr="http://burnhamplan100.lib.uchicago.edu/files/images/03-Chicago-1950.%20Courtesy%20Openlands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523220"/>
            <a:ext cx="6346209" cy="63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575" y="1503181"/>
            <a:ext cx="80213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371600" indent="-1371600" algn="ctr">
              <a:buAutoNum type="arabicPeriod" startAt="3"/>
            </a:pPr>
            <a:r>
              <a:rPr lang="en-US" sz="12000" b="1" dirty="0" smtClean="0">
                <a:ln/>
                <a:solidFill>
                  <a:srgbClr val="0070C0"/>
                </a:solidFill>
              </a:rPr>
              <a:t>Gender</a:t>
            </a:r>
            <a:endParaRPr lang="en-US" sz="12000" b="1" dirty="0">
              <a:ln/>
              <a:solidFill>
                <a:srgbClr val="0070C0"/>
              </a:solidFill>
            </a:endParaRP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2188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smtClean="0">
                <a:ea typeface="ＭＳ Ｐゴシック" panose="020B0600070205080204" pitchFamily="34" charset="-128"/>
              </a:rPr>
              <a:t>Throughout the decade of the 1950’s “Middle Class” Americans thought, acted, looked, and lived the same.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19116"/>
            <a:ext cx="33573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this time of mass conformity, there are three things we need to examine: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Evidence of conformity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Why people desired conformity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Challenges against that conformity</a:t>
            </a:r>
            <a:endParaRPr lang="en-US" sz="2800" dirty="0"/>
          </a:p>
        </p:txBody>
      </p:sp>
      <p:pic>
        <p:nvPicPr>
          <p:cNvPr id="13314" name="Picture 2" descr="http://xroads.virginia.edu/~ma05/dulis/fo/images/g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9" y="1243628"/>
            <a:ext cx="5715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6" y="232012"/>
            <a:ext cx="42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class society had very clear expectations for men, women and teenagers.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395785"/>
            <a:ext cx="420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546" y="996287"/>
            <a:ext cx="4230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Breadwinner:  Go to work, earn a paycheck, support the family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Boss of the house, king of the castle:  Wife and kids do what he says</a:t>
            </a:r>
          </a:p>
        </p:txBody>
      </p:sp>
    </p:spTree>
    <p:extLst>
      <p:ext uri="{BB962C8B-B14F-4D97-AF65-F5344CB8AC3E}">
        <p14:creationId xmlns:p14="http://schemas.microsoft.com/office/powerpoint/2010/main" val="115319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7" y="286603"/>
            <a:ext cx="32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Women: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660" y="777922"/>
            <a:ext cx="3330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Left the wartime workforce and went home to raise children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Homemaker:  Take care of the family, take care of the house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Cook, clean, and look good doing so!  (Dress, heels, makeup, hair done)</a:t>
            </a:r>
          </a:p>
        </p:txBody>
      </p:sp>
    </p:spTree>
    <p:extLst>
      <p:ext uri="{BB962C8B-B14F-4D97-AF65-F5344CB8AC3E}">
        <p14:creationId xmlns:p14="http://schemas.microsoft.com/office/powerpoint/2010/main" val="9192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7" y="286603"/>
            <a:ext cx="32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Women: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660" y="777922"/>
            <a:ext cx="3330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Some middle class women continued to work.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Those that did were usually single and often quite those jobs when they got married.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Did stereotypical women’s job: teacher, librarian, nurse, secretary</a:t>
            </a:r>
          </a:p>
        </p:txBody>
      </p:sp>
    </p:spTree>
    <p:extLst>
      <p:ext uri="{BB962C8B-B14F-4D97-AF65-F5344CB8AC3E}">
        <p14:creationId xmlns:p14="http://schemas.microsoft.com/office/powerpoint/2010/main" val="3449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251" y="245660"/>
            <a:ext cx="518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middle class men and women were expected to get married and to stay that way.  Divorce wasn’t really an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408227" cy="68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8226" y="136478"/>
            <a:ext cx="461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Teenagers: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8226" y="709684"/>
            <a:ext cx="4735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Obey authority (parents, teachers, cops, anyone older and therefore wiser than you)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Don’t make waves, fit in with the group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Control your emotions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Don’t even think about S.E.X.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871" y="2472172"/>
            <a:ext cx="80213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4. Television</a:t>
            </a:r>
          </a:p>
        </p:txBody>
      </p:sp>
    </p:spTree>
    <p:extLst>
      <p:ext uri="{BB962C8B-B14F-4D97-AF65-F5344CB8AC3E}">
        <p14:creationId xmlns:p14="http://schemas.microsoft.com/office/powerpoint/2010/main" val="38057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1946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  7,000 TV sets in the U.S.</a:t>
            </a:r>
          </a:p>
          <a:p>
            <a:pPr>
              <a:spcBef>
                <a:spcPct val="50000"/>
              </a:spcBef>
            </a:pPr>
            <a:r>
              <a:rPr lang="en-US" altLang="en-US" sz="3200" dirty="0"/>
              <a:t>1950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  50,000,000 TV sets in the U.S.</a:t>
            </a:r>
          </a:p>
        </p:txBody>
      </p:sp>
      <p:pic>
        <p:nvPicPr>
          <p:cNvPr id="8194" name="Picture 2" descr="http://farm4.static.flickr.com/3163/3082535130_2b5b7e6d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" y="1294625"/>
            <a:ext cx="7042245" cy="55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12693" y="7525"/>
            <a:ext cx="4831307" cy="256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Many popular shows celebrated traditional American values. (Truth, Justice, and the American way!)  Why?        </a:t>
            </a:r>
          </a:p>
        </p:txBody>
      </p:sp>
      <p:pic>
        <p:nvPicPr>
          <p:cNvPr id="5" name="Picture 10" descr="Superman-1951-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5"/>
            <a:ext cx="4312694" cy="686139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2.tvtome.com/i/tvp/mL/1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7" y="2567707"/>
            <a:ext cx="3774980" cy="42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048" cy="68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00048" y="259308"/>
            <a:ext cx="364395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/>
              <a:t>Many of the most popular shows reflected society’s gender expectations.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00048" y="4919821"/>
            <a:ext cx="3643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/>
              <a:t>I Love Lucy</a:t>
            </a:r>
          </a:p>
          <a:p>
            <a:pPr algn="ctr" eaLnBrk="1" hangingPunct="1"/>
            <a:r>
              <a:rPr lang="en-US" altLang="en-US" sz="4000" dirty="0"/>
              <a:t>1951-1957</a:t>
            </a:r>
          </a:p>
        </p:txBody>
      </p:sp>
    </p:spTree>
    <p:extLst>
      <p:ext uri="{BB962C8B-B14F-4D97-AF65-F5344CB8AC3E}">
        <p14:creationId xmlns:p14="http://schemas.microsoft.com/office/powerpoint/2010/main" val="14232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573" y="643373"/>
            <a:ext cx="80213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 smtClean="0">
                <a:ln/>
                <a:solidFill>
                  <a:srgbClr val="0070C0"/>
                </a:solidFill>
                <a:effectLst/>
              </a:rPr>
              <a:t>Examples</a:t>
            </a:r>
          </a:p>
          <a:p>
            <a:pPr algn="ctr"/>
            <a:r>
              <a:rPr lang="en-US" sz="12000" b="1" dirty="0">
                <a:ln/>
                <a:solidFill>
                  <a:srgbClr val="0070C0"/>
                </a:solidFill>
              </a:rPr>
              <a:t>o</a:t>
            </a:r>
            <a:r>
              <a:rPr lang="en-US" sz="12000" b="1" dirty="0" smtClean="0">
                <a:ln/>
                <a:solidFill>
                  <a:srgbClr val="0070C0"/>
                </a:solidFill>
              </a:rPr>
              <a:t>f 1950’s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Conformity</a:t>
            </a:r>
          </a:p>
        </p:txBody>
      </p:sp>
    </p:spTree>
    <p:extLst>
      <p:ext uri="{BB962C8B-B14F-4D97-AF65-F5344CB8AC3E}">
        <p14:creationId xmlns:p14="http://schemas.microsoft.com/office/powerpoint/2010/main" val="187004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532"/>
            <a:ext cx="5840011" cy="363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431388" y="255754"/>
            <a:ext cx="3408623" cy="175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Leave It </a:t>
            </a:r>
            <a:br>
              <a:rPr lang="en-US" sz="3600" dirty="0">
                <a:latin typeface="+mn-lt"/>
                <a:ea typeface="+mn-ea"/>
              </a:rPr>
            </a:br>
            <a:r>
              <a:rPr lang="en-US" sz="3600" dirty="0">
                <a:latin typeface="+mn-lt"/>
                <a:ea typeface="+mn-ea"/>
              </a:rPr>
              <a:t>to Beaver</a:t>
            </a:r>
            <a:br>
              <a:rPr lang="en-US" sz="3600" dirty="0">
                <a:latin typeface="+mn-lt"/>
                <a:ea typeface="+mn-ea"/>
              </a:rPr>
            </a:br>
            <a:r>
              <a:rPr lang="en-US" sz="3600" dirty="0">
                <a:latin typeface="+mn-lt"/>
                <a:ea typeface="+mn-ea"/>
              </a:rPr>
              <a:t>1957-1963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44476" y="5098037"/>
            <a:ext cx="3399524" cy="175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r>
              <a:rPr lang="en-US" sz="3600" dirty="0">
                <a:latin typeface="+mn-lt"/>
                <a:ea typeface="+mn-ea"/>
              </a:rPr>
              <a:t>Father Knows Best</a:t>
            </a:r>
            <a:br>
              <a:rPr lang="en-US" sz="3600" dirty="0">
                <a:latin typeface="+mn-lt"/>
                <a:ea typeface="+mn-ea"/>
              </a:rPr>
            </a:br>
            <a:r>
              <a:rPr lang="en-US" sz="3600" dirty="0">
                <a:latin typeface="+mn-lt"/>
                <a:ea typeface="+mn-ea"/>
              </a:rPr>
              <a:t>1954-1958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11" y="0"/>
            <a:ext cx="3303989" cy="444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871" y="561485"/>
            <a:ext cx="80213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5.  Consumer Culture</a:t>
            </a:r>
          </a:p>
        </p:txBody>
      </p:sp>
    </p:spTree>
    <p:extLst>
      <p:ext uri="{BB962C8B-B14F-4D97-AF65-F5344CB8AC3E}">
        <p14:creationId xmlns:p14="http://schemas.microsoft.com/office/powerpoint/2010/main" val="3837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8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18928" y="335845"/>
            <a:ext cx="512507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/>
              <a:t>With a booming economy, people had money to spend.  As such, they bought the latest and greatest stuff, stuff they had seen advertised on television.</a:t>
            </a:r>
          </a:p>
        </p:txBody>
      </p:sp>
    </p:spTree>
    <p:extLst>
      <p:ext uri="{BB962C8B-B14F-4D97-AF65-F5344CB8AC3E}">
        <p14:creationId xmlns:p14="http://schemas.microsoft.com/office/powerpoint/2010/main" val="929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ners Club 19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34595"/>
            <a:ext cx="4181487" cy="270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VISA M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51" y="2706783"/>
            <a:ext cx="3181457" cy="41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4"/>
          <p:cNvSpPr>
            <a:spLocks noChangeArrowheads="1"/>
          </p:cNvSpPr>
          <p:nvPr/>
        </p:nvSpPr>
        <p:spPr bwMode="auto">
          <a:xfrm rot="1727278">
            <a:off x="4511627" y="3202840"/>
            <a:ext cx="121920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Some Americans couldn’t afford to buy what their neighbors were buying.  How could they get in on the action?</a:t>
            </a:r>
          </a:p>
        </p:txBody>
      </p:sp>
    </p:spTree>
    <p:extLst>
      <p:ext uri="{BB962C8B-B14F-4D97-AF65-F5344CB8AC3E}">
        <p14:creationId xmlns:p14="http://schemas.microsoft.com/office/powerpoint/2010/main" val="3672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576" y="2431229"/>
            <a:ext cx="80213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6.  Church</a:t>
            </a:r>
          </a:p>
        </p:txBody>
      </p:sp>
    </p:spTree>
    <p:extLst>
      <p:ext uri="{BB962C8B-B14F-4D97-AF65-F5344CB8AC3E}">
        <p14:creationId xmlns:p14="http://schemas.microsoft.com/office/powerpoint/2010/main" val="35857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ph idx="1"/>
          </p:nvPr>
        </p:nvSpPr>
        <p:spPr bwMode="auto">
          <a:xfrm>
            <a:off x="-93454" y="3657600"/>
            <a:ext cx="9232419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3200" smtClean="0">
                <a:ea typeface="ＭＳ Ｐゴシック" panose="020B0600070205080204" pitchFamily="34" charset="-128"/>
              </a:rPr>
              <a:t>    Today in the U. S., the Christian faith is back in the center of things.                              </a:t>
            </a:r>
          </a:p>
          <a:p>
            <a:pPr>
              <a:buFontTx/>
              <a:buNone/>
            </a:pPr>
            <a:r>
              <a:rPr lang="en-US" altLang="en-US" sz="3200" smtClean="0">
                <a:ea typeface="ＭＳ Ｐゴシック" panose="020B0600070205080204" pitchFamily="34" charset="-128"/>
              </a:rPr>
              <a:t>                            -- Time magazine, 1954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016" y="1371600"/>
            <a:ext cx="8790324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Church membership</a:t>
            </a:r>
            <a:r>
              <a:rPr lang="en-US" altLang="en-US" sz="3200"/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3200"/>
              <a:t>1940 </a:t>
            </a:r>
            <a:r>
              <a:rPr lang="en-US" altLang="en-US" sz="3200">
                <a:sym typeface="Wingdings" panose="05000000000000000000" pitchFamily="2" charset="2"/>
              </a:rPr>
              <a:t></a:t>
            </a:r>
            <a:r>
              <a:rPr lang="en-US" altLang="en-US" sz="3200"/>
              <a:t>    64,000,000</a:t>
            </a:r>
            <a:br>
              <a:rPr lang="en-US" altLang="en-US" sz="3200"/>
            </a:br>
            <a:r>
              <a:rPr lang="en-US" altLang="en-US" sz="3200"/>
              <a:t>1960 </a:t>
            </a:r>
            <a:r>
              <a:rPr lang="en-US" altLang="en-US" sz="3200">
                <a:sym typeface="Wingdings" panose="05000000000000000000" pitchFamily="2" charset="2"/>
              </a:rPr>
              <a:t> </a:t>
            </a:r>
            <a:r>
              <a:rPr lang="en-US" altLang="en-US" sz="3200"/>
              <a:t> 114,000,000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More and more American families went to church.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935537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-107" charset="0"/>
                <a:ea typeface="+mn-ea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187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928" y="261235"/>
            <a:ext cx="802134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0070C0"/>
                </a:solidFill>
              </a:rPr>
              <a:t>Why did</a:t>
            </a:r>
          </a:p>
          <a:p>
            <a:pPr algn="ctr"/>
            <a:r>
              <a:rPr lang="en-US" sz="8000" b="1" dirty="0" smtClean="0">
                <a:ln/>
                <a:solidFill>
                  <a:srgbClr val="0070C0"/>
                </a:solidFill>
              </a:rPr>
              <a:t>middle class</a:t>
            </a:r>
          </a:p>
          <a:p>
            <a:pPr algn="ctr"/>
            <a:r>
              <a:rPr lang="en-US" sz="8000" b="1" dirty="0" smtClean="0">
                <a:ln/>
                <a:solidFill>
                  <a:srgbClr val="0070C0"/>
                </a:solidFill>
              </a:rPr>
              <a:t>Americans</a:t>
            </a:r>
          </a:p>
          <a:p>
            <a:pPr algn="ctr"/>
            <a:r>
              <a:rPr lang="en-US" sz="8000" b="1" dirty="0" smtClean="0">
                <a:ln/>
                <a:solidFill>
                  <a:srgbClr val="0070C0"/>
                </a:solidFill>
              </a:rPr>
              <a:t>desire conformity?</a:t>
            </a:r>
          </a:p>
        </p:txBody>
      </p:sp>
    </p:spTree>
    <p:extLst>
      <p:ext uri="{BB962C8B-B14F-4D97-AF65-F5344CB8AC3E}">
        <p14:creationId xmlns:p14="http://schemas.microsoft.com/office/powerpoint/2010/main" val="3604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682388"/>
            <a:ext cx="514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Watch out for those who don’t conform, for those who stick out!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1" y="1214651"/>
            <a:ext cx="41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Conformity was comfortable.</a:t>
            </a:r>
          </a:p>
          <a:p>
            <a:endParaRPr lang="en-US" dirty="0"/>
          </a:p>
          <a:p>
            <a:r>
              <a:rPr lang="en-US" dirty="0" smtClean="0"/>
              <a:t>People knew what to expect from their daily routine.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420" y="259307"/>
            <a:ext cx="43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early Cold War was full of constant tension and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317" y="335845"/>
            <a:ext cx="368584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  <a:ea typeface="+mn-ea"/>
              </a:rPr>
              <a:t>Although the vast majority </a:t>
            </a:r>
            <a:r>
              <a:rPr lang="en-US" sz="3600" dirty="0" smtClean="0">
                <a:latin typeface="+mn-lt"/>
                <a:ea typeface="+mn-ea"/>
              </a:rPr>
              <a:t>of middle class </a:t>
            </a:r>
            <a:r>
              <a:rPr lang="en-US" sz="3600" dirty="0">
                <a:latin typeface="+mn-lt"/>
                <a:ea typeface="+mn-ea"/>
              </a:rPr>
              <a:t>Americans embraced this culture of conformity, there were those who rejected it and denounced a society full of short comings.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43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165" y="1503181"/>
            <a:ext cx="80213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371600" indent="-1371600" algn="ctr">
              <a:buAutoNum type="arabicPeriod"/>
            </a:pPr>
            <a:r>
              <a:rPr lang="en-US" sz="12000" b="1" dirty="0" smtClean="0">
                <a:ln/>
                <a:solidFill>
                  <a:srgbClr val="0070C0"/>
                </a:solidFill>
              </a:rPr>
              <a:t>The Baby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125315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85" y="616077"/>
            <a:ext cx="802134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Challenges</a:t>
            </a:r>
          </a:p>
          <a:p>
            <a:pPr algn="ctr"/>
            <a:r>
              <a:rPr lang="en-US" sz="12000" b="1" dirty="0" smtClean="0">
                <a:ln/>
                <a:solidFill>
                  <a:srgbClr val="0070C0"/>
                </a:solidFill>
              </a:rPr>
              <a:t>to</a:t>
            </a:r>
          </a:p>
          <a:p>
            <a:pPr algn="ctr"/>
            <a:r>
              <a:rPr lang="en-US" sz="12000" b="1" dirty="0">
                <a:ln/>
                <a:solidFill>
                  <a:srgbClr val="0070C0"/>
                </a:solidFill>
              </a:rPr>
              <a:t>C</a:t>
            </a:r>
            <a:r>
              <a:rPr lang="en-US" sz="12000" b="1" dirty="0" smtClean="0">
                <a:ln/>
                <a:solidFill>
                  <a:srgbClr val="0070C0"/>
                </a:solidFill>
              </a:rPr>
              <a:t>onformity</a:t>
            </a:r>
          </a:p>
        </p:txBody>
      </p:sp>
    </p:spTree>
    <p:extLst>
      <p:ext uri="{BB962C8B-B14F-4D97-AF65-F5344CB8AC3E}">
        <p14:creationId xmlns:p14="http://schemas.microsoft.com/office/powerpoint/2010/main" val="3256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vis-Presl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1" y="-206"/>
            <a:ext cx="4885899" cy="6858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1536071"/>
            <a:ext cx="4258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dirty="0"/>
              <a:t>How did music represent a challenge to the conformity of the 1950’s?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4258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Rock n’ Roll</a:t>
            </a:r>
          </a:p>
        </p:txBody>
      </p:sp>
    </p:spTree>
    <p:extLst>
      <p:ext uri="{BB962C8B-B14F-4D97-AF65-F5344CB8AC3E}">
        <p14:creationId xmlns:p14="http://schemas.microsoft.com/office/powerpoint/2010/main" val="498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074738"/>
            <a:ext cx="9144000" cy="2237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023" tIns="48511" rIns="97023" bIns="48511">
            <a:spAutoFit/>
          </a:bodyPr>
          <a:lstStyle>
            <a:lvl1pPr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/>
              <a:t>Sociologist Alfred Kinsey began to study what Americans were up to behind closed doors.</a:t>
            </a:r>
            <a:r>
              <a:rPr lang="en-US" altLang="en-US" sz="3300" dirty="0"/>
              <a:t/>
            </a:r>
            <a:br>
              <a:rPr lang="en-US" altLang="en-US" sz="3300" dirty="0"/>
            </a:br>
            <a:r>
              <a:rPr lang="en-US" altLang="en-US" sz="2500" dirty="0">
                <a:solidFill>
                  <a:srgbClr val="FF559A"/>
                </a:solidFill>
              </a:rPr>
              <a:t/>
            </a:r>
            <a:br>
              <a:rPr lang="en-US" altLang="en-US" sz="2500" dirty="0">
                <a:solidFill>
                  <a:srgbClr val="FF559A"/>
                </a:solidFill>
              </a:rPr>
            </a:br>
            <a:r>
              <a:rPr lang="en-US" altLang="en-US" sz="2500" dirty="0">
                <a:solidFill>
                  <a:srgbClr val="FF559A"/>
                </a:solidFill>
              </a:rPr>
              <a:t>        </a:t>
            </a:r>
            <a:r>
              <a:rPr lang="en-US" altLang="en-US" sz="2500" dirty="0"/>
              <a:t>1948 </a:t>
            </a:r>
            <a:r>
              <a:rPr lang="en-US" altLang="en-US" sz="2500" dirty="0">
                <a:sym typeface="Wingdings" panose="05000000000000000000" pitchFamily="2" charset="2"/>
              </a:rPr>
              <a:t></a:t>
            </a:r>
            <a:r>
              <a:rPr lang="en-US" altLang="en-US" sz="2500" dirty="0"/>
              <a:t> </a:t>
            </a:r>
            <a:r>
              <a:rPr lang="en-US" altLang="en-US" sz="2500" i="1" dirty="0"/>
              <a:t>Sexual Behavior in the </a:t>
            </a:r>
            <a:r>
              <a:rPr lang="en-US" altLang="en-US" sz="2500" i="1" dirty="0" smtClean="0"/>
              <a:t>Human Male</a:t>
            </a:r>
            <a:r>
              <a:rPr lang="en-US" altLang="en-US" sz="2500" i="1" dirty="0"/>
              <a:t/>
            </a:r>
            <a:br>
              <a:rPr lang="en-US" altLang="en-US" sz="2500" i="1" dirty="0"/>
            </a:br>
            <a:r>
              <a:rPr lang="en-US" altLang="en-US" sz="2500" i="1" dirty="0"/>
              <a:t> </a:t>
            </a:r>
            <a:r>
              <a:rPr lang="en-US" altLang="en-US" sz="2500" i="1" dirty="0" smtClean="0"/>
              <a:t>       </a:t>
            </a:r>
            <a:r>
              <a:rPr lang="en-US" altLang="en-US" sz="2500" dirty="0" smtClean="0"/>
              <a:t>1953 </a:t>
            </a:r>
            <a:r>
              <a:rPr lang="en-US" altLang="en-US" sz="2500" dirty="0">
                <a:sym typeface="Wingdings" panose="05000000000000000000" pitchFamily="2" charset="2"/>
              </a:rPr>
              <a:t></a:t>
            </a:r>
            <a:r>
              <a:rPr lang="en-US" altLang="en-US" sz="2500" dirty="0"/>
              <a:t> </a:t>
            </a:r>
            <a:r>
              <a:rPr lang="en-US" altLang="en-US" sz="2500" i="1" dirty="0"/>
              <a:t>Sexual Behavior in the Human </a:t>
            </a:r>
            <a:r>
              <a:rPr lang="en-US" altLang="en-US" sz="2500" i="1" dirty="0" smtClean="0"/>
              <a:t>Female</a:t>
            </a:r>
            <a:endParaRPr lang="en-US" altLang="en-US" sz="25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4821237"/>
            <a:ext cx="91440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23" tIns="48511" rIns="97023" bIns="48511">
            <a:spAutoFit/>
          </a:bodyPr>
          <a:lstStyle>
            <a:lvl1pPr marL="457200" indent="-457200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99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125000"/>
            </a:pPr>
            <a:r>
              <a:rPr lang="en-US" altLang="en-US" sz="3600" dirty="0"/>
              <a:t>1.  Premarital sex was common.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125000"/>
            </a:pPr>
            <a:r>
              <a:rPr lang="en-US" altLang="en-US" sz="3600" dirty="0"/>
              <a:t>2.  Extramarital affairs were frequent </a:t>
            </a:r>
            <a:br>
              <a:rPr lang="en-US" altLang="en-US" sz="3600" dirty="0"/>
            </a:br>
            <a:r>
              <a:rPr lang="en-US" altLang="en-US" sz="3600" dirty="0"/>
              <a:t>among married couples.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6576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/>
              <a:t>Kinsey reached two conclusions about Americans: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757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Sexual Practices</a:t>
            </a:r>
          </a:p>
        </p:txBody>
      </p:sp>
    </p:spTree>
    <p:extLst>
      <p:ext uri="{BB962C8B-B14F-4D97-AF65-F5344CB8AC3E}">
        <p14:creationId xmlns:p14="http://schemas.microsoft.com/office/powerpoint/2010/main" val="12174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layboyLogo_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389" y="533399"/>
            <a:ext cx="3609928" cy="62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284165" y="970901"/>
            <a:ext cx="48598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/>
              <a:t>Hugh Hefner launched Playboy magazine in 1953.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449172" y="3496116"/>
            <a:ext cx="469482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/>
              <a:t>“The Girl Next Door</a:t>
            </a:r>
            <a:r>
              <a:rPr lang="en-US" altLang="en-US" sz="4400" dirty="0" smtClean="0"/>
              <a:t>”</a:t>
            </a:r>
          </a:p>
          <a:p>
            <a:pPr algn="ctr" eaLnBrk="1" hangingPunct="1"/>
            <a:endParaRPr lang="en-US" altLang="en-US" sz="4400" dirty="0"/>
          </a:p>
          <a:p>
            <a:pPr algn="ctr" eaLnBrk="1" hangingPunct="1"/>
            <a:r>
              <a:rPr lang="en-US" altLang="en-US" sz="4400" dirty="0" smtClean="0"/>
              <a:t>Sex is okay!</a:t>
            </a:r>
            <a:endParaRPr lang="en-US" alt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862316" y="47571"/>
            <a:ext cx="52816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Sexual Practices</a:t>
            </a:r>
          </a:p>
        </p:txBody>
      </p:sp>
    </p:spTree>
    <p:extLst>
      <p:ext uri="{BB962C8B-B14F-4D97-AF65-F5344CB8AC3E}">
        <p14:creationId xmlns:p14="http://schemas.microsoft.com/office/powerpoint/2010/main" val="30922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0" y="941696"/>
            <a:ext cx="8258127" cy="59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571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Civil Rights Movement</a:t>
            </a:r>
          </a:p>
        </p:txBody>
      </p:sp>
    </p:spTree>
    <p:extLst>
      <p:ext uri="{BB962C8B-B14F-4D97-AF65-F5344CB8AC3E}">
        <p14:creationId xmlns:p14="http://schemas.microsoft.com/office/powerpoint/2010/main" val="261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571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Feminist Movement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0900"/>
            <a:ext cx="9144000" cy="58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7821"/>
            <a:ext cx="914399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0" b="1" dirty="0" smtClean="0">
                <a:ln/>
                <a:solidFill>
                  <a:srgbClr val="0070C0"/>
                </a:solidFill>
              </a:rPr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4182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During the 1930’s many couples thought twice about having children.  Why?</a:t>
            </a:r>
            <a:endParaRPr lang="en-US" sz="3200" dirty="0"/>
          </a:p>
        </p:txBody>
      </p:sp>
      <p:pic>
        <p:nvPicPr>
          <p:cNvPr id="26626" name="Picture 2" descr="http://cdn.history.com/sites/2/2014/01/BE04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077218"/>
            <a:ext cx="7861110" cy="5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During the 1940’s many couples thought twice about having children, or were otherwise prevented from having them.  Why?</a:t>
            </a:r>
            <a:endParaRPr lang="en-US" sz="3600" dirty="0"/>
          </a:p>
        </p:txBody>
      </p:sp>
      <p:pic>
        <p:nvPicPr>
          <p:cNvPr id="27650" name="Picture 2" descr="http://www.ewillys.com/wp-content/uploads2/2013/04/pic-ww2-men-around-j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0" y="1734277"/>
            <a:ext cx="7618919" cy="51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5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1950, those problems were mostly gone.</a:t>
            </a:r>
            <a:endParaRPr lang="en-US" sz="3600" dirty="0"/>
          </a:p>
        </p:txBody>
      </p:sp>
      <p:pic>
        <p:nvPicPr>
          <p:cNvPr id="6146" name="Picture 2" descr="http://farm3.static.flickr.com/2005/2495347254_1a5766e0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" y="910632"/>
            <a:ext cx="8447964" cy="5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462818" y="2241574"/>
            <a:ext cx="468118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The G.I. Bill enabled record numbers </a:t>
            </a:r>
            <a:r>
              <a:rPr lang="en-US" altLang="en-US" sz="3600" dirty="0" smtClean="0"/>
              <a:t>those soldiers to attend </a:t>
            </a:r>
            <a:r>
              <a:rPr lang="en-US" altLang="en-US" sz="3600" dirty="0"/>
              <a:t>college </a:t>
            </a:r>
            <a:r>
              <a:rPr lang="en-US" altLang="en-US" sz="3600" dirty="0" smtClean="0"/>
              <a:t>and trade schools and qualify </a:t>
            </a:r>
            <a:r>
              <a:rPr lang="en-US" altLang="en-US" sz="3600" dirty="0"/>
              <a:t>for a low interest home loan.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7"/>
            <a:ext cx="4462818" cy="68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2818" y="0"/>
            <a:ext cx="468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America’s soldiers came home and readjusted to civilian life.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63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dirty="0" smtClean="0"/>
              <a:t>Consumer spending, and government investment in cold war military production allowed the US economy to grow by leaps and bounds.</a:t>
            </a:r>
            <a:endParaRPr lang="en-US" altLang="en-US" sz="30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328"/>
            <a:ext cx="9144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865</Words>
  <Application>Microsoft Office PowerPoint</Application>
  <PresentationFormat>On-screen Show (4:3)</PresentationFormat>
  <Paragraphs>124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Abbott</dc:creator>
  <cp:lastModifiedBy>Justin Abbott</cp:lastModifiedBy>
  <cp:revision>11</cp:revision>
  <dcterms:created xsi:type="dcterms:W3CDTF">2016-01-21T20:39:42Z</dcterms:created>
  <dcterms:modified xsi:type="dcterms:W3CDTF">2016-01-21T22:27:16Z</dcterms:modified>
</cp:coreProperties>
</file>