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73" r:id="rId3"/>
    <p:sldId id="274" r:id="rId4"/>
    <p:sldId id="275" r:id="rId5"/>
    <p:sldId id="276" r:id="rId6"/>
    <p:sldId id="277" r:id="rId7"/>
    <p:sldId id="278" r:id="rId8"/>
    <p:sldId id="279" r:id="rId9"/>
    <p:sldId id="280" r:id="rId10"/>
    <p:sldId id="281" r:id="rId11"/>
    <p:sldId id="261" r:id="rId12"/>
    <p:sldId id="262" r:id="rId13"/>
    <p:sldId id="263" r:id="rId14"/>
    <p:sldId id="264" r:id="rId15"/>
    <p:sldId id="265" r:id="rId16"/>
    <p:sldId id="266" r:id="rId17"/>
    <p:sldId id="267" r:id="rId18"/>
    <p:sldId id="268" r:id="rId19"/>
    <p:sldId id="269" r:id="rId20"/>
    <p:sldId id="270" r:id="rId21"/>
    <p:sldId id="282" r:id="rId22"/>
    <p:sldId id="27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varScale="1">
        <p:scale>
          <a:sx n="85" d="100"/>
          <a:sy n="85" d="100"/>
        </p:scale>
        <p:origin x="-91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18638E-91CD-8245-9EED-A224BFAD9565}" type="datetimeFigureOut">
              <a:rPr lang="en-US" smtClean="0"/>
              <a:pPr/>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6781E-E3D2-2945-AE5D-9FB0FB40A7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8638E-91CD-8245-9EED-A224BFAD9565}" type="datetimeFigureOut">
              <a:rPr lang="en-US" smtClean="0"/>
              <a:pPr/>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6781E-E3D2-2945-AE5D-9FB0FB40A7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8638E-91CD-8245-9EED-A224BFAD9565}" type="datetimeFigureOut">
              <a:rPr lang="en-US" smtClean="0"/>
              <a:pPr/>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6781E-E3D2-2945-AE5D-9FB0FB40A7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8638E-91CD-8245-9EED-A224BFAD9565}" type="datetimeFigureOut">
              <a:rPr lang="en-US" smtClean="0"/>
              <a:pPr/>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6781E-E3D2-2945-AE5D-9FB0FB40A7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18638E-91CD-8245-9EED-A224BFAD9565}" type="datetimeFigureOut">
              <a:rPr lang="en-US" smtClean="0"/>
              <a:pPr/>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6781E-E3D2-2945-AE5D-9FB0FB40A7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18638E-91CD-8245-9EED-A224BFAD9565}" type="datetimeFigureOut">
              <a:rPr lang="en-US" smtClean="0"/>
              <a:pPr/>
              <a:t>9/16/14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6781E-E3D2-2945-AE5D-9FB0FB40A7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18638E-91CD-8245-9EED-A224BFAD9565}" type="datetimeFigureOut">
              <a:rPr lang="en-US" smtClean="0"/>
              <a:pPr/>
              <a:t>9/16/14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86781E-E3D2-2945-AE5D-9FB0FB40A7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18638E-91CD-8245-9EED-A224BFAD9565}" type="datetimeFigureOut">
              <a:rPr lang="en-US" smtClean="0"/>
              <a:pPr/>
              <a:t>9/16/14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86781E-E3D2-2945-AE5D-9FB0FB40A7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8638E-91CD-8245-9EED-A224BFAD9565}" type="datetimeFigureOut">
              <a:rPr lang="en-US" smtClean="0"/>
              <a:pPr/>
              <a:t>9/16/14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86781E-E3D2-2945-AE5D-9FB0FB40A7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8638E-91CD-8245-9EED-A224BFAD9565}" type="datetimeFigureOut">
              <a:rPr lang="en-US" smtClean="0"/>
              <a:pPr/>
              <a:t>9/16/14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6781E-E3D2-2945-AE5D-9FB0FB40A7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8638E-91CD-8245-9EED-A224BFAD9565}" type="datetimeFigureOut">
              <a:rPr lang="en-US" smtClean="0"/>
              <a:pPr/>
              <a:t>9/16/14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6781E-E3D2-2945-AE5D-9FB0FB40A7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8638E-91CD-8245-9EED-A224BFAD9565}" type="datetimeFigureOut">
              <a:rPr lang="en-US" smtClean="0"/>
              <a:pPr/>
              <a:t>9/16/14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6781E-E3D2-2945-AE5D-9FB0FB40A7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317526" y="302364"/>
            <a:ext cx="8437126" cy="6304296"/>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rgbClr val="000000"/>
                </a:solidFill>
                <a:effectLst>
                  <a:outerShdw blurRad="63500" dist="46662" dir="2115817" algn="ctr" rotWithShape="0">
                    <a:srgbClr val="B2B2B2">
                      <a:alpha val="79999"/>
                    </a:srgbClr>
                  </a:outerShdw>
                </a:effectLst>
                <a:latin typeface="Times New Roman"/>
                <a:ea typeface="Times New Roman"/>
                <a:cs typeface="Times New Roman"/>
              </a:rPr>
              <a:t>Organized</a:t>
            </a:r>
          </a:p>
          <a:p>
            <a:pPr algn="ctr"/>
            <a:r>
              <a:rPr lang="en-US" sz="3600" kern="10" dirty="0" smtClean="0">
                <a:ln w="9525">
                  <a:noFill/>
                  <a:round/>
                  <a:headEnd/>
                  <a:tailEnd/>
                </a:ln>
                <a:solidFill>
                  <a:srgbClr val="000000"/>
                </a:solidFill>
                <a:effectLst>
                  <a:outerShdw blurRad="63500" dist="46662" dir="2115817" algn="ctr" rotWithShape="0">
                    <a:srgbClr val="B2B2B2">
                      <a:alpha val="79999"/>
                    </a:srgbClr>
                  </a:outerShdw>
                </a:effectLst>
                <a:latin typeface="Times New Roman"/>
                <a:ea typeface="Times New Roman"/>
                <a:cs typeface="Times New Roman"/>
              </a:rPr>
              <a:t>Labor</a:t>
            </a:r>
          </a:p>
          <a:p>
            <a:pPr algn="ctr"/>
            <a:r>
              <a:rPr lang="en-US" sz="3600" kern="10" dirty="0" smtClean="0">
                <a:ln w="9525">
                  <a:noFill/>
                  <a:round/>
                  <a:headEnd/>
                  <a:tailEnd/>
                </a:ln>
                <a:solidFill>
                  <a:srgbClr val="000000"/>
                </a:solidFill>
                <a:effectLst>
                  <a:outerShdw blurRad="63500" dist="46662" dir="2115817" algn="ctr" rotWithShape="0">
                    <a:srgbClr val="B2B2B2">
                      <a:alpha val="79999"/>
                    </a:srgbClr>
                  </a:outerShdw>
                </a:effectLst>
                <a:latin typeface="Times New Roman"/>
                <a:ea typeface="Times New Roman"/>
                <a:cs typeface="Times New Roman"/>
              </a:rPr>
              <a:t>in the</a:t>
            </a:r>
          </a:p>
          <a:p>
            <a:pPr algn="ctr"/>
            <a:r>
              <a:rPr lang="en-US" sz="3600" kern="10" dirty="0" smtClean="0">
                <a:ln w="9525">
                  <a:noFill/>
                  <a:round/>
                  <a:headEnd/>
                  <a:tailEnd/>
                </a:ln>
                <a:solidFill>
                  <a:srgbClr val="000000"/>
                </a:solidFill>
                <a:effectLst>
                  <a:outerShdw blurRad="63500" dist="46662" dir="2115817" algn="ctr" rotWithShape="0">
                    <a:srgbClr val="B2B2B2">
                      <a:alpha val="79999"/>
                    </a:srgbClr>
                  </a:outerShdw>
                </a:effectLst>
                <a:latin typeface="Times New Roman"/>
                <a:ea typeface="Times New Roman"/>
                <a:cs typeface="Times New Roman"/>
              </a:rPr>
              <a:t>Gilded Age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26805" y="-5417"/>
            <a:ext cx="3371826" cy="6863417"/>
          </a:xfrm>
          <a:prstGeom prst="rect">
            <a:avLst/>
          </a:prstGeom>
          <a:noFill/>
        </p:spPr>
        <p:txBody>
          <a:bodyPr wrap="square" rtlCol="0">
            <a:spAutoFit/>
          </a:bodyPr>
          <a:lstStyle/>
          <a:p>
            <a:pPr algn="ctr"/>
            <a:r>
              <a:rPr lang="en-US" sz="4000" dirty="0" smtClean="0"/>
              <a:t>However, going on strike was usually a union’s last resort.  They didn’t like going on strike.  Why?  What might be some possible problems?</a:t>
            </a:r>
            <a:endParaRPr lang="en-US" sz="4000" dirty="0"/>
          </a:p>
        </p:txBody>
      </p:sp>
      <p:pic>
        <p:nvPicPr>
          <p:cNvPr id="3" name="Picture 2"/>
          <p:cNvPicPr>
            <a:picLocks noChangeAspect="1"/>
          </p:cNvPicPr>
          <p:nvPr/>
        </p:nvPicPr>
        <p:blipFill>
          <a:blip r:embed="rId2"/>
          <a:stretch>
            <a:fillRect/>
          </a:stretch>
        </p:blipFill>
        <p:spPr>
          <a:xfrm>
            <a:off x="3598630" y="425450"/>
            <a:ext cx="5545369" cy="60071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954107"/>
          </a:xfrm>
          <a:prstGeom prst="rect">
            <a:avLst/>
          </a:prstGeom>
          <a:noFill/>
        </p:spPr>
        <p:txBody>
          <a:bodyPr wrap="square" rtlCol="0">
            <a:spAutoFit/>
          </a:bodyPr>
          <a:lstStyle/>
          <a:p>
            <a:r>
              <a:rPr lang="en-US" sz="2800" dirty="0" smtClean="0"/>
              <a:t>The first notable, national organization was the              National Labor Union (NLU):</a:t>
            </a:r>
            <a:endParaRPr lang="en-US" sz="2800" dirty="0"/>
          </a:p>
        </p:txBody>
      </p:sp>
      <p:pic>
        <p:nvPicPr>
          <p:cNvPr id="5" name="Picture 4" descr="ExplorePAHistory-a0k4v5-a_349.jpg"/>
          <p:cNvPicPr>
            <a:picLocks noChangeAspect="1"/>
          </p:cNvPicPr>
          <p:nvPr/>
        </p:nvPicPr>
        <p:blipFill>
          <a:blip r:embed="rId2"/>
          <a:stretch>
            <a:fillRect/>
          </a:stretch>
        </p:blipFill>
        <p:spPr>
          <a:xfrm>
            <a:off x="0" y="954106"/>
            <a:ext cx="4167813" cy="5903893"/>
          </a:xfrm>
          <a:prstGeom prst="rect">
            <a:avLst/>
          </a:prstGeom>
        </p:spPr>
      </p:pic>
      <p:sp>
        <p:nvSpPr>
          <p:cNvPr id="6" name="TextBox 5"/>
          <p:cNvSpPr txBox="1"/>
          <p:nvPr/>
        </p:nvSpPr>
        <p:spPr>
          <a:xfrm>
            <a:off x="4167813" y="954106"/>
            <a:ext cx="4976187" cy="5693867"/>
          </a:xfrm>
          <a:prstGeom prst="rect">
            <a:avLst/>
          </a:prstGeom>
          <a:noFill/>
        </p:spPr>
        <p:txBody>
          <a:bodyPr wrap="square" rtlCol="0">
            <a:spAutoFit/>
          </a:bodyPr>
          <a:lstStyle/>
          <a:p>
            <a:r>
              <a:rPr lang="en-US" sz="2800" dirty="0" smtClean="0"/>
              <a:t>- Founded by William </a:t>
            </a:r>
            <a:r>
              <a:rPr lang="en-US" sz="2800" dirty="0" err="1" smtClean="0"/>
              <a:t>Sylvis</a:t>
            </a:r>
            <a:r>
              <a:rPr lang="en-US" sz="2800" dirty="0" smtClean="0"/>
              <a:t> in 1866</a:t>
            </a:r>
          </a:p>
          <a:p>
            <a:endParaRPr lang="en-US" sz="2800" dirty="0" smtClean="0"/>
          </a:p>
          <a:p>
            <a:r>
              <a:rPr lang="en-US" sz="2800" dirty="0" smtClean="0"/>
              <a:t>-  Attempted to link together numerous smaller unions of both skilled and unskilled workers.</a:t>
            </a:r>
          </a:p>
          <a:p>
            <a:endParaRPr lang="en-US" sz="2800" dirty="0" smtClean="0"/>
          </a:p>
          <a:p>
            <a:r>
              <a:rPr lang="en-US" sz="2800" dirty="0" smtClean="0"/>
              <a:t>-  Pushed for a standard 8 hr. work day.</a:t>
            </a:r>
          </a:p>
          <a:p>
            <a:endParaRPr lang="en-US" sz="2800" dirty="0" smtClean="0"/>
          </a:p>
          <a:p>
            <a:r>
              <a:rPr lang="en-US" sz="2800" dirty="0" smtClean="0"/>
              <a:t>-  Hoped to settle disputes with company owners through arbitration.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50000" decel="5000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accel="50000" decel="5000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0" y="0"/>
            <a:ext cx="9144000" cy="1384995"/>
          </a:xfrm>
          <a:prstGeom prst="rect">
            <a:avLst/>
          </a:prstGeom>
          <a:noFill/>
        </p:spPr>
        <p:txBody>
          <a:bodyPr wrap="square" rtlCol="0">
            <a:spAutoFit/>
          </a:bodyPr>
          <a:lstStyle/>
          <a:p>
            <a:pPr algn="ctr"/>
            <a:r>
              <a:rPr lang="en-US" sz="2800" dirty="0" smtClean="0"/>
              <a:t>While the NLU was eventually successful in securing an 8 hour day for some government employees, it’s impact was limited by an economic downturn in the 1870’s. </a:t>
            </a:r>
            <a:endParaRPr lang="en-US" sz="2800" dirty="0"/>
          </a:p>
        </p:txBody>
      </p:sp>
      <p:pic>
        <p:nvPicPr>
          <p:cNvPr id="6" name="Picture 2" descr="http://www.darnestown.net/Images/SenecaQuarryWorkers1890-600.jpg"/>
          <p:cNvPicPr>
            <a:picLocks noChangeAspect="1" noChangeArrowheads="1"/>
          </p:cNvPicPr>
          <p:nvPr/>
        </p:nvPicPr>
        <p:blipFill>
          <a:blip r:embed="rId2"/>
          <a:srcRect/>
          <a:stretch>
            <a:fillRect/>
          </a:stretch>
        </p:blipFill>
        <p:spPr bwMode="auto">
          <a:xfrm>
            <a:off x="0" y="1384994"/>
            <a:ext cx="9144000" cy="5506338"/>
          </a:xfrm>
          <a:prstGeom prst="rect">
            <a:avLst/>
          </a:prstGeom>
          <a:noFill/>
          <a:ln w="9525">
            <a:noFill/>
            <a:miter lim="800000"/>
            <a:headEnd/>
            <a:tailEnd/>
          </a:ln>
        </p:spPr>
      </p:pic>
      <p:sp>
        <p:nvSpPr>
          <p:cNvPr id="7" name="Rectangle 6"/>
          <p:cNvSpPr/>
          <p:nvPr/>
        </p:nvSpPr>
        <p:spPr>
          <a:xfrm>
            <a:off x="0" y="1384994"/>
            <a:ext cx="9144000" cy="2286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Knights of Labor"/>
          <p:cNvPicPr>
            <a:picLocks noChangeAspect="1" noChangeArrowheads="1"/>
          </p:cNvPicPr>
          <p:nvPr/>
        </p:nvPicPr>
        <p:blipFill>
          <a:blip r:embed="rId2">
            <a:lum bright="-6000" contrast="12000"/>
          </a:blip>
          <a:srcRect l="5191" t="1357" r="3101" b="6441"/>
          <a:stretch>
            <a:fillRect/>
          </a:stretch>
        </p:blipFill>
        <p:spPr bwMode="auto">
          <a:xfrm>
            <a:off x="3929529" y="304799"/>
            <a:ext cx="4994836" cy="6407849"/>
          </a:xfrm>
          <a:prstGeom prst="rect">
            <a:avLst/>
          </a:prstGeom>
          <a:noFill/>
          <a:ln w="9525">
            <a:solidFill>
              <a:schemeClr val="tx2"/>
            </a:solidFill>
            <a:miter lim="800000"/>
            <a:headEnd/>
            <a:tailEnd/>
          </a:ln>
        </p:spPr>
      </p:pic>
      <p:sp>
        <p:nvSpPr>
          <p:cNvPr id="5" name="TextBox 4"/>
          <p:cNvSpPr txBox="1"/>
          <p:nvPr/>
        </p:nvSpPr>
        <p:spPr>
          <a:xfrm>
            <a:off x="0" y="0"/>
            <a:ext cx="3929529" cy="6740307"/>
          </a:xfrm>
          <a:prstGeom prst="rect">
            <a:avLst/>
          </a:prstGeom>
          <a:noFill/>
        </p:spPr>
        <p:txBody>
          <a:bodyPr wrap="square" rtlCol="0">
            <a:spAutoFit/>
          </a:bodyPr>
          <a:lstStyle/>
          <a:p>
            <a:pPr algn="ctr"/>
            <a:r>
              <a:rPr lang="en-US" sz="4800" dirty="0" smtClean="0"/>
              <a:t>A new organization quickly rose to pick up the cause.  The Noble and Holy Order of the Knights of Labor.</a:t>
            </a:r>
            <a:endParaRPr lang="en-US" sz="4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Uriah-stephens-circa-1900.gif"/>
          <p:cNvPicPr>
            <a:picLocks noChangeAspect="1"/>
          </p:cNvPicPr>
          <p:nvPr/>
        </p:nvPicPr>
        <p:blipFill>
          <a:blip r:embed="rId2"/>
          <a:stretch>
            <a:fillRect/>
          </a:stretch>
        </p:blipFill>
        <p:spPr>
          <a:xfrm>
            <a:off x="0" y="567765"/>
            <a:ext cx="4506452" cy="6290235"/>
          </a:xfrm>
          <a:prstGeom prst="rect">
            <a:avLst/>
          </a:prstGeom>
        </p:spPr>
      </p:pic>
      <p:sp>
        <p:nvSpPr>
          <p:cNvPr id="5" name="TextBox 4"/>
          <p:cNvSpPr txBox="1"/>
          <p:nvPr/>
        </p:nvSpPr>
        <p:spPr>
          <a:xfrm>
            <a:off x="0" y="0"/>
            <a:ext cx="4506452" cy="646331"/>
          </a:xfrm>
          <a:prstGeom prst="rect">
            <a:avLst/>
          </a:prstGeom>
          <a:noFill/>
        </p:spPr>
        <p:txBody>
          <a:bodyPr wrap="square" rtlCol="0">
            <a:spAutoFit/>
          </a:bodyPr>
          <a:lstStyle/>
          <a:p>
            <a:pPr algn="ctr"/>
            <a:r>
              <a:rPr lang="en-US" sz="3600" dirty="0" smtClean="0"/>
              <a:t>Uriah Stephens</a:t>
            </a:r>
            <a:endParaRPr lang="en-US" sz="3600" dirty="0"/>
          </a:p>
        </p:txBody>
      </p:sp>
      <p:pic>
        <p:nvPicPr>
          <p:cNvPr id="6" name="Picture 5" descr="ExplorePAHistory-a0b9r7-a_349.jpg"/>
          <p:cNvPicPr>
            <a:picLocks noChangeAspect="1"/>
          </p:cNvPicPr>
          <p:nvPr/>
        </p:nvPicPr>
        <p:blipFill>
          <a:blip r:embed="rId3"/>
          <a:stretch>
            <a:fillRect/>
          </a:stretch>
        </p:blipFill>
        <p:spPr>
          <a:xfrm>
            <a:off x="4637548" y="567765"/>
            <a:ext cx="4506452" cy="6270337"/>
          </a:xfrm>
          <a:prstGeom prst="rect">
            <a:avLst/>
          </a:prstGeom>
        </p:spPr>
      </p:pic>
      <p:sp>
        <p:nvSpPr>
          <p:cNvPr id="7" name="TextBox 6"/>
          <p:cNvSpPr txBox="1"/>
          <p:nvPr/>
        </p:nvSpPr>
        <p:spPr>
          <a:xfrm>
            <a:off x="4572000" y="0"/>
            <a:ext cx="4572000" cy="646331"/>
          </a:xfrm>
          <a:prstGeom prst="rect">
            <a:avLst/>
          </a:prstGeom>
          <a:noFill/>
        </p:spPr>
        <p:txBody>
          <a:bodyPr wrap="square" rtlCol="0">
            <a:spAutoFit/>
          </a:bodyPr>
          <a:lstStyle/>
          <a:p>
            <a:pPr algn="ctr"/>
            <a:r>
              <a:rPr lang="en-US" sz="3600" dirty="0" smtClean="0"/>
              <a:t>Terence Powderly</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9" descr="Knights of Labor seal"/>
          <p:cNvPicPr>
            <a:picLocks noChangeAspect="1" noChangeArrowheads="1"/>
          </p:cNvPicPr>
          <p:nvPr/>
        </p:nvPicPr>
        <p:blipFill>
          <a:blip r:embed="rId2">
            <a:lum bright="6000" contrast="12000"/>
          </a:blip>
          <a:srcRect/>
          <a:stretch>
            <a:fillRect/>
          </a:stretch>
        </p:blipFill>
        <p:spPr bwMode="auto">
          <a:xfrm>
            <a:off x="5146280" y="1372348"/>
            <a:ext cx="3728239" cy="3694952"/>
          </a:xfrm>
          <a:prstGeom prst="rect">
            <a:avLst/>
          </a:prstGeom>
          <a:noFill/>
        </p:spPr>
      </p:pic>
      <p:sp>
        <p:nvSpPr>
          <p:cNvPr id="5" name="Text Box 4"/>
          <p:cNvSpPr txBox="1">
            <a:spLocks noChangeArrowheads="1"/>
          </p:cNvSpPr>
          <p:nvPr/>
        </p:nvSpPr>
        <p:spPr bwMode="auto">
          <a:xfrm>
            <a:off x="0" y="1372348"/>
            <a:ext cx="7010400" cy="5509201"/>
          </a:xfrm>
          <a:prstGeom prst="rect">
            <a:avLst/>
          </a:prstGeom>
          <a:noFill/>
          <a:ln w="9525">
            <a:noFill/>
            <a:miter lim="800000"/>
            <a:headEnd/>
            <a:tailEnd/>
          </a:ln>
          <a:effectLst/>
        </p:spPr>
        <p:txBody>
          <a:bodyPr>
            <a:prstTxWarp prst="textNoShape">
              <a:avLst/>
            </a:prstTxWarp>
            <a:spAutoFit/>
          </a:bodyPr>
          <a:lstStyle/>
          <a:p>
            <a:pPr marL="457200" indent="-457200">
              <a:spcBef>
                <a:spcPct val="50000"/>
              </a:spcBef>
              <a:buClr>
                <a:schemeClr val="tx1"/>
              </a:buClr>
              <a:buFont typeface="Lucida Grande"/>
              <a:buChar char="-"/>
            </a:pPr>
            <a:r>
              <a:rPr lang="en-US" sz="3200" dirty="0">
                <a:ea typeface="Arial Unicode MS" pitchFamily="-112" charset="0"/>
                <a:cs typeface="Arial Unicode MS" pitchFamily="-112" charset="0"/>
              </a:rPr>
              <a:t>Eight-hour workday.</a:t>
            </a:r>
            <a:endParaRPr lang="en-US" sz="3200" dirty="0" smtClean="0">
              <a:ea typeface="Arial Unicode MS" pitchFamily="-112" charset="0"/>
              <a:cs typeface="Arial Unicode MS" pitchFamily="-112" charset="0"/>
            </a:endParaRPr>
          </a:p>
          <a:p>
            <a:pPr marL="457200" indent="-457200">
              <a:spcBef>
                <a:spcPct val="50000"/>
              </a:spcBef>
              <a:buClr>
                <a:schemeClr val="tx1"/>
              </a:buClr>
              <a:buFont typeface="Lucida Grande"/>
              <a:buChar char="-"/>
            </a:pPr>
            <a:r>
              <a:rPr lang="en-US" sz="3200" dirty="0" smtClean="0">
                <a:ea typeface="Arial Unicode MS" pitchFamily="-112" charset="0"/>
                <a:cs typeface="Arial Unicode MS" pitchFamily="-112" charset="0"/>
              </a:rPr>
              <a:t>Worker</a:t>
            </a:r>
            <a:r>
              <a:rPr lang="en-US" sz="3200" dirty="0">
                <a:ea typeface="Arial Unicode MS" pitchFamily="-112" charset="0"/>
                <a:cs typeface="Arial Unicode MS" pitchFamily="-112" charset="0"/>
              </a:rPr>
              <a:t>-owned factories.</a:t>
            </a:r>
          </a:p>
          <a:p>
            <a:pPr marL="457200" indent="-457200">
              <a:spcBef>
                <a:spcPct val="50000"/>
              </a:spcBef>
              <a:buClr>
                <a:schemeClr val="tx1"/>
              </a:buClr>
              <a:buFont typeface="Lucida Grande"/>
              <a:buChar char="-"/>
            </a:pPr>
            <a:r>
              <a:rPr lang="en-US" sz="3200" dirty="0">
                <a:ea typeface="Arial Unicode MS" pitchFamily="-112" charset="0"/>
                <a:cs typeface="Arial Unicode MS" pitchFamily="-112" charset="0"/>
              </a:rPr>
              <a:t>Abolition of child</a:t>
            </a:r>
            <a:r>
              <a:rPr lang="en-US" sz="3200" dirty="0" smtClean="0">
                <a:ea typeface="Arial Unicode MS" pitchFamily="-112" charset="0"/>
                <a:cs typeface="Arial Unicode MS" pitchFamily="-112" charset="0"/>
              </a:rPr>
              <a:t> labor</a:t>
            </a:r>
            <a:r>
              <a:rPr lang="en-US" sz="3200" dirty="0">
                <a:ea typeface="Arial Unicode MS" pitchFamily="-112" charset="0"/>
                <a:cs typeface="Arial Unicode MS" pitchFamily="-112" charset="0"/>
              </a:rPr>
              <a:t>.</a:t>
            </a:r>
            <a:endParaRPr lang="en-US" sz="3200" dirty="0" smtClean="0">
              <a:ea typeface="Arial Unicode MS" pitchFamily="-112" charset="0"/>
              <a:cs typeface="Arial Unicode MS" pitchFamily="-112" charset="0"/>
            </a:endParaRPr>
          </a:p>
          <a:p>
            <a:pPr marL="457200" indent="-457200">
              <a:spcBef>
                <a:spcPct val="50000"/>
              </a:spcBef>
              <a:buClr>
                <a:schemeClr val="tx1"/>
              </a:buClr>
              <a:buFont typeface="Lucida Grande"/>
              <a:buChar char="-"/>
            </a:pPr>
            <a:r>
              <a:rPr lang="en-US" sz="3200" dirty="0" smtClean="0">
                <a:ea typeface="Arial Unicode MS" pitchFamily="-112" charset="0"/>
                <a:cs typeface="Arial Unicode MS" pitchFamily="-112" charset="0"/>
              </a:rPr>
              <a:t>Equal </a:t>
            </a:r>
            <a:r>
              <a:rPr lang="en-US" sz="3200" dirty="0">
                <a:ea typeface="Arial Unicode MS" pitchFamily="-112" charset="0"/>
                <a:cs typeface="Arial Unicode MS" pitchFamily="-112" charset="0"/>
              </a:rPr>
              <a:t>pay for men and women.</a:t>
            </a:r>
          </a:p>
          <a:p>
            <a:pPr marL="457200" indent="-457200">
              <a:spcBef>
                <a:spcPct val="50000"/>
              </a:spcBef>
              <a:buClr>
                <a:schemeClr val="tx1"/>
              </a:buClr>
              <a:buFont typeface="Lucida Grande"/>
              <a:buChar char="-"/>
            </a:pPr>
            <a:r>
              <a:rPr lang="en-US" sz="3200" dirty="0">
                <a:ea typeface="Arial Unicode MS" pitchFamily="-112" charset="0"/>
                <a:cs typeface="Arial Unicode MS" pitchFamily="-112" charset="0"/>
              </a:rPr>
              <a:t>Safety codes in the workplace.</a:t>
            </a:r>
          </a:p>
          <a:p>
            <a:pPr marL="457200" indent="-457200">
              <a:spcBef>
                <a:spcPct val="50000"/>
              </a:spcBef>
              <a:buClr>
                <a:schemeClr val="tx1"/>
              </a:buClr>
              <a:buFont typeface="Lucida Grande"/>
              <a:buChar char="-"/>
            </a:pPr>
            <a:r>
              <a:rPr lang="en-US" sz="3200" dirty="0">
                <a:ea typeface="Arial Unicode MS" pitchFamily="-112" charset="0"/>
                <a:cs typeface="Arial Unicode MS" pitchFamily="-112" charset="0"/>
              </a:rPr>
              <a:t>Prohibition </a:t>
            </a:r>
            <a:r>
              <a:rPr lang="en-US" sz="3200" dirty="0" smtClean="0">
                <a:ea typeface="Arial Unicode MS" pitchFamily="-112" charset="0"/>
                <a:cs typeface="Arial Unicode MS" pitchFamily="-112" charset="0"/>
              </a:rPr>
              <a:t>on hiring </a:t>
            </a:r>
            <a:r>
              <a:rPr lang="en-US" sz="3200" dirty="0">
                <a:ea typeface="Arial Unicode MS" pitchFamily="-112" charset="0"/>
                <a:cs typeface="Arial Unicode MS" pitchFamily="-112" charset="0"/>
              </a:rPr>
              <a:t>foreign labor</a:t>
            </a:r>
            <a:r>
              <a:rPr lang="en-US" sz="3200" dirty="0" smtClean="0">
                <a:ea typeface="Arial Unicode MS" pitchFamily="-112" charset="0"/>
                <a:cs typeface="Arial Unicode MS" pitchFamily="-112" charset="0"/>
              </a:rPr>
              <a:t>.</a:t>
            </a:r>
          </a:p>
          <a:p>
            <a:pPr marL="457200" indent="-457200">
              <a:spcBef>
                <a:spcPct val="50000"/>
              </a:spcBef>
              <a:buClr>
                <a:schemeClr val="tx1"/>
              </a:buClr>
              <a:buFont typeface="Lucida Grande"/>
              <a:buChar char="-"/>
            </a:pPr>
            <a:r>
              <a:rPr lang="en-US" sz="3200" dirty="0" smtClean="0">
                <a:ea typeface="Arial Unicode MS" pitchFamily="-112" charset="0"/>
                <a:cs typeface="Arial Unicode MS" pitchFamily="-112" charset="0"/>
              </a:rPr>
              <a:t>Open to ALL, skilled and unskilled workers alike!</a:t>
            </a:r>
            <a:endParaRPr lang="en-US" sz="3200" dirty="0">
              <a:ea typeface="Arial Unicode MS" pitchFamily="-112" charset="0"/>
              <a:cs typeface="Arial Unicode MS" pitchFamily="-112" charset="0"/>
            </a:endParaRPr>
          </a:p>
        </p:txBody>
      </p:sp>
      <p:sp>
        <p:nvSpPr>
          <p:cNvPr id="6" name="WordArt 4"/>
          <p:cNvSpPr>
            <a:spLocks noChangeArrowheads="1" noChangeShapeType="1" noTextEdit="1"/>
          </p:cNvSpPr>
          <p:nvPr/>
        </p:nvSpPr>
        <p:spPr bwMode="auto">
          <a:xfrm>
            <a:off x="0" y="0"/>
            <a:ext cx="9144000" cy="1372348"/>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rgbClr val="000000"/>
                </a:solidFill>
                <a:effectLst>
                  <a:outerShdw blurRad="63500" dist="46662" dir="2115817" algn="ctr" rotWithShape="0">
                    <a:srgbClr val="B2B2B2">
                      <a:alpha val="79999"/>
                    </a:srgbClr>
                  </a:outerShdw>
                </a:effectLst>
                <a:latin typeface="Times New Roman"/>
                <a:ea typeface="Times New Roman"/>
                <a:cs typeface="Times New Roman"/>
              </a:rPr>
              <a:t>An injury to one is the concern of 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0" y="0"/>
            <a:ext cx="9144000" cy="1384995"/>
          </a:xfrm>
          <a:prstGeom prst="rect">
            <a:avLst/>
          </a:prstGeom>
          <a:noFill/>
        </p:spPr>
        <p:txBody>
          <a:bodyPr wrap="square" rtlCol="0">
            <a:spAutoFit/>
          </a:bodyPr>
          <a:lstStyle/>
          <a:p>
            <a:pPr algn="ctr"/>
            <a:r>
              <a:rPr lang="en-US" sz="2800" dirty="0" smtClean="0"/>
              <a:t>Organizations like the Knights found achieving change difficult, especially as they attempted to organized unskilled labor.  Why?</a:t>
            </a:r>
            <a:endParaRPr lang="en-US" sz="2800" dirty="0"/>
          </a:p>
        </p:txBody>
      </p:sp>
      <p:pic>
        <p:nvPicPr>
          <p:cNvPr id="6" name="Picture 2" descr="http://www.darnestown.net/Images/SenecaQuarryWorkers1890-600.jpg"/>
          <p:cNvPicPr>
            <a:picLocks noChangeAspect="1" noChangeArrowheads="1"/>
          </p:cNvPicPr>
          <p:nvPr/>
        </p:nvPicPr>
        <p:blipFill>
          <a:blip r:embed="rId2"/>
          <a:srcRect/>
          <a:stretch>
            <a:fillRect/>
          </a:stretch>
        </p:blipFill>
        <p:spPr bwMode="auto">
          <a:xfrm>
            <a:off x="0" y="1384994"/>
            <a:ext cx="9144000" cy="5506338"/>
          </a:xfrm>
          <a:prstGeom prst="rect">
            <a:avLst/>
          </a:prstGeom>
          <a:noFill/>
          <a:ln w="9525">
            <a:noFill/>
            <a:miter lim="800000"/>
            <a:headEnd/>
            <a:tailEnd/>
          </a:ln>
        </p:spPr>
      </p:pic>
      <p:sp>
        <p:nvSpPr>
          <p:cNvPr id="7" name="Rectangle 6"/>
          <p:cNvSpPr/>
          <p:nvPr/>
        </p:nvSpPr>
        <p:spPr>
          <a:xfrm>
            <a:off x="0" y="1384994"/>
            <a:ext cx="9144000" cy="2286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Gompers-Samuel-LOC.jpg"/>
          <p:cNvPicPr>
            <a:picLocks noChangeAspect="1"/>
          </p:cNvPicPr>
          <p:nvPr/>
        </p:nvPicPr>
        <p:blipFill>
          <a:blip r:embed="rId2"/>
          <a:stretch>
            <a:fillRect/>
          </a:stretch>
        </p:blipFill>
        <p:spPr>
          <a:xfrm>
            <a:off x="4086225" y="0"/>
            <a:ext cx="5057775" cy="6858000"/>
          </a:xfrm>
          <a:prstGeom prst="rect">
            <a:avLst/>
          </a:prstGeom>
        </p:spPr>
      </p:pic>
      <p:sp>
        <p:nvSpPr>
          <p:cNvPr id="3" name="TextBox 2"/>
          <p:cNvSpPr txBox="1"/>
          <p:nvPr/>
        </p:nvSpPr>
        <p:spPr>
          <a:xfrm>
            <a:off x="0" y="0"/>
            <a:ext cx="4086225" cy="3170099"/>
          </a:xfrm>
          <a:prstGeom prst="rect">
            <a:avLst/>
          </a:prstGeom>
          <a:noFill/>
        </p:spPr>
        <p:txBody>
          <a:bodyPr wrap="square" rtlCol="0">
            <a:spAutoFit/>
          </a:bodyPr>
          <a:lstStyle/>
          <a:p>
            <a:pPr algn="ctr"/>
            <a:r>
              <a:rPr lang="en-US" sz="4000" dirty="0" smtClean="0"/>
              <a:t>To deal with that, some began to focus their efforts on skilled labor only.  </a:t>
            </a:r>
            <a:endParaRPr lang="en-US" sz="4000" dirty="0"/>
          </a:p>
        </p:txBody>
      </p:sp>
      <p:sp>
        <p:nvSpPr>
          <p:cNvPr id="5" name="TextBox 4"/>
          <p:cNvSpPr txBox="1"/>
          <p:nvPr/>
        </p:nvSpPr>
        <p:spPr>
          <a:xfrm>
            <a:off x="0" y="3072348"/>
            <a:ext cx="4086225" cy="3785652"/>
          </a:xfrm>
          <a:prstGeom prst="rect">
            <a:avLst/>
          </a:prstGeom>
          <a:noFill/>
        </p:spPr>
        <p:txBody>
          <a:bodyPr wrap="square" rtlCol="0">
            <a:spAutoFit/>
          </a:bodyPr>
          <a:lstStyle/>
          <a:p>
            <a:pPr algn="ctr"/>
            <a:r>
              <a:rPr lang="en-US" sz="4000" dirty="0" smtClean="0"/>
              <a:t>Samuel Gompers helped form the American Federation of Labor (AFL) in 1886.</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0"/>
            <a:ext cx="4926106" cy="6124754"/>
          </a:xfrm>
          <a:prstGeom prst="rect">
            <a:avLst/>
          </a:prstGeom>
          <a:noFill/>
          <a:ln w="9525">
            <a:noFill/>
            <a:miter lim="800000"/>
            <a:headEnd/>
            <a:tailEnd/>
          </a:ln>
          <a:effectLst/>
        </p:spPr>
        <p:txBody>
          <a:bodyPr wrap="square">
            <a:prstTxWarp prst="textNoShape">
              <a:avLst/>
            </a:prstTxWarp>
            <a:spAutoFit/>
          </a:bodyPr>
          <a:lstStyle/>
          <a:p>
            <a:pPr marL="457200" indent="-457200">
              <a:spcBef>
                <a:spcPct val="50000"/>
              </a:spcBef>
              <a:buClr>
                <a:schemeClr val="tx1"/>
              </a:buClr>
              <a:buFont typeface="Lucida Grande"/>
              <a:buChar char="-"/>
            </a:pPr>
            <a:r>
              <a:rPr lang="en-US" sz="2800" dirty="0">
                <a:effectLst>
                  <a:outerShdw blurRad="38100" dist="38100" dir="2700000" algn="tl">
                    <a:srgbClr val="DDDDDD"/>
                  </a:outerShdw>
                </a:effectLst>
                <a:ea typeface="Arial Unicode MS" pitchFamily="-112" charset="0"/>
                <a:cs typeface="Arial Unicode MS" pitchFamily="-112" charset="0"/>
              </a:rPr>
              <a:t>Catered to the skilled worker</a:t>
            </a:r>
            <a:r>
              <a:rPr lang="en-US" sz="2800" dirty="0" smtClean="0">
                <a:effectLst>
                  <a:outerShdw blurRad="38100" dist="38100" dir="2700000" algn="tl">
                    <a:srgbClr val="DDDDDD"/>
                  </a:outerShdw>
                </a:effectLst>
                <a:ea typeface="Arial Unicode MS" pitchFamily="-112" charset="0"/>
                <a:cs typeface="Arial Unicode MS" pitchFamily="-112" charset="0"/>
              </a:rPr>
              <a:t>.</a:t>
            </a:r>
          </a:p>
          <a:p>
            <a:pPr marL="457200" indent="-457200">
              <a:spcBef>
                <a:spcPct val="50000"/>
              </a:spcBef>
              <a:buClr>
                <a:schemeClr val="tx1"/>
              </a:buClr>
              <a:buFont typeface="Lucida Grande"/>
              <a:buChar char="-"/>
            </a:pPr>
            <a:r>
              <a:rPr lang="en-US" sz="2800" dirty="0" smtClean="0">
                <a:ea typeface="Arial Unicode MS" pitchFamily="-112" charset="0"/>
                <a:cs typeface="Arial Unicode MS" pitchFamily="-112" charset="0"/>
              </a:rPr>
              <a:t>Hoped to negotiate with business owners.</a:t>
            </a:r>
            <a:endParaRPr lang="en-US" sz="2800" dirty="0" smtClean="0">
              <a:effectLst>
                <a:outerShdw blurRad="38100" dist="38100" dir="2700000" algn="tl">
                  <a:srgbClr val="DDDDDD"/>
                </a:outerShdw>
              </a:effectLst>
              <a:ea typeface="Arial Unicode MS" pitchFamily="-112" charset="0"/>
              <a:cs typeface="Arial Unicode MS" pitchFamily="-112" charset="0"/>
            </a:endParaRPr>
          </a:p>
          <a:p>
            <a:pPr marL="457200" indent="-457200">
              <a:spcBef>
                <a:spcPct val="50000"/>
              </a:spcBef>
              <a:buClr>
                <a:schemeClr val="tx1"/>
              </a:buClr>
              <a:buFont typeface="Lucida Grande"/>
              <a:buChar char="-"/>
            </a:pPr>
            <a:r>
              <a:rPr lang="en-US" sz="2800" dirty="0" smtClean="0">
                <a:ea typeface="Arial Unicode MS" pitchFamily="-112" charset="0"/>
                <a:cs typeface="Arial Unicode MS" pitchFamily="-112" charset="0"/>
              </a:rPr>
              <a:t>Maintained </a:t>
            </a:r>
            <a:r>
              <a:rPr lang="en-US" sz="2800" dirty="0">
                <a:ea typeface="Arial Unicode MS" pitchFamily="-112" charset="0"/>
                <a:cs typeface="Arial Unicode MS" pitchFamily="-112" charset="0"/>
              </a:rPr>
              <a:t>a national</a:t>
            </a:r>
            <a:r>
              <a:rPr lang="en-US" sz="2800" dirty="0" smtClean="0">
                <a:ea typeface="Arial Unicode MS" pitchFamily="-112" charset="0"/>
                <a:cs typeface="Arial Unicode MS" pitchFamily="-112" charset="0"/>
              </a:rPr>
              <a:t>       strike </a:t>
            </a:r>
            <a:r>
              <a:rPr lang="en-US" sz="2800" dirty="0">
                <a:ea typeface="Arial Unicode MS" pitchFamily="-112" charset="0"/>
                <a:cs typeface="Arial Unicode MS" pitchFamily="-112" charset="0"/>
              </a:rPr>
              <a:t>fund.</a:t>
            </a:r>
            <a:endParaRPr lang="en-US" sz="2800" dirty="0" smtClean="0">
              <a:ea typeface="Arial Unicode MS" pitchFamily="-112" charset="0"/>
              <a:cs typeface="Arial Unicode MS" pitchFamily="-112" charset="0"/>
            </a:endParaRPr>
          </a:p>
          <a:p>
            <a:pPr marL="457200" indent="-457200">
              <a:spcBef>
                <a:spcPct val="50000"/>
              </a:spcBef>
              <a:buClr>
                <a:schemeClr val="tx1"/>
              </a:buClr>
              <a:buFont typeface="Lucida Grande"/>
              <a:buChar char="-"/>
            </a:pPr>
            <a:r>
              <a:rPr lang="en-US" sz="2800" dirty="0" smtClean="0">
                <a:ea typeface="Arial Unicode MS" pitchFamily="-112" charset="0"/>
                <a:cs typeface="Arial Unicode MS" pitchFamily="-112" charset="0"/>
              </a:rPr>
              <a:t>Prevented </a:t>
            </a:r>
            <a:r>
              <a:rPr lang="en-US" sz="2800" dirty="0">
                <a:ea typeface="Arial Unicode MS" pitchFamily="-112" charset="0"/>
                <a:cs typeface="Arial Unicode MS" pitchFamily="-112" charset="0"/>
              </a:rPr>
              <a:t>disputes</a:t>
            </a:r>
            <a:r>
              <a:rPr lang="en-US" sz="2800" dirty="0" smtClean="0">
                <a:ea typeface="Arial Unicode MS" pitchFamily="-112" charset="0"/>
                <a:cs typeface="Arial Unicode MS" pitchFamily="-112" charset="0"/>
              </a:rPr>
              <a:t>          among </a:t>
            </a:r>
            <a:r>
              <a:rPr lang="en-US" sz="2800" dirty="0">
                <a:ea typeface="Arial Unicode MS" pitchFamily="-112" charset="0"/>
                <a:cs typeface="Arial Unicode MS" pitchFamily="-112" charset="0"/>
              </a:rPr>
              <a:t>the</a:t>
            </a:r>
            <a:r>
              <a:rPr lang="en-US" sz="2800" dirty="0" smtClean="0">
                <a:ea typeface="Arial Unicode MS" pitchFamily="-112" charset="0"/>
                <a:cs typeface="Arial Unicode MS" pitchFamily="-112" charset="0"/>
              </a:rPr>
              <a:t> different       unions</a:t>
            </a:r>
            <a:r>
              <a:rPr lang="en-US" sz="2800" dirty="0">
                <a:ea typeface="Arial Unicode MS" pitchFamily="-112" charset="0"/>
                <a:cs typeface="Arial Unicode MS" pitchFamily="-112" charset="0"/>
              </a:rPr>
              <a:t>.</a:t>
            </a:r>
            <a:endParaRPr lang="en-US" sz="2800" dirty="0" smtClean="0">
              <a:ea typeface="Arial Unicode MS" pitchFamily="-112" charset="0"/>
              <a:cs typeface="Arial Unicode MS" pitchFamily="-112" charset="0"/>
            </a:endParaRPr>
          </a:p>
          <a:p>
            <a:pPr marL="457200" indent="-457200">
              <a:spcBef>
                <a:spcPct val="50000"/>
              </a:spcBef>
              <a:buClr>
                <a:schemeClr val="tx1"/>
              </a:buClr>
              <a:buFont typeface="Lucida Grande"/>
              <a:buChar char="-"/>
            </a:pPr>
            <a:r>
              <a:rPr lang="en-US" sz="2800" dirty="0" smtClean="0">
                <a:effectLst>
                  <a:outerShdw blurRad="38100" dist="38100" dir="2700000" algn="tl">
                    <a:srgbClr val="DDDDDD"/>
                  </a:outerShdw>
                </a:effectLst>
                <a:ea typeface="Arial Unicode MS" pitchFamily="-112" charset="0"/>
                <a:cs typeface="Arial Unicode MS" pitchFamily="-112" charset="0"/>
              </a:rPr>
              <a:t>Represented workers in matters of </a:t>
            </a:r>
            <a:r>
              <a:rPr lang="en-US" sz="2800" dirty="0" smtClean="0">
                <a:ea typeface="Arial Unicode MS" pitchFamily="-112" charset="0"/>
                <a:cs typeface="Arial Unicode MS" pitchFamily="-112" charset="0"/>
              </a:rPr>
              <a:t>national legislation.  Wanted to get the government to act.</a:t>
            </a:r>
          </a:p>
        </p:txBody>
      </p:sp>
      <p:pic>
        <p:nvPicPr>
          <p:cNvPr id="5" name="Picture 4" descr="AFLSymbol.gif"/>
          <p:cNvPicPr>
            <a:picLocks noChangeAspect="1"/>
          </p:cNvPicPr>
          <p:nvPr/>
        </p:nvPicPr>
        <p:blipFill>
          <a:blip r:embed="rId2"/>
          <a:stretch>
            <a:fillRect/>
          </a:stretch>
        </p:blipFill>
        <p:spPr>
          <a:xfrm>
            <a:off x="3092824" y="635000"/>
            <a:ext cx="7022354" cy="52667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612844"/>
            <a:ext cx="4572000" cy="5632312"/>
          </a:xfrm>
          <a:prstGeom prst="rect">
            <a:avLst/>
          </a:prstGeom>
          <a:noFill/>
        </p:spPr>
        <p:txBody>
          <a:bodyPr wrap="square" rtlCol="0">
            <a:spAutoFit/>
          </a:bodyPr>
          <a:lstStyle/>
          <a:p>
            <a:pPr algn="ctr"/>
            <a:r>
              <a:rPr lang="en-US" sz="3600" dirty="0" smtClean="0"/>
              <a:t>Other unions began to call for even greater change to both American industry and America itself.  The best example was the Industrial Workers of the World (I.W.W) led by William “Big Bill” Haywood in 1905.</a:t>
            </a:r>
            <a:endParaRPr lang="en-US" sz="3600" dirty="0"/>
          </a:p>
        </p:txBody>
      </p:sp>
      <p:pic>
        <p:nvPicPr>
          <p:cNvPr id="5" name="Picture 4" descr="HAY_BILL.JPG"/>
          <p:cNvPicPr>
            <a:picLocks noChangeAspect="1"/>
          </p:cNvPicPr>
          <p:nvPr/>
        </p:nvPicPr>
        <p:blipFill>
          <a:blip r:embed="rId2"/>
          <a:stretch>
            <a:fillRect/>
          </a:stretch>
        </p:blipFill>
        <p:spPr>
          <a:xfrm>
            <a:off x="4655915" y="267272"/>
            <a:ext cx="4295822" cy="641143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4" name="Picture 2" descr="http://germanhistorydocs.ghi-dc.org/images/GR103053%20Accident%20in%20Machine%20Shop.jpg"/>
          <p:cNvPicPr>
            <a:picLocks noChangeAspect="1" noChangeArrowheads="1"/>
          </p:cNvPicPr>
          <p:nvPr/>
        </p:nvPicPr>
        <p:blipFill>
          <a:blip r:embed="rId2"/>
          <a:srcRect/>
          <a:stretch>
            <a:fillRect/>
          </a:stretch>
        </p:blipFill>
        <p:spPr bwMode="auto">
          <a:xfrm>
            <a:off x="457200" y="1447800"/>
            <a:ext cx="8229600" cy="5162550"/>
          </a:xfrm>
          <a:prstGeom prst="rect">
            <a:avLst/>
          </a:prstGeom>
          <a:noFill/>
          <a:ln w="9525">
            <a:noFill/>
            <a:miter lim="800000"/>
            <a:headEnd/>
            <a:tailEnd/>
          </a:ln>
        </p:spPr>
      </p:pic>
      <p:sp>
        <p:nvSpPr>
          <p:cNvPr id="49155" name="TextBox 2"/>
          <p:cNvSpPr txBox="1">
            <a:spLocks noChangeArrowheads="1"/>
          </p:cNvSpPr>
          <p:nvPr/>
        </p:nvSpPr>
        <p:spPr bwMode="auto">
          <a:xfrm>
            <a:off x="0" y="0"/>
            <a:ext cx="9144000" cy="1384995"/>
          </a:xfrm>
          <a:prstGeom prst="rect">
            <a:avLst/>
          </a:prstGeom>
          <a:noFill/>
          <a:ln w="9525">
            <a:noFill/>
            <a:miter lim="800000"/>
            <a:headEnd/>
            <a:tailEnd/>
          </a:ln>
        </p:spPr>
        <p:txBody>
          <a:bodyPr wrap="square">
            <a:prstTxWarp prst="textNoShape">
              <a:avLst/>
            </a:prstTxWarp>
            <a:spAutoFit/>
          </a:bodyPr>
          <a:lstStyle/>
          <a:p>
            <a:pPr algn="ctr"/>
            <a:r>
              <a:rPr lang="en-US" sz="2800" dirty="0" smtClean="0"/>
              <a:t>As it became clear that the government and business leaders were largely going to ignore working conditions and wages, workers began to take matters into their own hands.</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WW chart"/>
          <p:cNvPicPr>
            <a:picLocks noChangeAspect="1" noChangeArrowheads="1"/>
          </p:cNvPicPr>
          <p:nvPr/>
        </p:nvPicPr>
        <p:blipFill>
          <a:blip r:embed="rId2">
            <a:lum contrast="6000"/>
          </a:blip>
          <a:srcRect l="13637" r="15152"/>
          <a:stretch>
            <a:fillRect/>
          </a:stretch>
        </p:blipFill>
        <p:spPr bwMode="auto">
          <a:xfrm>
            <a:off x="0" y="0"/>
            <a:ext cx="5050118" cy="6865564"/>
          </a:xfrm>
          <a:prstGeom prst="rect">
            <a:avLst/>
          </a:prstGeom>
          <a:noFill/>
          <a:ln w="9525">
            <a:solidFill>
              <a:schemeClr val="tx2"/>
            </a:solidFill>
            <a:miter lim="800000"/>
            <a:headEnd/>
            <a:tailEnd/>
          </a:ln>
        </p:spPr>
      </p:pic>
      <p:sp>
        <p:nvSpPr>
          <p:cNvPr id="5" name="TextBox 4"/>
          <p:cNvSpPr txBox="1"/>
          <p:nvPr/>
        </p:nvSpPr>
        <p:spPr>
          <a:xfrm>
            <a:off x="5274235" y="1997839"/>
            <a:ext cx="3541059" cy="2862322"/>
          </a:xfrm>
          <a:prstGeom prst="rect">
            <a:avLst/>
          </a:prstGeom>
          <a:noFill/>
        </p:spPr>
        <p:txBody>
          <a:bodyPr wrap="square" rtlCol="0">
            <a:spAutoFit/>
          </a:bodyPr>
          <a:lstStyle/>
          <a:p>
            <a:pPr algn="ctr"/>
            <a:r>
              <a:rPr lang="en-US" sz="3600" dirty="0" smtClean="0"/>
              <a:t>The IWW began to call for socialist style reform to the capitalist American system.</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4034118" cy="2554545"/>
          </a:xfrm>
          <a:prstGeom prst="rect">
            <a:avLst/>
          </a:prstGeom>
          <a:noFill/>
        </p:spPr>
        <p:txBody>
          <a:bodyPr wrap="square" rtlCol="0">
            <a:spAutoFit/>
          </a:bodyPr>
          <a:lstStyle/>
          <a:p>
            <a:r>
              <a:rPr lang="en-US" sz="3200" dirty="0" smtClean="0"/>
              <a:t>To summarize:  Every union in the Gilded Age pushed for, at minimum, three things:</a:t>
            </a:r>
            <a:endParaRPr lang="en-US" sz="3200" dirty="0"/>
          </a:p>
        </p:txBody>
      </p:sp>
      <p:sp>
        <p:nvSpPr>
          <p:cNvPr id="5" name="TextBox 4"/>
          <p:cNvSpPr txBox="1"/>
          <p:nvPr/>
        </p:nvSpPr>
        <p:spPr>
          <a:xfrm>
            <a:off x="1" y="2826127"/>
            <a:ext cx="4034117" cy="4031873"/>
          </a:xfrm>
          <a:prstGeom prst="rect">
            <a:avLst/>
          </a:prstGeom>
          <a:noFill/>
        </p:spPr>
        <p:txBody>
          <a:bodyPr wrap="square" rtlCol="0">
            <a:spAutoFit/>
          </a:bodyPr>
          <a:lstStyle/>
          <a:p>
            <a:r>
              <a:rPr lang="en-US" sz="3200" dirty="0" smtClean="0"/>
              <a:t>-  better wages.</a:t>
            </a:r>
          </a:p>
          <a:p>
            <a:endParaRPr lang="en-US" sz="3200" dirty="0" smtClean="0"/>
          </a:p>
          <a:p>
            <a:r>
              <a:rPr lang="en-US" sz="3200" dirty="0" smtClean="0"/>
              <a:t>-  shorter hours (8 hour </a:t>
            </a:r>
            <a:r>
              <a:rPr lang="en-US" sz="3200" smtClean="0"/>
              <a:t>day).</a:t>
            </a:r>
          </a:p>
          <a:p>
            <a:endParaRPr lang="en-US" sz="3200" dirty="0" smtClean="0"/>
          </a:p>
          <a:p>
            <a:r>
              <a:rPr lang="en-US" sz="3200" dirty="0" smtClean="0"/>
              <a:t>-  improved safety conditions for factories.</a:t>
            </a:r>
            <a:endParaRPr lang="en-US" sz="3200" dirty="0"/>
          </a:p>
        </p:txBody>
      </p:sp>
      <p:pic>
        <p:nvPicPr>
          <p:cNvPr id="6" name="Picture 5"/>
          <p:cNvPicPr>
            <a:picLocks noChangeAspect="1"/>
          </p:cNvPicPr>
          <p:nvPr/>
        </p:nvPicPr>
        <p:blipFill>
          <a:blip r:embed="rId2"/>
          <a:stretch>
            <a:fillRect/>
          </a:stretch>
        </p:blipFill>
        <p:spPr>
          <a:xfrm>
            <a:off x="4243838" y="702838"/>
            <a:ext cx="4900162" cy="54523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317526" y="302364"/>
            <a:ext cx="8437126" cy="6304296"/>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rgbClr val="000000"/>
                </a:solidFill>
                <a:effectLst>
                  <a:outerShdw blurRad="63500" dist="46662" dir="2115817" algn="ctr" rotWithShape="0">
                    <a:srgbClr val="B2B2B2">
                      <a:alpha val="79999"/>
                    </a:srgbClr>
                  </a:outerShdw>
                </a:effectLst>
                <a:latin typeface="Times New Roman"/>
                <a:ea typeface="Times New Roman"/>
                <a:cs typeface="Times New Roman"/>
              </a:rPr>
              <a:t>Fin.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2" descr="http://www.unionhistory.info/web/objects/common/webmedia.php?irn=1000325&amp;size=258x200"/>
          <p:cNvPicPr>
            <a:picLocks noChangeAspect="1" noChangeArrowheads="1"/>
          </p:cNvPicPr>
          <p:nvPr/>
        </p:nvPicPr>
        <p:blipFill>
          <a:blip r:embed="rId2"/>
          <a:srcRect/>
          <a:stretch>
            <a:fillRect/>
          </a:stretch>
        </p:blipFill>
        <p:spPr bwMode="auto">
          <a:xfrm>
            <a:off x="838200" y="1219200"/>
            <a:ext cx="7391400" cy="5410200"/>
          </a:xfrm>
          <a:prstGeom prst="rect">
            <a:avLst/>
          </a:prstGeom>
          <a:noFill/>
          <a:ln w="9525">
            <a:noFill/>
            <a:miter lim="800000"/>
            <a:headEnd/>
            <a:tailEnd/>
          </a:ln>
        </p:spPr>
      </p:pic>
      <p:sp>
        <p:nvSpPr>
          <p:cNvPr id="50179" name="TextBox 2"/>
          <p:cNvSpPr txBox="1">
            <a:spLocks noChangeArrowheads="1"/>
          </p:cNvSpPr>
          <p:nvPr/>
        </p:nvSpPr>
        <p:spPr bwMode="auto">
          <a:xfrm>
            <a:off x="152400" y="0"/>
            <a:ext cx="8763000" cy="1077913"/>
          </a:xfrm>
          <a:prstGeom prst="rect">
            <a:avLst/>
          </a:prstGeom>
          <a:noFill/>
          <a:ln w="9525">
            <a:noFill/>
            <a:miter lim="800000"/>
            <a:headEnd/>
            <a:tailEnd/>
          </a:ln>
        </p:spPr>
        <p:txBody>
          <a:bodyPr>
            <a:prstTxWarp prst="textNoShape">
              <a:avLst/>
            </a:prstTxWarp>
            <a:spAutoFit/>
          </a:bodyPr>
          <a:lstStyle/>
          <a:p>
            <a:pPr algn="ctr"/>
            <a:r>
              <a:rPr lang="en-US" sz="3200" dirty="0" smtClean="0"/>
              <a:t>Thus, to </a:t>
            </a:r>
            <a:r>
              <a:rPr lang="en-US" sz="3200" dirty="0"/>
              <a:t>begin to push for improvements, workers in American cities began to unionize</a:t>
            </a:r>
            <a:r>
              <a:rPr lang="en-US" dirty="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a:noFill/>
        </p:spPr>
        <p:txBody>
          <a:bodyPr wrap="square" lIns="91440" tIns="45720" rIns="91440" bIns="45720">
            <a:spAutoFit/>
          </a:bodyPr>
          <a:lstStyle/>
          <a:p>
            <a:pPr algn="ctr"/>
            <a:r>
              <a:rPr lang="en-US" sz="72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How do unions work?</a:t>
            </a:r>
          </a:p>
        </p:txBody>
      </p:sp>
      <p:sp>
        <p:nvSpPr>
          <p:cNvPr id="3" name="TextBox 2"/>
          <p:cNvSpPr txBox="1"/>
          <p:nvPr/>
        </p:nvSpPr>
        <p:spPr>
          <a:xfrm>
            <a:off x="0" y="1118660"/>
            <a:ext cx="4571998" cy="2554545"/>
          </a:xfrm>
          <a:prstGeom prst="rect">
            <a:avLst/>
          </a:prstGeom>
          <a:noFill/>
        </p:spPr>
        <p:txBody>
          <a:bodyPr wrap="square" rtlCol="0">
            <a:spAutoFit/>
          </a:bodyPr>
          <a:lstStyle/>
          <a:p>
            <a:pPr algn="ctr"/>
            <a:r>
              <a:rPr lang="en-US" sz="3200" dirty="0" smtClean="0"/>
              <a:t>Essentially the workers in any given industry / factory / business etc.. unite together to push for change.</a:t>
            </a:r>
            <a:endParaRPr lang="en-US" sz="3200" dirty="0"/>
          </a:p>
        </p:txBody>
      </p:sp>
      <p:sp>
        <p:nvSpPr>
          <p:cNvPr id="4" name="TextBox 3"/>
          <p:cNvSpPr txBox="1"/>
          <p:nvPr/>
        </p:nvSpPr>
        <p:spPr>
          <a:xfrm>
            <a:off x="0" y="3895176"/>
            <a:ext cx="4571998" cy="2062103"/>
          </a:xfrm>
          <a:prstGeom prst="rect">
            <a:avLst/>
          </a:prstGeom>
          <a:noFill/>
        </p:spPr>
        <p:txBody>
          <a:bodyPr wrap="square" rtlCol="0">
            <a:spAutoFit/>
          </a:bodyPr>
          <a:lstStyle/>
          <a:p>
            <a:pPr algn="ctr"/>
            <a:r>
              <a:rPr lang="en-US" sz="3200" dirty="0" smtClean="0"/>
              <a:t>Why do they believe they will be successful in getting what they want if they all push together?</a:t>
            </a:r>
            <a:endParaRPr lang="en-US" sz="3200" dirty="0"/>
          </a:p>
        </p:txBody>
      </p:sp>
      <p:pic>
        <p:nvPicPr>
          <p:cNvPr id="5" name="Picture 4"/>
          <p:cNvPicPr>
            <a:picLocks noChangeAspect="1"/>
          </p:cNvPicPr>
          <p:nvPr/>
        </p:nvPicPr>
        <p:blipFill>
          <a:blip r:embed="rId2"/>
          <a:stretch>
            <a:fillRect/>
          </a:stretch>
        </p:blipFill>
        <p:spPr>
          <a:xfrm>
            <a:off x="4572000" y="1118660"/>
            <a:ext cx="4572000" cy="571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87286" y="1228397"/>
            <a:ext cx="3492788" cy="4401205"/>
          </a:xfrm>
          <a:prstGeom prst="rect">
            <a:avLst/>
          </a:prstGeom>
          <a:noFill/>
        </p:spPr>
        <p:txBody>
          <a:bodyPr wrap="square" rtlCol="0">
            <a:spAutoFit/>
          </a:bodyPr>
          <a:lstStyle/>
          <a:p>
            <a:pPr algn="ctr"/>
            <a:r>
              <a:rPr lang="en-US" sz="4000" dirty="0" smtClean="0"/>
              <a:t>The members of the union then elect leaders to speak for them and organize union action.</a:t>
            </a:r>
            <a:endParaRPr lang="en-US" sz="4000" dirty="0"/>
          </a:p>
        </p:txBody>
      </p:sp>
      <p:pic>
        <p:nvPicPr>
          <p:cNvPr id="3" name="Picture 2"/>
          <p:cNvPicPr>
            <a:picLocks noChangeAspect="1"/>
          </p:cNvPicPr>
          <p:nvPr/>
        </p:nvPicPr>
        <p:blipFill>
          <a:blip r:embed="rId2"/>
          <a:stretch>
            <a:fillRect/>
          </a:stretch>
        </p:blipFill>
        <p:spPr>
          <a:xfrm>
            <a:off x="4037119" y="16907"/>
            <a:ext cx="5106881" cy="684109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367791" y="920621"/>
            <a:ext cx="2776209" cy="5016758"/>
          </a:xfrm>
          <a:prstGeom prst="rect">
            <a:avLst/>
          </a:prstGeom>
          <a:noFill/>
        </p:spPr>
        <p:txBody>
          <a:bodyPr wrap="square" rtlCol="0">
            <a:spAutoFit/>
          </a:bodyPr>
          <a:lstStyle/>
          <a:p>
            <a:pPr algn="ctr"/>
            <a:r>
              <a:rPr lang="en-US" sz="4000" dirty="0" smtClean="0"/>
              <a:t>Those union leader then use three basic methods to get what the workers want.</a:t>
            </a:r>
            <a:endParaRPr lang="en-US" sz="4000" dirty="0"/>
          </a:p>
        </p:txBody>
      </p:sp>
      <p:pic>
        <p:nvPicPr>
          <p:cNvPr id="3" name="Picture 2"/>
          <p:cNvPicPr>
            <a:picLocks noChangeAspect="1"/>
          </p:cNvPicPr>
          <p:nvPr/>
        </p:nvPicPr>
        <p:blipFill>
          <a:blip r:embed="rId2"/>
          <a:stretch>
            <a:fillRect/>
          </a:stretch>
        </p:blipFill>
        <p:spPr>
          <a:xfrm>
            <a:off x="0" y="526303"/>
            <a:ext cx="6367792" cy="580539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a:noFill/>
        </p:spPr>
        <p:txBody>
          <a:bodyPr wrap="square" lIns="91440" tIns="45720" rIns="91440" bIns="45720">
            <a:spAutoFit/>
          </a:bodyPr>
          <a:lstStyle/>
          <a:p>
            <a:pPr algn="ctr"/>
            <a:r>
              <a:rPr lang="en-US" sz="72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1. Collective Bargaining</a:t>
            </a:r>
          </a:p>
        </p:txBody>
      </p:sp>
      <p:sp>
        <p:nvSpPr>
          <p:cNvPr id="3" name="TextBox 2"/>
          <p:cNvSpPr txBox="1"/>
          <p:nvPr/>
        </p:nvSpPr>
        <p:spPr>
          <a:xfrm>
            <a:off x="272165" y="1200329"/>
            <a:ext cx="8871835" cy="1754327"/>
          </a:xfrm>
          <a:prstGeom prst="rect">
            <a:avLst/>
          </a:prstGeom>
          <a:noFill/>
        </p:spPr>
        <p:txBody>
          <a:bodyPr wrap="square" rtlCol="0">
            <a:spAutoFit/>
          </a:bodyPr>
          <a:lstStyle/>
          <a:p>
            <a:pPr algn="ctr"/>
            <a:r>
              <a:rPr lang="en-US" sz="3600" dirty="0" smtClean="0"/>
              <a:t>The union leaders meet with the owners and negotiate for change.  Hopefully both sides come to an agreement.</a:t>
            </a:r>
            <a:endParaRPr lang="en-US" sz="3600" dirty="0"/>
          </a:p>
        </p:txBody>
      </p:sp>
      <p:pic>
        <p:nvPicPr>
          <p:cNvPr id="4" name="Picture 3"/>
          <p:cNvPicPr>
            <a:picLocks noChangeAspect="1"/>
          </p:cNvPicPr>
          <p:nvPr/>
        </p:nvPicPr>
        <p:blipFill>
          <a:blip r:embed="rId2"/>
          <a:stretch>
            <a:fillRect/>
          </a:stretch>
        </p:blipFill>
        <p:spPr>
          <a:xfrm>
            <a:off x="920750" y="3429000"/>
            <a:ext cx="7302500" cy="411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a:noFill/>
        </p:spPr>
        <p:txBody>
          <a:bodyPr wrap="square" lIns="91440" tIns="45720" rIns="91440" bIns="45720">
            <a:spAutoFit/>
          </a:bodyPr>
          <a:lstStyle/>
          <a:p>
            <a:pPr algn="ctr"/>
            <a:r>
              <a:rPr lang="en-US" sz="72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2. Arbitration</a:t>
            </a:r>
          </a:p>
        </p:txBody>
      </p:sp>
      <p:sp>
        <p:nvSpPr>
          <p:cNvPr id="3" name="TextBox 2"/>
          <p:cNvSpPr txBox="1"/>
          <p:nvPr/>
        </p:nvSpPr>
        <p:spPr>
          <a:xfrm>
            <a:off x="1" y="1187193"/>
            <a:ext cx="4203442" cy="3046988"/>
          </a:xfrm>
          <a:prstGeom prst="rect">
            <a:avLst/>
          </a:prstGeom>
          <a:noFill/>
        </p:spPr>
        <p:txBody>
          <a:bodyPr wrap="square" rtlCol="0">
            <a:spAutoFit/>
          </a:bodyPr>
          <a:lstStyle/>
          <a:p>
            <a:pPr algn="ctr"/>
            <a:r>
              <a:rPr lang="en-US" sz="3200" dirty="0" smtClean="0"/>
              <a:t>Both the workers and the owners present their demands / wants to an outside, neutral third party, an arbitrator. (Judge)</a:t>
            </a:r>
            <a:endParaRPr lang="en-US" sz="3200" dirty="0"/>
          </a:p>
        </p:txBody>
      </p:sp>
      <p:sp>
        <p:nvSpPr>
          <p:cNvPr id="4" name="TextBox 3"/>
          <p:cNvSpPr txBox="1"/>
          <p:nvPr/>
        </p:nvSpPr>
        <p:spPr>
          <a:xfrm>
            <a:off x="2" y="4427955"/>
            <a:ext cx="4203442" cy="2062103"/>
          </a:xfrm>
          <a:prstGeom prst="rect">
            <a:avLst/>
          </a:prstGeom>
          <a:noFill/>
        </p:spPr>
        <p:txBody>
          <a:bodyPr wrap="square" rtlCol="0">
            <a:spAutoFit/>
          </a:bodyPr>
          <a:lstStyle/>
          <a:p>
            <a:pPr algn="ctr"/>
            <a:r>
              <a:rPr lang="en-US" sz="3200" dirty="0" smtClean="0"/>
              <a:t>The judge then comes up with a settlement that he/she believes in fair to both sides.</a:t>
            </a:r>
            <a:endParaRPr lang="en-US" sz="3200" dirty="0"/>
          </a:p>
        </p:txBody>
      </p:sp>
      <p:pic>
        <p:nvPicPr>
          <p:cNvPr id="5" name="Picture 4"/>
          <p:cNvPicPr>
            <a:picLocks noChangeAspect="1"/>
          </p:cNvPicPr>
          <p:nvPr/>
        </p:nvPicPr>
        <p:blipFill>
          <a:blip r:embed="rId2"/>
          <a:stretch>
            <a:fillRect/>
          </a:stretch>
        </p:blipFill>
        <p:spPr>
          <a:xfrm>
            <a:off x="4203443" y="1187193"/>
            <a:ext cx="4940557" cy="5302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a:noFill/>
        </p:spPr>
        <p:txBody>
          <a:bodyPr wrap="square" lIns="91440" tIns="45720" rIns="91440" bIns="45720">
            <a:spAutoFit/>
          </a:bodyPr>
          <a:lstStyle/>
          <a:p>
            <a:pPr algn="ctr"/>
            <a:r>
              <a:rPr lang="en-US" sz="72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3.  Strike!</a:t>
            </a:r>
          </a:p>
        </p:txBody>
      </p:sp>
      <p:pic>
        <p:nvPicPr>
          <p:cNvPr id="3" name="Picture 2"/>
          <p:cNvPicPr>
            <a:picLocks noChangeAspect="1"/>
          </p:cNvPicPr>
          <p:nvPr/>
        </p:nvPicPr>
        <p:blipFill>
          <a:blip r:embed="rId2"/>
          <a:stretch>
            <a:fillRect/>
          </a:stretch>
        </p:blipFill>
        <p:spPr>
          <a:xfrm>
            <a:off x="0" y="1200329"/>
            <a:ext cx="5397804" cy="5657671"/>
          </a:xfrm>
          <a:prstGeom prst="rect">
            <a:avLst/>
          </a:prstGeom>
        </p:spPr>
      </p:pic>
      <p:sp>
        <p:nvSpPr>
          <p:cNvPr id="4" name="TextBox 3"/>
          <p:cNvSpPr txBox="1"/>
          <p:nvPr/>
        </p:nvSpPr>
        <p:spPr>
          <a:xfrm>
            <a:off x="5397804" y="1200329"/>
            <a:ext cx="3507112" cy="3416320"/>
          </a:xfrm>
          <a:prstGeom prst="rect">
            <a:avLst/>
          </a:prstGeom>
          <a:noFill/>
        </p:spPr>
        <p:txBody>
          <a:bodyPr wrap="square" rtlCol="0">
            <a:spAutoFit/>
          </a:bodyPr>
          <a:lstStyle/>
          <a:p>
            <a:pPr algn="ctr"/>
            <a:r>
              <a:rPr lang="en-US" sz="3600" dirty="0" smtClean="0"/>
              <a:t>Workers walk off the job and refuse to go back to work until their demands are met.</a:t>
            </a:r>
            <a:endParaRPr lang="en-US" sz="3600" dirty="0"/>
          </a:p>
        </p:txBody>
      </p:sp>
      <p:sp>
        <p:nvSpPr>
          <p:cNvPr id="5" name="TextBox 4"/>
          <p:cNvSpPr txBox="1"/>
          <p:nvPr/>
        </p:nvSpPr>
        <p:spPr>
          <a:xfrm>
            <a:off x="5397804" y="4625573"/>
            <a:ext cx="3507112" cy="1754327"/>
          </a:xfrm>
          <a:prstGeom prst="rect">
            <a:avLst/>
          </a:prstGeom>
          <a:noFill/>
        </p:spPr>
        <p:txBody>
          <a:bodyPr wrap="square" rtlCol="0">
            <a:spAutoFit/>
          </a:bodyPr>
          <a:lstStyle/>
          <a:p>
            <a:pPr algn="ctr"/>
            <a:r>
              <a:rPr lang="en-US" sz="3600" dirty="0" smtClean="0"/>
              <a:t>Why do they think this will work?</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241</TotalTime>
  <Words>618</Words>
  <Application>Microsoft Macintosh PowerPoint</Application>
  <PresentationFormat>On-screen Show (4:3)</PresentationFormat>
  <Paragraphs>57</Paragraphs>
  <Slides>22</Slides>
  <Notes>0</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Monarch 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 Abbott</dc:creator>
  <cp:lastModifiedBy>Justin Abbott</cp:lastModifiedBy>
  <cp:revision>5</cp:revision>
  <dcterms:created xsi:type="dcterms:W3CDTF">2014-09-16T13:33:05Z</dcterms:created>
  <dcterms:modified xsi:type="dcterms:W3CDTF">2014-09-16T17:19:29Z</dcterms:modified>
</cp:coreProperties>
</file>