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303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-1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211F-6CB6-9B41-B08F-A028C0EFB77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35E5-596C-A74A-9DE8-FD5BF276C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211F-6CB6-9B41-B08F-A028C0EFB77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35E5-596C-A74A-9DE8-FD5BF276C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211F-6CB6-9B41-B08F-A028C0EFB77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35E5-596C-A74A-9DE8-FD5BF276C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211F-6CB6-9B41-B08F-A028C0EFB77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35E5-596C-A74A-9DE8-FD5BF276C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211F-6CB6-9B41-B08F-A028C0EFB77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35E5-596C-A74A-9DE8-FD5BF276C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211F-6CB6-9B41-B08F-A028C0EFB77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35E5-596C-A74A-9DE8-FD5BF276C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211F-6CB6-9B41-B08F-A028C0EFB77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35E5-596C-A74A-9DE8-FD5BF276C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211F-6CB6-9B41-B08F-A028C0EFB77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35E5-596C-A74A-9DE8-FD5BF276C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211F-6CB6-9B41-B08F-A028C0EFB77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35E5-596C-A74A-9DE8-FD5BF276C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211F-6CB6-9B41-B08F-A028C0EFB77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35E5-596C-A74A-9DE8-FD5BF276C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211F-6CB6-9B41-B08F-A028C0EFB77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35E5-596C-A74A-9DE8-FD5BF276C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8211F-6CB6-9B41-B08F-A028C0EFB77F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35E5-596C-A74A-9DE8-FD5BF276C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24118" y="253999"/>
            <a:ext cx="8665882" cy="63649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 smtClean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The</a:t>
            </a: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Seeds</a:t>
            </a: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of</a:t>
            </a: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Change</a:t>
            </a: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1880-1954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1661993"/>
            <a:ext cx="7912100" cy="5107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By the last decade of the 19</a:t>
            </a:r>
            <a:r>
              <a:rPr lang="en-US" sz="3400" baseline="30000" dirty="0" smtClean="0"/>
              <a:t>th</a:t>
            </a:r>
            <a:r>
              <a:rPr lang="en-US" sz="3400" dirty="0" smtClean="0"/>
              <a:t> century, African-Americans</a:t>
            </a:r>
            <a:r>
              <a:rPr lang="en-US" sz="3400" dirty="0" smtClean="0"/>
              <a:t> began to </a:t>
            </a:r>
            <a:r>
              <a:rPr lang="en-US" sz="3400" dirty="0" smtClean="0"/>
              <a:t>talk about ways to end both types of segregation.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In that push, two men came to dominate the conversation, each with a very different idea of the best way for African-Americans to achieve equality.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75" y="1477328"/>
            <a:ext cx="8013650" cy="5209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Booker T. Washing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44386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WordArt 6"/>
          <p:cNvSpPr>
            <a:spLocks noChangeArrowheads="1" noChangeShapeType="1" noTextEdit="1"/>
          </p:cNvSpPr>
          <p:nvPr/>
        </p:nvSpPr>
        <p:spPr bwMode="auto">
          <a:xfrm>
            <a:off x="4648200" y="152400"/>
            <a:ext cx="4495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Booker T. 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Washington</a:t>
            </a:r>
          </a:p>
        </p:txBody>
      </p:sp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4800600" y="1981200"/>
            <a:ext cx="43434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-  Former slave</a:t>
            </a:r>
          </a:p>
          <a:p>
            <a:endParaRPr lang="en-US" sz="2800"/>
          </a:p>
          <a:p>
            <a:r>
              <a:rPr lang="en-US" sz="2800"/>
              <a:t>-  Explained his position on equality and rights in a speech at the Atlanta World Exposition on Sept. 18, 1895</a:t>
            </a:r>
            <a:endParaRPr lang="en-US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301811"/>
            <a:ext cx="3556001" cy="618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/>
              <a:t>Washington argued that African-Americans would only enjoy equality when they were given it by white voters through the power of the government.</a:t>
            </a:r>
            <a:endParaRPr lang="en-US" sz="3600" dirty="0"/>
          </a:p>
        </p:txBody>
      </p:sp>
      <p:pic>
        <p:nvPicPr>
          <p:cNvPr id="62467" name="Picture 6" descr="image?id=70963&amp;rendTypeId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1" y="301811"/>
            <a:ext cx="5511800" cy="636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9058" y="343646"/>
            <a:ext cx="3824942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In order for that to happen, those white voters had to believe that African-Americans </a:t>
            </a:r>
            <a:r>
              <a:rPr lang="en-US" sz="4400" b="1" u="sng" dirty="0" smtClean="0"/>
              <a:t>deserved</a:t>
            </a:r>
            <a:r>
              <a:rPr lang="en-US" sz="4400" dirty="0" smtClean="0"/>
              <a:t> equality.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17" y="343646"/>
            <a:ext cx="4967941" cy="6276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8803"/>
            <a:ext cx="4385236" cy="6329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African-Americans, according to Washington, thus had a problem.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63059"/>
            <a:ext cx="457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When white voters looked at African-Americans they saw:</a:t>
            </a:r>
          </a:p>
          <a:p>
            <a:endParaRPr lang="en-US" sz="2800" dirty="0" smtClean="0"/>
          </a:p>
          <a:p>
            <a:r>
              <a:rPr lang="en-US" sz="2800" dirty="0" smtClean="0"/>
              <a:t>-  little education</a:t>
            </a:r>
          </a:p>
          <a:p>
            <a:endParaRPr lang="en-US" sz="2800" dirty="0" smtClean="0"/>
          </a:p>
          <a:p>
            <a:r>
              <a:rPr lang="en-US" sz="2800" dirty="0" smtClean="0"/>
              <a:t>-  few job skills</a:t>
            </a:r>
          </a:p>
          <a:p>
            <a:endParaRPr lang="en-US" sz="2800" dirty="0" smtClean="0"/>
          </a:p>
          <a:p>
            <a:r>
              <a:rPr lang="en-US" sz="2800" dirty="0" smtClean="0"/>
              <a:t>-  a group of people not yet ready for political participation.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ooker T. Washing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44386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91050" y="0"/>
            <a:ext cx="45529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To secure equality then, Washington argued that African-Americans had to change this perception; they had to prove themselves worthy of equality.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4591050" y="3534013"/>
            <a:ext cx="4572000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 smtClean="0"/>
              <a:t>To that end, Washington helped establish the Tuskegee Institute in Alabama, a school where African-Americans could learn job skills and improve themselves.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4419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smtClean="0"/>
              <a:t> Born in Massachusetts in 1868 after the end of slavery.</a:t>
            </a:r>
          </a:p>
          <a:p>
            <a:endParaRPr lang="en-US" sz="3200" dirty="0"/>
          </a:p>
          <a:p>
            <a:r>
              <a:rPr lang="en-US" sz="3200" dirty="0"/>
              <a:t>- </a:t>
            </a:r>
            <a:r>
              <a:rPr lang="en-US" sz="3200" dirty="0" smtClean="0"/>
              <a:t> Was the first African-American to earn a PhD from Harvard.</a:t>
            </a:r>
            <a:endParaRPr lang="en-US" sz="3200" dirty="0"/>
          </a:p>
        </p:txBody>
      </p:sp>
      <p:pic>
        <p:nvPicPr>
          <p:cNvPr id="63491" name="Picture 6" descr="aa_dubois_subj_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04800"/>
            <a:ext cx="432911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WordArt 7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426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W.E.B. DuBois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6" descr="WEB_DuBois_19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9037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7800" y="1268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He argued that African Americans deserved equality NOW!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132388" y="3077882"/>
            <a:ext cx="40116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There were already laws that had been passed guaranteeing rights and equality. (14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and 15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Amendments)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941" y="333188"/>
            <a:ext cx="5121089" cy="6278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235" y="612844"/>
            <a:ext cx="3257177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long would Washington’s approach take?  Will white people </a:t>
            </a:r>
            <a:r>
              <a:rPr lang="en-US" sz="3600" b="1" u="sng" dirty="0" smtClean="0"/>
              <a:t>ever</a:t>
            </a:r>
            <a:r>
              <a:rPr lang="en-US" sz="3600" dirty="0" smtClean="0"/>
              <a:t> believe that African-Americans are ready for equality?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ynch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0118" y="0"/>
            <a:ext cx="4093882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5050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By</a:t>
            </a:r>
            <a:r>
              <a:rPr lang="en-US" sz="3200" dirty="0" smtClean="0"/>
              <a:t> </a:t>
            </a:r>
            <a:r>
              <a:rPr lang="en-US" sz="3200" dirty="0" smtClean="0"/>
              <a:t>the 1890’s-1900</a:t>
            </a:r>
            <a:r>
              <a:rPr lang="en-US" sz="3200" dirty="0" smtClean="0"/>
              <a:t>, </a:t>
            </a:r>
            <a:r>
              <a:rPr lang="en-US" sz="3200" dirty="0" smtClean="0"/>
              <a:t>African-Americans in the South faced three big problems.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54327"/>
            <a:ext cx="5050118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 Southern state laws that violated their political and social equality.</a:t>
            </a:r>
          </a:p>
          <a:p>
            <a:endParaRPr lang="en-US" sz="2800" dirty="0" smtClean="0"/>
          </a:p>
          <a:p>
            <a:r>
              <a:rPr lang="en-US" sz="2800" dirty="0" smtClean="0"/>
              <a:t>-  The KKK and their campaign of lynching and terror.</a:t>
            </a:r>
          </a:p>
          <a:p>
            <a:endParaRPr lang="en-US" sz="2800" dirty="0" smtClean="0"/>
          </a:p>
          <a:p>
            <a:r>
              <a:rPr lang="en-US" sz="2800" dirty="0" smtClean="0"/>
              <a:t>-  The fact that the U.S. government was doing little to protect African-Americans lives, let alone their rights.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0240" y="1166842"/>
            <a:ext cx="388376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Furthermore, many African-Americans already had education and job skills, had already “proven” themselves worthy of equality.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4116" y="228600"/>
            <a:ext cx="5036125" cy="6345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4"/>
          <p:cNvSpPr>
            <a:spLocks noChangeArrowheads="1" noChangeShapeType="1" noTextEdit="1"/>
          </p:cNvSpPr>
          <p:nvPr/>
        </p:nvSpPr>
        <p:spPr bwMode="auto">
          <a:xfrm>
            <a:off x="304801" y="0"/>
            <a:ext cx="8465670" cy="637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Niagara 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Movement</a:t>
            </a:r>
          </a:p>
        </p:txBody>
      </p:sp>
      <p:pic>
        <p:nvPicPr>
          <p:cNvPr id="65540" name="Picture 7" descr="niagaramovementse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799"/>
            <a:ext cx="4572000" cy="606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685799"/>
            <a:ext cx="45720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Du Bois helped organize a meeting of likeminded African-Americans in Niagara Falls, Canada to discuss what strategies the African-American community could employ to secure equality immediately.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5845"/>
            <a:ext cx="4572000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Du Bois and the Niagara Movement gave birth to the </a:t>
            </a:r>
            <a:r>
              <a:rPr lang="en-US" sz="3600" b="1" dirty="0" smtClean="0"/>
              <a:t>National Association for the Advancement of Colored People</a:t>
            </a:r>
            <a:r>
              <a:rPr lang="en-US" sz="3600" dirty="0" smtClean="0"/>
              <a:t>, a social and political organization designed to push for inclusion, equality, and government action.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67345"/>
            <a:ext cx="4429998" cy="4323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67345"/>
            <a:ext cx="4429998" cy="4323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294" y="612844"/>
            <a:ext cx="4168588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 the 1940’s the NAACP </a:t>
            </a:r>
            <a:r>
              <a:rPr lang="en-US" sz="3600" dirty="0" smtClean="0"/>
              <a:t>began to plan a strategy for fighting against de jure segregation in the South. </a:t>
            </a:r>
            <a:r>
              <a:rPr lang="en-US" sz="3600" dirty="0" smtClean="0"/>
              <a:t> In that fight, however, they had a giant obstacle to overcome.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If the NAACP had any hope of making Jim Crow laws go away, they first had to overcome the Supreme Court decision in Plessy </a:t>
            </a:r>
            <a:r>
              <a:rPr lang="en-US" sz="2800" dirty="0" err="1" smtClean="0"/>
              <a:t>v</a:t>
            </a:r>
            <a:r>
              <a:rPr lang="en-US" sz="2800" dirty="0" smtClean="0"/>
              <a:t>. Ferguson, which had argued that Jim Crow laws did not violate African-American rights.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98" y="1815881"/>
            <a:ext cx="8209803" cy="4941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3" y="1754326"/>
            <a:ext cx="7619253" cy="5008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Remember, in that case the Court had argued that separate facilities did not violate African-American equality provided that….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67345"/>
            <a:ext cx="4429998" cy="4323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118" y="1066339"/>
            <a:ext cx="413870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So, if the NAACP could show that the facilities provided to African-Americans were </a:t>
            </a:r>
            <a:r>
              <a:rPr lang="en-US" sz="3600" b="1" u="sng" dirty="0" smtClean="0"/>
              <a:t>not</a:t>
            </a:r>
            <a:r>
              <a:rPr lang="en-US" sz="3600" dirty="0" smtClean="0"/>
              <a:t> equal, the court would be forced to reconsider its previous decision.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aa_marshallthrgd_subj_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424363" cy="649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4876800" y="1720840"/>
            <a:ext cx="4267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/>
              <a:t>NAACP leaders placed Thurgood Marshall in </a:t>
            </a:r>
            <a:r>
              <a:rPr lang="en-US" sz="3600" dirty="0"/>
              <a:t>charge of</a:t>
            </a:r>
            <a:r>
              <a:rPr lang="en-US" sz="3600" dirty="0" smtClean="0"/>
              <a:t> challenging Plessy and fighting </a:t>
            </a:r>
            <a:r>
              <a:rPr lang="en-US" sz="3600" dirty="0"/>
              <a:t>segregation in the courts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Thurgood_Marsh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52400"/>
            <a:ext cx="49339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0" y="1413063"/>
            <a:ext cx="3886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Marshall, and the NAACP lawyers who worked with him,  </a:t>
            </a:r>
            <a:r>
              <a:rPr lang="en-US" sz="3200" dirty="0"/>
              <a:t>decided to use the inequality of segregated schools as the key to overturning the Plessy decision.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6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22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Brown v. Board of Education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838200"/>
            <a:ext cx="5791200" cy="600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-  In 1951, Oliver Brown wanted his 8-year-old daughter to attend a white only Topeka, Kansas school 4 blocks from her home, instead of the African-American school 21 blocks away.  </a:t>
            </a:r>
          </a:p>
          <a:p>
            <a:endParaRPr lang="en-US" sz="3200" dirty="0"/>
          </a:p>
          <a:p>
            <a:r>
              <a:rPr lang="en-US" sz="3200" dirty="0"/>
              <a:t>-  Brown sued the Topeka Board of Education, and his case reached the Supreme Court. Thurgood Marshall argued Brown’s case.</a:t>
            </a:r>
          </a:p>
        </p:txBody>
      </p:sp>
      <p:pic>
        <p:nvPicPr>
          <p:cNvPr id="41988" name="Picture 9" descr="7174761-1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524000"/>
            <a:ext cx="307816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275378"/>
            <a:ext cx="8606118" cy="5479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were things like for African-Americans up North during this same time period?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76200" y="567765"/>
            <a:ext cx="4781550" cy="589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900" dirty="0" smtClean="0"/>
              <a:t>- May 17, 1954</a:t>
            </a:r>
          </a:p>
          <a:p>
            <a:endParaRPr lang="en-US" sz="2900" dirty="0" smtClean="0"/>
          </a:p>
          <a:p>
            <a:r>
              <a:rPr lang="en-US" sz="2900" dirty="0" smtClean="0"/>
              <a:t>-  Court ruled that </a:t>
            </a:r>
            <a:r>
              <a:rPr lang="en-US" sz="2900" dirty="0" smtClean="0"/>
              <a:t>“Separate educational facilities are inherently unequal.”</a:t>
            </a:r>
            <a:r>
              <a:rPr lang="en-US" sz="2900" dirty="0" smtClean="0"/>
              <a:t> </a:t>
            </a:r>
          </a:p>
          <a:p>
            <a:endParaRPr lang="en-US" sz="2900" dirty="0" smtClean="0"/>
          </a:p>
          <a:p>
            <a:r>
              <a:rPr lang="en-US" sz="2900" dirty="0" smtClean="0"/>
              <a:t>-  Overturned the Plessy decision.</a:t>
            </a:r>
          </a:p>
          <a:p>
            <a:endParaRPr lang="en-US" sz="2900" dirty="0" smtClean="0"/>
          </a:p>
          <a:p>
            <a:r>
              <a:rPr lang="en-US" sz="2900" dirty="0" smtClean="0"/>
              <a:t>-  Demanded that segregated schools throughout America be integrated.</a:t>
            </a:r>
          </a:p>
          <a:p>
            <a:pPr algn="ctr"/>
            <a:endParaRPr lang="en-US" sz="2900" dirty="0" smtClean="0"/>
          </a:p>
        </p:txBody>
      </p:sp>
      <p:sp>
        <p:nvSpPr>
          <p:cNvPr id="43011" name="WordArt 5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477250" cy="4153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Brown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v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 Board of Education</a:t>
            </a:r>
          </a:p>
        </p:txBody>
      </p:sp>
      <p:pic>
        <p:nvPicPr>
          <p:cNvPr id="43012" name="Picture 7" descr="481px-Earl_Warren_Pain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990600"/>
            <a:ext cx="42862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Many Americans, both white and African American, rejoiced at the </a:t>
            </a:r>
            <a:r>
              <a:rPr lang="en-US" sz="2800" i="1" dirty="0"/>
              <a:t>Brown</a:t>
            </a:r>
            <a:r>
              <a:rPr lang="en-US" sz="2800" dirty="0"/>
              <a:t> ruling</a:t>
            </a:r>
            <a:r>
              <a:rPr lang="en-US" sz="2800" dirty="0" smtClean="0"/>
              <a:t>.  The Supreme Court had</a:t>
            </a:r>
            <a:r>
              <a:rPr lang="en-US" sz="2800" dirty="0" smtClean="0"/>
              <a:t> begun to attack and attempt to stop de </a:t>
            </a:r>
            <a:r>
              <a:rPr lang="en-US" sz="2800" dirty="0" smtClean="0"/>
              <a:t>jure segregation.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12" y="1588998"/>
            <a:ext cx="7829176" cy="5269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/>
              <a:t>However, many </a:t>
            </a:r>
            <a:r>
              <a:rPr lang="en-US" sz="2800" dirty="0"/>
              <a:t>southern </a:t>
            </a:r>
            <a:r>
              <a:rPr lang="en-US" sz="2800" dirty="0" smtClean="0"/>
              <a:t>whites vehemently </a:t>
            </a:r>
            <a:r>
              <a:rPr lang="en-US" sz="2800" dirty="0"/>
              <a:t>opposed the ruling. Congressional representatives of states in the Deep South joined together to protest the decision, claiming that it violated states’ rights.</a:t>
            </a:r>
          </a:p>
        </p:txBody>
      </p:sp>
      <p:pic>
        <p:nvPicPr>
          <p:cNvPr id="45059" name="Picture 6" descr="KlanCoun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0"/>
            <a:ext cx="6362700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It was one thing for the Supreme Court to call for an end to segregation.  It was something else entirely to make that happen.</a:t>
            </a:r>
          </a:p>
        </p:txBody>
      </p:sp>
      <p:pic>
        <p:nvPicPr>
          <p:cNvPr id="46083" name="Picture 6" descr="pe0011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54162"/>
            <a:ext cx="76962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194235" y="194234"/>
            <a:ext cx="8695766" cy="64097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Fin.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64" y="1370945"/>
            <a:ext cx="8897471" cy="5487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While they were not subjected to either Jim Crow laws, or the Klan, Northern African-Americans also dealt with their fair share of discrimination and violence.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674400"/>
            <a:ext cx="36307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It’s important to note, then, that African-Americans had to confront two different types of segregation.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706" y="239059"/>
            <a:ext cx="5304117" cy="641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9263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De Jure Segregation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706" y="1720840"/>
            <a:ext cx="3959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This is segregation by law.  The Jim Crow laws passed by every single southern state are a prime example.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18" y="1281953"/>
            <a:ext cx="3807713" cy="5426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9263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De Facto Segregation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353" y="947993"/>
            <a:ext cx="3854823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This means segregation by “custom or practice.”  Essentially it’s segregation by the way people think about, and act toward African-Americans.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26352"/>
            <a:ext cx="4367679" cy="5653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 jure segregation is much easier to end than de facto segregation.  Why?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88" y="1323439"/>
            <a:ext cx="8237818" cy="5349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424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De Jure Segregation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642471"/>
            <a:ext cx="5236061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To end de jure segregation, African-Americans only needed to change the law; that is they either needed to make the government enforce existing equal rights laws like the 14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and 15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Amendments, or get the government to pass new laws further guaranteeing equality.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061" y="856358"/>
            <a:ext cx="6201697" cy="6001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48279" y="856358"/>
            <a:ext cx="2307781" cy="6206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1032</Words>
  <Application>Microsoft Macintosh PowerPoint</Application>
  <PresentationFormat>On-screen Show (4:3)</PresentationFormat>
  <Paragraphs>74</Paragraphs>
  <Slides>34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Monarch 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Justin Abbott</dc:creator>
  <cp:lastModifiedBy>Justin Abbott</cp:lastModifiedBy>
  <cp:revision>7</cp:revision>
  <dcterms:created xsi:type="dcterms:W3CDTF">2014-02-04T14:54:57Z</dcterms:created>
  <dcterms:modified xsi:type="dcterms:W3CDTF">2014-02-04T18:54:15Z</dcterms:modified>
</cp:coreProperties>
</file>