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309" r:id="rId2"/>
    <p:sldId id="256" r:id="rId3"/>
    <p:sldId id="257" r:id="rId4"/>
    <p:sldId id="259" r:id="rId5"/>
    <p:sldId id="260" r:id="rId6"/>
    <p:sldId id="261" r:id="rId7"/>
    <p:sldId id="277" r:id="rId8"/>
    <p:sldId id="278" r:id="rId9"/>
    <p:sldId id="280" r:id="rId10"/>
    <p:sldId id="281" r:id="rId11"/>
    <p:sldId id="282" r:id="rId12"/>
    <p:sldId id="310" r:id="rId13"/>
    <p:sldId id="284" r:id="rId14"/>
    <p:sldId id="285" r:id="rId15"/>
    <p:sldId id="286" r:id="rId16"/>
    <p:sldId id="287" r:id="rId17"/>
    <p:sldId id="308" r:id="rId18"/>
    <p:sldId id="330" r:id="rId19"/>
    <p:sldId id="288" r:id="rId20"/>
    <p:sldId id="290" r:id="rId21"/>
    <p:sldId id="292" r:id="rId22"/>
    <p:sldId id="291" r:id="rId23"/>
    <p:sldId id="293" r:id="rId24"/>
    <p:sldId id="311" r:id="rId25"/>
    <p:sldId id="312" r:id="rId26"/>
    <p:sldId id="300" r:id="rId27"/>
    <p:sldId id="313" r:id="rId28"/>
    <p:sldId id="314" r:id="rId29"/>
    <p:sldId id="303" r:id="rId30"/>
    <p:sldId id="315" r:id="rId31"/>
    <p:sldId id="316" r:id="rId32"/>
    <p:sldId id="317" r:id="rId33"/>
    <p:sldId id="322" r:id="rId34"/>
    <p:sldId id="319" r:id="rId35"/>
    <p:sldId id="320" r:id="rId36"/>
    <p:sldId id="321" r:id="rId37"/>
    <p:sldId id="323" r:id="rId38"/>
    <p:sldId id="324" r:id="rId39"/>
    <p:sldId id="325" r:id="rId40"/>
    <p:sldId id="326" r:id="rId41"/>
    <p:sldId id="327" r:id="rId42"/>
    <p:sldId id="328" r:id="rId43"/>
    <p:sldId id="329" r:id="rId44"/>
    <p:sldId id="307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85" d="100"/>
          <a:sy n="85" d="100"/>
        </p:scale>
        <p:origin x="-9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DF0E-C0BB-9245-B413-9E7721631A7D}" type="datetimeFigureOut">
              <a:rPr lang="en-US" smtClean="0"/>
              <a:pPr/>
              <a:t>4/15/15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2E35F-DA98-2B47-B742-DBCA8DC24D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DF0E-C0BB-9245-B413-9E7721631A7D}" type="datetimeFigureOut">
              <a:rPr lang="en-US" smtClean="0"/>
              <a:pPr/>
              <a:t>4/15/15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2E35F-DA98-2B47-B742-DBCA8DC24D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DF0E-C0BB-9245-B413-9E7721631A7D}" type="datetimeFigureOut">
              <a:rPr lang="en-US" smtClean="0"/>
              <a:pPr/>
              <a:t>4/15/15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2E35F-DA98-2B47-B742-DBCA8DC24D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DF0E-C0BB-9245-B413-9E7721631A7D}" type="datetimeFigureOut">
              <a:rPr lang="en-US" smtClean="0"/>
              <a:pPr/>
              <a:t>4/15/15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2E35F-DA98-2B47-B742-DBCA8DC24D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DF0E-C0BB-9245-B413-9E7721631A7D}" type="datetimeFigureOut">
              <a:rPr lang="en-US" smtClean="0"/>
              <a:pPr/>
              <a:t>4/15/15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2E35F-DA98-2B47-B742-DBCA8DC24D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DF0E-C0BB-9245-B413-9E7721631A7D}" type="datetimeFigureOut">
              <a:rPr lang="en-US" smtClean="0"/>
              <a:pPr/>
              <a:t>4/15/15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2E35F-DA98-2B47-B742-DBCA8DC24D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DF0E-C0BB-9245-B413-9E7721631A7D}" type="datetimeFigureOut">
              <a:rPr lang="en-US" smtClean="0"/>
              <a:pPr/>
              <a:t>4/15/15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2E35F-DA98-2B47-B742-DBCA8DC24D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DF0E-C0BB-9245-B413-9E7721631A7D}" type="datetimeFigureOut">
              <a:rPr lang="en-US" smtClean="0"/>
              <a:pPr/>
              <a:t>4/15/15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2E35F-DA98-2B47-B742-DBCA8DC24D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DF0E-C0BB-9245-B413-9E7721631A7D}" type="datetimeFigureOut">
              <a:rPr lang="en-US" smtClean="0"/>
              <a:pPr/>
              <a:t>4/15/15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2E35F-DA98-2B47-B742-DBCA8DC24D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DF0E-C0BB-9245-B413-9E7721631A7D}" type="datetimeFigureOut">
              <a:rPr lang="en-US" smtClean="0"/>
              <a:pPr/>
              <a:t>4/15/15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2E35F-DA98-2B47-B742-DBCA8DC24D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DF0E-C0BB-9245-B413-9E7721631A7D}" type="datetimeFigureOut">
              <a:rPr lang="en-US" smtClean="0"/>
              <a:pPr/>
              <a:t>4/15/15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2E35F-DA98-2B47-B742-DBCA8DC24D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FDF0E-C0BB-9245-B413-9E7721631A7D}" type="datetimeFigureOut">
              <a:rPr lang="en-US" smtClean="0"/>
              <a:pPr/>
              <a:t>4/15/15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2E35F-DA98-2B47-B742-DBCA8DC24D5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12844"/>
            <a:ext cx="4572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The relative inexperience of the President and his group of advisors became increasingly apparent as the problems America had to deal with began to pile up.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6525"/>
            <a:ext cx="4572000" cy="6764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One of Carter’s largest problems was the</a:t>
            </a:r>
            <a:r>
              <a:rPr lang="en-US" sz="3600" dirty="0" smtClean="0"/>
              <a:t> sad </a:t>
            </a:r>
            <a:r>
              <a:rPr lang="en-US" sz="3600" dirty="0" smtClean="0"/>
              <a:t>state of the American economy.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63" y="1177330"/>
            <a:ext cx="8911673" cy="57699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012954"/>
            <a:ext cx="4064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Prices for products of all sorts continued to rise, but worker’s wages and family incomes did not.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203947"/>
            <a:ext cx="5080000" cy="6450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4236" y="258107"/>
            <a:ext cx="4034117" cy="6186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Much of America’s economic difficulty during Carter’s administration was based upon the skyrocketing price of oil.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58107"/>
            <a:ext cx="4224991" cy="6395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That problem was caused, in part, by America’s relationship with Iran.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764" y="1200329"/>
            <a:ext cx="7246471" cy="5315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During the Eisenhower Administration, the CIA had helped bring the Shah of Iran to power. 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0"/>
            <a:ext cx="4057676" cy="55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57676" y="1688353"/>
            <a:ext cx="5086324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-  He </a:t>
            </a:r>
            <a:r>
              <a:rPr lang="en-US" sz="3600" dirty="0" smtClean="0"/>
              <a:t>was</a:t>
            </a:r>
            <a:r>
              <a:rPr lang="en-US" sz="3600" dirty="0" smtClean="0"/>
              <a:t> friendly to the </a:t>
            </a:r>
            <a:r>
              <a:rPr lang="en-US" sz="3600" dirty="0" smtClean="0"/>
              <a:t>U.S.</a:t>
            </a:r>
            <a:r>
              <a:rPr lang="en-US" sz="3600" dirty="0" smtClean="0"/>
              <a:t> and would sell us oil</a:t>
            </a:r>
          </a:p>
          <a:p>
            <a:endParaRPr lang="en-US" sz="3600" dirty="0" smtClean="0"/>
          </a:p>
          <a:p>
            <a:r>
              <a:rPr lang="en-US" sz="3600" dirty="0" smtClean="0"/>
              <a:t>-  He hated communism</a:t>
            </a:r>
            <a:r>
              <a:rPr lang="en-US" sz="3600" dirty="0" smtClean="0"/>
              <a:t>. </a:t>
            </a:r>
            <a:r>
              <a:rPr lang="en-US" sz="3600" dirty="0" smtClean="0"/>
              <a:t> </a:t>
            </a:r>
          </a:p>
          <a:p>
            <a:endParaRPr lang="en-US" sz="3600" dirty="0" smtClean="0"/>
          </a:p>
          <a:p>
            <a:r>
              <a:rPr lang="en-US" sz="3600" dirty="0" smtClean="0"/>
              <a:t>-  However</a:t>
            </a:r>
            <a:r>
              <a:rPr lang="en-US" sz="3600" dirty="0" smtClean="0"/>
              <a:t>, the people of Iran did not necessarily support him.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8996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In October 1979, the people of Iran had had enough. 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647" y="0"/>
            <a:ext cx="5244353" cy="68925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938992"/>
            <a:ext cx="389964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The Shah was thrown from power and replaced by the radical Muslim cleric Ayatollah Khomeini</a:t>
            </a:r>
            <a:r>
              <a:rPr lang="en-US" sz="4000" dirty="0" smtClean="0"/>
              <a:t>.</a:t>
            </a:r>
            <a:endParaRPr lang="en-US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722" y="1016000"/>
            <a:ext cx="5769278" cy="584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Iran’s oil production radically decreased during this time of upheaval.  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658471"/>
            <a:ext cx="3556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This reduction in the global oil supply</a:t>
            </a:r>
            <a:r>
              <a:rPr lang="en-US" sz="4000" dirty="0" smtClean="0"/>
              <a:t> resulted in less oil for the United </a:t>
            </a:r>
            <a:r>
              <a:rPr lang="en-US" sz="4000" dirty="0" smtClean="0"/>
              <a:t>States and skyrocketing prices</a:t>
            </a:r>
            <a:r>
              <a:rPr lang="en-US" sz="4000" dirty="0" smtClean="0"/>
              <a:t>.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Khomeini, and the people of Iran, wanted to charge the Shah with crimes against the Iranian nation</a:t>
            </a:r>
            <a:r>
              <a:rPr lang="en-US" sz="2800" dirty="0" smtClean="0"/>
              <a:t>.  The Shah would have most likely been found guilty and executed.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4994"/>
            <a:ext cx="9144000" cy="54142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Carter </a:t>
            </a:r>
            <a:r>
              <a:rPr lang="en-US" sz="2800" dirty="0" smtClean="0"/>
              <a:t>allowed the Shah to come to the United States and avoid such a fate.  Why was this a problem?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88" y="1113940"/>
            <a:ext cx="8680824" cy="5744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838200" y="304800"/>
            <a:ext cx="7391400" cy="617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660066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The 1970’s</a:t>
            </a:r>
          </a:p>
          <a:p>
            <a:pPr algn="ctr"/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660066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Suck.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14471" y="612844"/>
            <a:ext cx="3929529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In response, Khomeini’s </a:t>
            </a:r>
            <a:r>
              <a:rPr lang="en-US" sz="3600" dirty="0" smtClean="0"/>
              <a:t>supporters seized the U.S. embassy in Iran in November 1979, capturing 52 Americans which the Iranian government then held as hostages.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1813"/>
            <a:ext cx="5214471" cy="58343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8706" y="305068"/>
            <a:ext cx="375023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ea typeface="Arial" pitchFamily="27" charset="0"/>
                <a:cs typeface="Arial" pitchFamily="27" charset="0"/>
              </a:rPr>
              <a:t>After months of abortive efforts to forge a diplomatic solution, the President ordered a secret military rescue operation in April 1980.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941" y="0"/>
            <a:ext cx="5065059" cy="6753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ea typeface="Arial" pitchFamily="27" charset="0"/>
                <a:cs typeface="Arial" pitchFamily="27" charset="0"/>
              </a:rPr>
              <a:t>The operation ended in disaster before getting close to the embassy when two helicopters malfunctioned and another collided with a cargo plane, killing eight service members.  Iranians displayed the burned corpses before television cameras.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647" y="2554544"/>
            <a:ext cx="6678706" cy="42249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" y="0"/>
            <a:ext cx="91440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ea typeface="Arial" pitchFamily="27" charset="0"/>
                <a:cs typeface="Arial" pitchFamily="27" charset="0"/>
              </a:rPr>
              <a:t>The Iran Hostage Crisis became symbolic </a:t>
            </a:r>
            <a:r>
              <a:rPr lang="en-US" sz="4400" dirty="0" smtClean="0">
                <a:ea typeface="Arial" pitchFamily="27" charset="0"/>
                <a:cs typeface="Arial" pitchFamily="27" charset="0"/>
              </a:rPr>
              <a:t>of two perceived </a:t>
            </a:r>
            <a:r>
              <a:rPr lang="en-US" sz="4400" dirty="0" smtClean="0">
                <a:ea typeface="Arial" pitchFamily="27" charset="0"/>
                <a:cs typeface="Arial" pitchFamily="27" charset="0"/>
              </a:rPr>
              <a:t>trends:</a:t>
            </a:r>
            <a:endParaRPr lang="en-US" sz="4400" dirty="0" smtClean="0">
              <a:ea typeface="Arial" pitchFamily="27" charset="0"/>
              <a:cs typeface="Arial" pitchFamily="27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706" y="1852706"/>
            <a:ext cx="5005294" cy="5005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" y="1841242"/>
            <a:ext cx="413870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ea typeface="Arial" pitchFamily="27" charset="0"/>
                <a:cs typeface="Arial" pitchFamily="27" charset="0"/>
              </a:rPr>
              <a:t>-  the </a:t>
            </a:r>
            <a:r>
              <a:rPr lang="en-US" sz="4000" dirty="0" smtClean="0">
                <a:ea typeface="Arial" pitchFamily="27" charset="0"/>
                <a:cs typeface="Arial" pitchFamily="27" charset="0"/>
              </a:rPr>
              <a:t>decline of US prestige in the </a:t>
            </a:r>
            <a:r>
              <a:rPr lang="en-US" sz="4000" dirty="0" smtClean="0">
                <a:ea typeface="Arial" pitchFamily="27" charset="0"/>
                <a:cs typeface="Arial" pitchFamily="27" charset="0"/>
              </a:rPr>
              <a:t>world. </a:t>
            </a:r>
          </a:p>
          <a:p>
            <a:endParaRPr lang="en-US" sz="4000" dirty="0" smtClean="0">
              <a:ea typeface="Arial" pitchFamily="27" charset="0"/>
              <a:cs typeface="Arial" pitchFamily="27" charset="0"/>
            </a:endParaRPr>
          </a:p>
          <a:p>
            <a:r>
              <a:rPr lang="en-US" sz="4000" dirty="0" smtClean="0">
                <a:ea typeface="Arial" pitchFamily="27" charset="0"/>
                <a:cs typeface="Arial" pitchFamily="27" charset="0"/>
              </a:rPr>
              <a:t>-  the growing incompetence of the President and his advisors.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50118" y="0"/>
            <a:ext cx="4093882" cy="6863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To deal with the high price of oil, and its impact on America, President Carter called upon Congress and the American people to take action.</a:t>
            </a:r>
            <a:endParaRPr lang="en-US" sz="4400" dirty="0"/>
          </a:p>
        </p:txBody>
      </p:sp>
      <p:pic>
        <p:nvPicPr>
          <p:cNvPr id="5" name="Picture 2" descr="gas prices"/>
          <p:cNvPicPr>
            <a:picLocks noChangeAspect="1" noChangeArrowheads="1"/>
          </p:cNvPicPr>
          <p:nvPr/>
        </p:nvPicPr>
        <p:blipFill>
          <a:blip r:embed="rId2">
            <a:lum bright="-12000" contrast="24000"/>
          </a:blip>
          <a:srcRect/>
          <a:stretch>
            <a:fillRect/>
          </a:stretch>
        </p:blipFill>
        <p:spPr bwMode="auto">
          <a:xfrm>
            <a:off x="0" y="266700"/>
            <a:ext cx="4766235" cy="6324600"/>
          </a:xfrm>
          <a:prstGeom prst="rect">
            <a:avLst/>
          </a:prstGeom>
          <a:noFill/>
          <a:ln w="57150" cmpd="thinThick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457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ea typeface="Times" pitchFamily="27" charset="0"/>
                <a:cs typeface="Times" pitchFamily="27" charset="0"/>
              </a:rPr>
              <a:t>-  Carter asked Americans to conserve fuel in their homes, cars, and businesses.  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300941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ea typeface="Times" pitchFamily="27" charset="0"/>
                <a:cs typeface="Times" pitchFamily="27" charset="0"/>
              </a:rPr>
              <a:t>-  He also created a new Cabinet department, the Department of Energy.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108824"/>
            <a:ext cx="457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 Congress also passed legislation forcing auto manufacturers to improve fuel consumption in the cars they produced.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014" y="364564"/>
            <a:ext cx="4487985" cy="61288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cs typeface="Arial" pitchFamily="34" charset="0"/>
              </a:rPr>
              <a:t>Americans </a:t>
            </a:r>
            <a:r>
              <a:rPr lang="en-US" sz="3200" dirty="0" smtClean="0">
                <a:cs typeface="Arial" pitchFamily="34" charset="0"/>
              </a:rPr>
              <a:t>remained skeptical that Carter was the man for the job</a:t>
            </a:r>
            <a:r>
              <a:rPr lang="en-US" sz="3200" dirty="0" smtClean="0">
                <a:cs typeface="Arial" pitchFamily="34" charset="0"/>
              </a:rPr>
              <a:t>.</a:t>
            </a:r>
            <a:endParaRPr lang="en-US" sz="32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22" y="1077218"/>
            <a:ext cx="7746755" cy="5780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If all of this wasn’t bad enough for Carter, and America, in December of 1979, the Soviet Union invaded the country of Afghanistan.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206" y="1981858"/>
            <a:ext cx="7343588" cy="48761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90354" y="0"/>
            <a:ext cx="4153646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Carter responded by Announcing that the U.S. would boycott the 1980 summer Olympics that were scheduled to be held in Moscow.  Why was this a problem for Carter?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99647" y="523220"/>
            <a:ext cx="52443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/>
          </a:p>
          <a:p>
            <a:endParaRPr lang="en-US" sz="28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67832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This abruptly ended any positive improvement in U.S./Soviet relations that had been growing since Nixon’s </a:t>
            </a:r>
            <a:r>
              <a:rPr lang="en-US" sz="2800" dirty="0" smtClean="0"/>
              <a:t>détente.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4107"/>
            <a:ext cx="9144000" cy="64962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61" y="1277844"/>
            <a:ext cx="7892677" cy="5384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Gerald Ford took the oath of office on August 9, 1974, the same day President Nixon resigned.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As Carter was dealing with all of this, changes were taking place within the Republican Party.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5" y="1211111"/>
            <a:ext cx="5044146" cy="56468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19058" y="2181412"/>
            <a:ext cx="354105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To understand</a:t>
            </a:r>
            <a:r>
              <a:rPr lang="en-US" sz="4000" dirty="0" smtClean="0"/>
              <a:t> those changes, we </a:t>
            </a:r>
            <a:r>
              <a:rPr lang="en-US" sz="4000" dirty="0" smtClean="0"/>
              <a:t>need to go back to the 1960’s.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With the rise of the counterculture, traditional American values, and ideas about authority and respect were challenged.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604" y="1569660"/>
            <a:ext cx="7054792" cy="51647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443841"/>
            <a:ext cx="481105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More conservative Americans were shocked and outraged by the behavior of “hippies.”  Some argued that they represented all that was wrong with America. 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059" y="0"/>
            <a:ext cx="4332941" cy="6841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At the same time </a:t>
            </a:r>
            <a:r>
              <a:rPr lang="en-US" sz="2800" dirty="0" smtClean="0"/>
              <a:t>there was a </a:t>
            </a:r>
            <a:r>
              <a:rPr lang="en-US" sz="2800" dirty="0" smtClean="0"/>
              <a:t>growing push for</a:t>
            </a:r>
            <a:r>
              <a:rPr lang="en-US" sz="2800" dirty="0" smtClean="0"/>
              <a:t> civil equality.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2114"/>
            <a:ext cx="4263924" cy="63958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0" y="937329"/>
            <a:ext cx="421289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- Women</a:t>
            </a:r>
          </a:p>
          <a:p>
            <a:endParaRPr lang="en-US" sz="4000" dirty="0" smtClean="0"/>
          </a:p>
          <a:p>
            <a:r>
              <a:rPr lang="en-US" sz="4000" dirty="0" smtClean="0"/>
              <a:t>- Latinos</a:t>
            </a:r>
          </a:p>
          <a:p>
            <a:endParaRPr lang="en-US" sz="4000" dirty="0" smtClean="0"/>
          </a:p>
          <a:p>
            <a:r>
              <a:rPr lang="en-US" sz="4000" dirty="0" smtClean="0"/>
              <a:t>-  Native Americans</a:t>
            </a:r>
          </a:p>
          <a:p>
            <a:endParaRPr lang="en-US" sz="4000" dirty="0" smtClean="0"/>
          </a:p>
          <a:p>
            <a:r>
              <a:rPr lang="en-US" sz="4000" dirty="0" smtClean="0"/>
              <a:t>-  Homosexuals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457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It also appeared to some, that American morality was slipping in the 1970’s.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70234"/>
            <a:ext cx="4572000" cy="65175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829304"/>
            <a:ext cx="4572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 Disco era partying and drug use</a:t>
            </a:r>
          </a:p>
          <a:p>
            <a:endParaRPr lang="en-US" sz="3200" dirty="0" smtClean="0"/>
          </a:p>
          <a:p>
            <a:r>
              <a:rPr lang="en-US" sz="3200" dirty="0" smtClean="0"/>
              <a:t>- Increasing number of divorces</a:t>
            </a:r>
          </a:p>
          <a:p>
            <a:endParaRPr lang="en-US" sz="3200" dirty="0" smtClean="0"/>
          </a:p>
          <a:p>
            <a:r>
              <a:rPr lang="en-US" sz="3200" dirty="0" smtClean="0"/>
              <a:t>- Increasing national crime rate</a:t>
            </a:r>
          </a:p>
          <a:p>
            <a:endParaRPr lang="en-US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All of this taken together, convinced some Americans that the nation had lost its way and that massive changes were needed to get it back on track.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789" y="1384995"/>
            <a:ext cx="7182421" cy="5473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http://thescroogereport.files.wordpress.com/2007/05/jerry_falwell05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10882"/>
            <a:ext cx="5237686" cy="6036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237686" y="889843"/>
            <a:ext cx="3906314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Groups like </a:t>
            </a:r>
            <a:r>
              <a:rPr lang="en-US" sz="3600" i="1" dirty="0" smtClean="0"/>
              <a:t>Moral Majority</a:t>
            </a:r>
            <a:r>
              <a:rPr lang="en-US" sz="3600" dirty="0" smtClean="0"/>
              <a:t>, founded by Christian pastor Jerry </a:t>
            </a:r>
            <a:r>
              <a:rPr lang="en-US" sz="3600" dirty="0" err="1" smtClean="0"/>
              <a:t>Falwell</a:t>
            </a:r>
            <a:r>
              <a:rPr lang="en-US" sz="3600" dirty="0" smtClean="0"/>
              <a:t>, sought to use the political process to return America to a time of “traditional family values.”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254" y="710556"/>
            <a:ext cx="4335745" cy="61474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Moral Majority, and other “conservative Christians” often supported: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348799"/>
            <a:ext cx="506530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  Return to traditional gender expectations</a:t>
            </a:r>
          </a:p>
          <a:p>
            <a:endParaRPr lang="en-US" sz="3200" dirty="0" smtClean="0"/>
          </a:p>
          <a:p>
            <a:r>
              <a:rPr lang="en-US" sz="3200" dirty="0" smtClean="0"/>
              <a:t>-  Banning of all forms of abortion</a:t>
            </a:r>
          </a:p>
          <a:p>
            <a:endParaRPr lang="en-US" sz="3200" dirty="0" smtClean="0"/>
          </a:p>
          <a:p>
            <a:r>
              <a:rPr lang="en-US" sz="3200" dirty="0" smtClean="0"/>
              <a:t>-  No support for gay / lesbian rights</a:t>
            </a:r>
          </a:p>
          <a:p>
            <a:endParaRPr lang="en-US" sz="3200" dirty="0" smtClean="0"/>
          </a:p>
          <a:p>
            <a:r>
              <a:rPr lang="en-US" sz="3200" dirty="0" smtClean="0"/>
              <a:t>-  No accommodation for the “godless” Soviet communists.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1" y="0"/>
            <a:ext cx="4572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At the same time as the Moral Majority was growing, other Republicans argued that the party get back to its’ roots.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1" y="3429000"/>
            <a:ext cx="45719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Since the Gilded Age, the Republicans had been the party of big business and Laissez Faire.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84884"/>
            <a:ext cx="4572001" cy="54937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795" y="0"/>
            <a:ext cx="34603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Thus emerged a group know as the “neo-conservatives.  </a:t>
            </a:r>
          </a:p>
          <a:p>
            <a:endParaRPr lang="en-US" sz="2800" dirty="0" smtClean="0"/>
          </a:p>
          <a:p>
            <a:r>
              <a:rPr lang="en-US" sz="2800" dirty="0" smtClean="0"/>
              <a:t>They wanted: 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720353" y="428179"/>
            <a:ext cx="5423647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  Lower taxes</a:t>
            </a:r>
          </a:p>
          <a:p>
            <a:endParaRPr lang="en-US" sz="3200" dirty="0" smtClean="0"/>
          </a:p>
          <a:p>
            <a:r>
              <a:rPr lang="en-US" sz="3200" dirty="0" smtClean="0"/>
              <a:t>-  A balanced budget</a:t>
            </a:r>
          </a:p>
          <a:p>
            <a:r>
              <a:rPr lang="en-US" sz="3200" dirty="0" smtClean="0"/>
              <a:t>                                                                  </a:t>
            </a:r>
            <a:r>
              <a:rPr lang="en-US" sz="3200" dirty="0" smtClean="0"/>
              <a:t> -  Smaller / less government</a:t>
            </a:r>
          </a:p>
          <a:p>
            <a:endParaRPr lang="en-US" sz="3200" dirty="0" smtClean="0"/>
          </a:p>
          <a:p>
            <a:r>
              <a:rPr lang="en-US" sz="3200" dirty="0" smtClean="0"/>
              <a:t>- Less govt. spending and assistance</a:t>
            </a:r>
            <a:r>
              <a:rPr lang="en-US" sz="3200" dirty="0" smtClean="0"/>
              <a:t> for </a:t>
            </a:r>
            <a:r>
              <a:rPr lang="en-US" sz="3200" dirty="0" smtClean="0"/>
              <a:t>those in need</a:t>
            </a:r>
          </a:p>
          <a:p>
            <a:endParaRPr lang="en-US" sz="3200" dirty="0" smtClean="0"/>
          </a:p>
          <a:p>
            <a:r>
              <a:rPr lang="en-US" sz="3200" dirty="0" smtClean="0"/>
              <a:t>- A hard line stance against communism and the Soviet Union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5" y="2774100"/>
            <a:ext cx="3460381" cy="3873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712126" y="395001"/>
            <a:ext cx="8586511" cy="59324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12126" y="395001"/>
            <a:ext cx="1555939" cy="62190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1" y="0"/>
            <a:ext cx="3268065" cy="6863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One of his first actions was to grant Richard Nixon a full pardon for any crimes he might have committed.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148"/>
            <a:ext cx="4570598" cy="69251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94354" y="335845"/>
            <a:ext cx="3717230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In 1980, Ronald Reagan hoped to ride both of these growing movements, the “New Right” Christian conservatives, and the economic neo-conservatives, into the White House.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1792941"/>
            <a:ext cx="37651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The Democrats reluctantly nominated Jimmy Carter to be their candidate in 1980.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176" y="358588"/>
            <a:ext cx="5146116" cy="6144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751294" cy="69185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51294" y="2271059"/>
            <a:ext cx="439270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- Are you better off now, than you were four years ago?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4751294" y="4930588"/>
            <a:ext cx="4392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- It’s morning again in America.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4751294" y="0"/>
            <a:ext cx="4392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- Carter is incompetent.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2807"/>
            <a:ext cx="9144000" cy="4912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838200" y="304800"/>
            <a:ext cx="7391400" cy="617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660066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Fin.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440806" cy="67750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40806" y="0"/>
            <a:ext cx="4703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Why did he do it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4440806" y="851647"/>
            <a:ext cx="470319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  Any trial would expose numerous crimes that would damage the image of the </a:t>
            </a:r>
            <a:r>
              <a:rPr lang="en-US" sz="3200" dirty="0" smtClean="0"/>
              <a:t>government.</a:t>
            </a:r>
          </a:p>
          <a:p>
            <a:endParaRPr lang="en-US" sz="3200" dirty="0" smtClean="0"/>
          </a:p>
          <a:p>
            <a:r>
              <a:rPr lang="en-US" sz="3200" dirty="0" smtClean="0"/>
              <a:t>-  Any verdict would divide the nation.</a:t>
            </a:r>
          </a:p>
          <a:p>
            <a:endParaRPr lang="en-US" sz="3200" dirty="0" smtClean="0"/>
          </a:p>
          <a:p>
            <a:r>
              <a:rPr lang="en-US" sz="3200" dirty="0" smtClean="0"/>
              <a:t>-  He wanted to put the past behind and look to the future.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38991"/>
            <a:ext cx="3098980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This had the opposite effect as many Americans were outrage that Nixon would never be held accountable for his actions.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980" y="638991"/>
            <a:ext cx="6045020" cy="55800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86894" y="1166842"/>
            <a:ext cx="395710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Partly due to Nixon’s pardon, Ford was unable to win re-election in 1976.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6861"/>
            <a:ext cx="5186894" cy="55442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Ford was replaced by Jimmy Carter.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588" y="1060824"/>
            <a:ext cx="5737412" cy="57971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060824"/>
            <a:ext cx="340658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  Former peanut farmer</a:t>
            </a:r>
          </a:p>
          <a:p>
            <a:endParaRPr lang="en-US" sz="3200" dirty="0" smtClean="0"/>
          </a:p>
          <a:p>
            <a:r>
              <a:rPr lang="en-US" sz="3200" dirty="0" smtClean="0"/>
              <a:t>-  One term governor of Georgia</a:t>
            </a:r>
          </a:p>
          <a:p>
            <a:endParaRPr lang="en-US" sz="3200" dirty="0" smtClean="0"/>
          </a:p>
          <a:p>
            <a:r>
              <a:rPr lang="en-US" sz="3200" dirty="0" smtClean="0"/>
              <a:t>- Chosen because he was a “Washington outsider”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6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6400" y="0"/>
            <a:ext cx="365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As we shall see, things didn’t go very well for Carter. </a:t>
            </a:r>
            <a:r>
              <a:rPr lang="en-US" sz="3600" dirty="0" smtClean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400" y="2308324"/>
            <a:ext cx="3657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Part of his problem was the neither he, nor his advisors had much experience running a government</a:t>
            </a:r>
            <a:r>
              <a:rPr lang="en-US" sz="3600" dirty="0" smtClean="0"/>
              <a:t>.</a:t>
            </a:r>
            <a:endParaRPr lang="en-US" sz="3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1133</Words>
  <Application>Microsoft Macintosh PowerPoint</Application>
  <PresentationFormat>On-screen Show (4:3)</PresentationFormat>
  <Paragraphs>99</Paragraphs>
  <Slides>44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</vt:vector>
  </TitlesOfParts>
  <Company>Monarch HS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Justin Abbott</dc:creator>
  <cp:lastModifiedBy>Justin Abbott</cp:lastModifiedBy>
  <cp:revision>10</cp:revision>
  <dcterms:created xsi:type="dcterms:W3CDTF">2015-04-15T17:47:26Z</dcterms:created>
  <dcterms:modified xsi:type="dcterms:W3CDTF">2015-04-15T18:35:55Z</dcterms:modified>
</cp:coreProperties>
</file>