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85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0" r:id="rId20"/>
    <p:sldId id="261" r:id="rId21"/>
    <p:sldId id="262" r:id="rId22"/>
    <p:sldId id="263" r:id="rId23"/>
    <p:sldId id="256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118C-AA3A-3C48-BB3C-1DA16D090F92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CB81-DF63-8B40-8E53-56B4EB46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New Deal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Part I: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Relief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0" y="5789613"/>
            <a:ext cx="527050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z="3200">
              <a:latin typeface="Times" pitchFamily="-112" charset="0"/>
            </a:endParaRPr>
          </a:p>
          <a:p>
            <a:pPr eaLnBrk="0" hangingPunct="0"/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72000" y="0"/>
            <a:ext cx="4572000" cy="698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latin typeface="Arial" pitchFamily="-107" charset="0"/>
              </a:rPr>
              <a:t>-  </a:t>
            </a:r>
            <a:r>
              <a:rPr lang="en-US" sz="3200" dirty="0">
                <a:latin typeface="Arial" pitchFamily="-107" charset="0"/>
              </a:rPr>
              <a:t>Banks were failing.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pitchFamily="-107" charset="0"/>
              </a:rPr>
              <a:t>-  Millions were out of work.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pitchFamily="-107" charset="0"/>
              </a:rPr>
              <a:t>-  Farmers and homeowners were unable to make regular payments on their mortgages.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pitchFamily="-107" charset="0"/>
              </a:rPr>
              <a:t>-  Cities and states had run out of funds to feed the unemployed.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Arial" pitchFamily="-107" charset="0"/>
              </a:rPr>
              <a:t>-  Factories stood idle. 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pitchFamily="-107" charset="0"/>
            </a:endParaRPr>
          </a:p>
        </p:txBody>
      </p:sp>
      <p:pic>
        <p:nvPicPr>
          <p:cNvPr id="16389" name="Picture 16" descr="F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2120"/>
            <a:ext cx="4572000" cy="56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294" y="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-107" charset="0"/>
              </a:rPr>
              <a:t>Roosevelt had basic </a:t>
            </a:r>
          </a:p>
          <a:p>
            <a:r>
              <a:rPr lang="en-US" sz="3200" dirty="0" smtClean="0">
                <a:latin typeface="Arial" pitchFamily="-107" charset="0"/>
              </a:rPr>
              <a:t>problems to solve: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Franklin_Rooseve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2102"/>
            <a:ext cx="8734425" cy="479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Working with his advisors and cabinet, a group known as the “Brain Trust,”  Roosevelt cobbled together a host of programs to put people back to work and get the nation back on its feet.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867400" y="890588"/>
            <a:ext cx="3048000" cy="5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Some of what the</a:t>
            </a:r>
            <a:r>
              <a:rPr lang="en-US" sz="3600" dirty="0" smtClean="0"/>
              <a:t> Brain Trust </a:t>
            </a:r>
            <a:r>
              <a:rPr lang="en-US" sz="3600" dirty="0"/>
              <a:t>proposed was merely an expansion on some of what Hoover had already attempted.</a:t>
            </a:r>
          </a:p>
        </p:txBody>
      </p:sp>
      <p:pic>
        <p:nvPicPr>
          <p:cNvPr id="31747" name="Picture 5" descr="ho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2075"/>
            <a:ext cx="5464175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tel0-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105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334000" y="1166813"/>
            <a:ext cx="38100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Other things that Roosevelt and the </a:t>
            </a:r>
            <a:r>
              <a:rPr lang="en-US" sz="3600" dirty="0" smtClean="0"/>
              <a:t>Brain Trust </a:t>
            </a:r>
            <a:r>
              <a:rPr lang="en-US" sz="3600" dirty="0"/>
              <a:t>proposed </a:t>
            </a:r>
            <a:r>
              <a:rPr lang="en-US" sz="3600" u="sng" dirty="0"/>
              <a:t>were</a:t>
            </a:r>
            <a:r>
              <a:rPr lang="en-US" sz="3600" dirty="0"/>
              <a:t> sweeping, fundamental, and revolutionary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0"/>
            <a:ext cx="411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The programs FDR and the Brain Trust put together came </a:t>
            </a:r>
            <a:r>
              <a:rPr lang="en-US" sz="3600" dirty="0"/>
              <a:t>to be known as the New </a:t>
            </a:r>
            <a:r>
              <a:rPr lang="en-US" sz="3600" dirty="0" smtClean="0"/>
              <a:t>Deal.</a:t>
            </a:r>
            <a:endParaRPr lang="en-US" sz="3600" dirty="0"/>
          </a:p>
        </p:txBody>
      </p:sp>
      <p:pic>
        <p:nvPicPr>
          <p:cNvPr id="33795" name="Picture 6" descr="image?id=783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5530" y="888236"/>
            <a:ext cx="5028470" cy="502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Through these programs Roosevelt hoped to accomplish one or more of three overall goals.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tel0-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643"/>
            <a:ext cx="5105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105400" y="838200"/>
            <a:ext cx="4038600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FDR wanted to provide immediate, direct government assistance to those who needed most</a:t>
            </a:r>
            <a:r>
              <a:rPr lang="en-US" sz="3600" dirty="0" smtClean="0"/>
              <a:t>.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Get food, clothing, shelter, $, etc. for those who needed it, and do it today!</a:t>
            </a:r>
            <a:endParaRPr lang="en-US" sz="3600" dirty="0"/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>
            <a:off x="5486400" y="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Relief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el0-05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105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486400" y="1371600"/>
            <a:ext cx="3505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He also hoped to alleviate the fear many Americans had about the health of the economy and America’s financial institutions.</a:t>
            </a:r>
          </a:p>
        </p:txBody>
      </p:sp>
      <p:sp>
        <p:nvSpPr>
          <p:cNvPr id="35844" name="WordArt 6"/>
          <p:cNvSpPr>
            <a:spLocks noChangeArrowheads="1" noChangeShapeType="1" noTextEdit="1"/>
          </p:cNvSpPr>
          <p:nvPr/>
        </p:nvSpPr>
        <p:spPr bwMode="auto">
          <a:xfrm>
            <a:off x="5486400" y="2286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Relief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franklin-rooseve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"/>
            <a:ext cx="49149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WordArt 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Recovery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3657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He then hoped to put people back to work, providing them a paycheck.  They would then use this paycheck to purchase consumer goods, stimulating the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6"/>
          <p:cNvSpPr>
            <a:spLocks noChangeArrowheads="1" noChangeShapeType="1" noTextEdit="1"/>
          </p:cNvSpPr>
          <p:nvPr/>
        </p:nvSpPr>
        <p:spPr bwMode="auto">
          <a:xfrm>
            <a:off x="5486400" y="228600"/>
            <a:ext cx="3505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Reform</a:t>
            </a:r>
          </a:p>
        </p:txBody>
      </p:sp>
      <p:pic>
        <p:nvPicPr>
          <p:cNvPr id="37891" name="Picture 2" descr="franklin-roosevelt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486400" y="1143000"/>
            <a:ext cx="3657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He also needed to make changes to the American system, placing regulations on American businesses and financial institutions to prevent any future economic collapse.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DR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93" y="954107"/>
            <a:ext cx="8800013" cy="59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To</a:t>
            </a:r>
            <a:r>
              <a:rPr lang="en-US" sz="2800" dirty="0" smtClean="0"/>
              <a:t> begin to deal with the sense of fear that still gripped America, Roosevelt took to the radio.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/>
              <a:t>As we have suggested, FDR won big in 1932.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32702" cy="5118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franklin-roosevelt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334000" y="0"/>
            <a:ext cx="381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He made a series of speeches to the American public over the radio that came to be known as the fireside chats.</a:t>
            </a:r>
            <a:endParaRPr lang="en-US" sz="32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34000" y="3046988"/>
            <a:ext cx="381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In these speeches he explained to the American public exactly what he and the government were doing to solve America’s problems.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0" y="0"/>
            <a:ext cx="419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/>
              <a:t>His first such “chat” focused on the status of American banks. 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0" y="0"/>
            <a:ext cx="4972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61993"/>
            <a:ext cx="419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He ordered all remaining banks to take a “holiday” lasting from March 6 to March 10 1933.  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370427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This would allow time for the government to ensure the stability of those banks.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344" y="0"/>
            <a:ext cx="38216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77218"/>
            <a:ext cx="53223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smtClean="0"/>
              <a:t>-</a:t>
            </a:r>
            <a:r>
              <a:rPr lang="en-US" sz="3000" dirty="0" smtClean="0"/>
              <a:t> Authorized the President to proceed with the Bank Holiday.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-  All banks would then be inspected by the Treasury Dept.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-  Banks deemed safe and secure would be permitted to reopen.</a:t>
            </a:r>
          </a:p>
          <a:p>
            <a:pPr>
              <a:spcBef>
                <a:spcPct val="50000"/>
              </a:spcBef>
            </a:pPr>
            <a:r>
              <a:rPr lang="en-US" sz="3000" dirty="0" smtClean="0"/>
              <a:t>-  Banks deemed unfit would either be closed permanently or offered loans from the U.S. government and allowed to reopen.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6944" y="10418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Emergency Banking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Relief Act (1933)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3858" y="2028616"/>
            <a:ext cx="31601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was this supposed to help?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017"/>
            <a:ext cx="6078360" cy="6905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6096000" y="505123"/>
            <a:ext cx="3048000" cy="58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/>
              <a:t>Roosevelt also</a:t>
            </a:r>
            <a:r>
              <a:rPr lang="en-US" sz="3400" dirty="0" smtClean="0"/>
              <a:t> wanted to explain how he was going to help those most in need.  </a:t>
            </a:r>
            <a:r>
              <a:rPr lang="en-US" sz="3400" dirty="0"/>
              <a:t>He took to the airwaves to unveil still more government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4700617" cy="1327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Federal Emergency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Relief Act (1933)</a:t>
            </a:r>
          </a:p>
        </p:txBody>
      </p:sp>
      <p:pic>
        <p:nvPicPr>
          <p:cNvPr id="34819" name="Picture 2" descr="114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6940"/>
            <a:ext cx="5397947" cy="53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14424" y="0"/>
            <a:ext cx="3529575" cy="66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900" dirty="0"/>
              <a:t>U.S. </a:t>
            </a:r>
            <a:r>
              <a:rPr lang="en-US" sz="2900" dirty="0" smtClean="0"/>
              <a:t>Govt. </a:t>
            </a:r>
            <a:r>
              <a:rPr lang="en-US" sz="2900" dirty="0"/>
              <a:t>loaned over $3 Billion to state governments.</a:t>
            </a:r>
          </a:p>
          <a:p>
            <a:pPr>
              <a:buFontTx/>
              <a:buChar char="-"/>
            </a:pPr>
            <a:endParaRPr lang="en-US" sz="2900" dirty="0"/>
          </a:p>
          <a:p>
            <a:pPr>
              <a:buFontTx/>
              <a:buChar char="-"/>
            </a:pPr>
            <a:r>
              <a:rPr lang="en-US" sz="2900" dirty="0"/>
              <a:t> ½ of the money was to be given </a:t>
            </a:r>
            <a:r>
              <a:rPr lang="en-US" sz="2900" b="1" dirty="0"/>
              <a:t>directly to the needy </a:t>
            </a:r>
            <a:r>
              <a:rPr lang="en-US" sz="2900" dirty="0"/>
              <a:t>through welfare organizations within each state.</a:t>
            </a:r>
          </a:p>
          <a:p>
            <a:r>
              <a:rPr lang="en-US" sz="2900" dirty="0"/>
              <a:t> </a:t>
            </a:r>
          </a:p>
          <a:p>
            <a:pPr>
              <a:buFontTx/>
              <a:buChar char="-"/>
            </a:pPr>
            <a:r>
              <a:rPr lang="en-US" sz="2900" dirty="0"/>
              <a:t>½ of the money was to be used to create public works jobs within each state.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199398" y="181419"/>
            <a:ext cx="3944602" cy="1698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Home Owners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Loan Corporation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1933)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519939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The U.S. govt. sold bonds to banks in exchange for troubled home loans and then renegotiated the terms of the loan with the homeowner.</a:t>
            </a:r>
          </a:p>
          <a:p>
            <a:endParaRPr lang="en-US" sz="2800" dirty="0" smtClean="0"/>
          </a:p>
          <a:p>
            <a:r>
              <a:rPr lang="en-US" sz="2800" dirty="0" smtClean="0"/>
              <a:t>-  Interest rates were reduced and the length of time for repayment was extended.  This reduced monthly payments.</a:t>
            </a:r>
          </a:p>
          <a:p>
            <a:endParaRPr lang="en-US" sz="2800" dirty="0" smtClean="0"/>
          </a:p>
          <a:p>
            <a:r>
              <a:rPr lang="en-US" sz="2800" dirty="0" smtClean="0"/>
              <a:t>-  This allowed over 1 million people to avoid foreclosure and keep their homes, but did not apply to farms.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398" y="1879600"/>
            <a:ext cx="40259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2286000"/>
            <a:ext cx="480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 Paid farmers to not grow crops, or destroy a % of crops already planted.  How would this help?</a:t>
            </a:r>
          </a:p>
          <a:p>
            <a:pPr>
              <a:spcBef>
                <a:spcPct val="50000"/>
              </a:spcBef>
            </a:pPr>
            <a:r>
              <a:rPr lang="en-US" sz="2800"/>
              <a:t>-  Bought up surpluses of crops already grown</a:t>
            </a:r>
          </a:p>
          <a:p>
            <a:pPr>
              <a:spcBef>
                <a:spcPct val="50000"/>
              </a:spcBef>
            </a:pPr>
            <a:r>
              <a:rPr lang="en-US" sz="2800"/>
              <a:t>-  Set a fixed “parity” price for items independent of true market prices</a:t>
            </a:r>
          </a:p>
        </p:txBody>
      </p:sp>
      <p:sp>
        <p:nvSpPr>
          <p:cNvPr id="47107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80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Agricultural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Adjustment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Act (1933)</a:t>
            </a: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0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07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Parity Prices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2971800"/>
            <a:ext cx="7162800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0" y="2362200"/>
            <a:ext cx="281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Price farmers need to make a profit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667000" y="12954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1918 Price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325688" y="3468688"/>
            <a:ext cx="3046412" cy="227012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5" name="TextBox 10"/>
          <p:cNvSpPr txBox="1">
            <a:spLocks noChangeArrowheads="1"/>
          </p:cNvSpPr>
          <p:nvPr/>
        </p:nvSpPr>
        <p:spPr bwMode="auto">
          <a:xfrm>
            <a:off x="3581400" y="54864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1933 Price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572000" y="3657600"/>
            <a:ext cx="2514600" cy="11430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7" name="TextBox 13"/>
          <p:cNvSpPr txBox="1">
            <a:spLocks noChangeArrowheads="1"/>
          </p:cNvSpPr>
          <p:nvPr/>
        </p:nvSpPr>
        <p:spPr bwMode="auto">
          <a:xfrm>
            <a:off x="5867400" y="22098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Parity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336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Thus, the AAA attempted to do two things: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87463"/>
            <a:ext cx="42336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-  Give farmers money now!</a:t>
            </a:r>
          </a:p>
          <a:p>
            <a:endParaRPr lang="en-US" sz="3800" dirty="0" smtClean="0"/>
          </a:p>
          <a:p>
            <a:r>
              <a:rPr lang="en-US" sz="3800" dirty="0" smtClean="0"/>
              <a:t>-  Deal with the low price of food so that farmers could once again take care of themselves.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83" y="0"/>
            <a:ext cx="4910318" cy="687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prezpea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938"/>
            <a:ext cx="9144000" cy="64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228600" y="228600"/>
            <a:ext cx="8610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Not only did FDR win the presidency, but Democrats swept both houses of Congress as well</a:t>
            </a:r>
            <a:r>
              <a:rPr lang="en-US" sz="3600" dirty="0" smtClean="0"/>
              <a:t>.  </a:t>
            </a:r>
            <a:r>
              <a:rPr lang="en-US" sz="3600" smtClean="0"/>
              <a:t>Why </a:t>
            </a:r>
            <a:r>
              <a:rPr lang="en-US" sz="3600" smtClean="0"/>
              <a:t>does </a:t>
            </a:r>
            <a:r>
              <a:rPr lang="en-US" sz="3600" dirty="0" smtClean="0"/>
              <a:t>this matter?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0"/>
            <a:ext cx="3733800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By 1935, Roosevelt realized that more needed to be done to help those in need, especially for the nation’s elderly.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02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8616"/>
            <a:ext cx="360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would old people especially need help?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-127000"/>
            <a:ext cx="5537200" cy="698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fdrval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61" y="954107"/>
            <a:ext cx="8991277" cy="616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In 1935, FDR signed </a:t>
            </a:r>
            <a:r>
              <a:rPr lang="en-US" sz="2800" dirty="0"/>
              <a:t>the Social Security Act into law, changing the role of government in peoples’ lives dramatically.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191000" y="609600"/>
            <a:ext cx="495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  helped support workers in their retirement.</a:t>
            </a:r>
          </a:p>
          <a:p>
            <a:pPr>
              <a:spcBef>
                <a:spcPct val="50000"/>
              </a:spcBef>
            </a:pPr>
            <a:r>
              <a:rPr lang="en-US" sz="3200"/>
              <a:t>-  set up a trust fund from which retirees would receive a monthly payment.</a:t>
            </a:r>
          </a:p>
          <a:p>
            <a:pPr>
              <a:spcBef>
                <a:spcPct val="50000"/>
              </a:spcBef>
            </a:pPr>
            <a:r>
              <a:rPr lang="en-US" sz="3200"/>
              <a:t>-  trust fund supported by taxes paid by both workers and employers.</a:t>
            </a:r>
          </a:p>
          <a:p>
            <a:pPr>
              <a:spcBef>
                <a:spcPct val="50000"/>
              </a:spcBef>
            </a:pPr>
            <a:r>
              <a:rPr lang="en-US" sz="3200"/>
              <a:t>-  still around with minor change today.</a:t>
            </a:r>
          </a:p>
        </p:txBody>
      </p:sp>
      <p:sp>
        <p:nvSpPr>
          <p:cNvPr id="22531" name="WordArt 7"/>
          <p:cNvSpPr>
            <a:spLocks noChangeArrowheads="1" noChangeShapeType="1" noTextEdit="1"/>
          </p:cNvSpPr>
          <p:nvPr/>
        </p:nvSpPr>
        <p:spPr bwMode="auto">
          <a:xfrm>
            <a:off x="4191000" y="0"/>
            <a:ext cx="495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Social Security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572000" y="0"/>
            <a:ext cx="4572000" cy="68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/>
              <a:t>The program also provided benefits for the unemployed, the disabled, and to families with dependant children.  These benefits are also around </a:t>
            </a:r>
            <a:r>
              <a:rPr lang="en-US" sz="4400" dirty="0" smtClean="0"/>
              <a:t>today.</a:t>
            </a:r>
            <a:endParaRPr lang="en-US" sz="4400" dirty="0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2296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blurRad="63500" dist="46662" dir="2115817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Fin.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blurRad="63500" dist="46662" dir="2115817" algn="ctr" rotWithShape="0">
                  <a:srgbClr val="B2B2B2">
                    <a:alpha val="79999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star_roosevelt4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2057400"/>
            <a:ext cx="85026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FDR </a:t>
            </a:r>
            <a:r>
              <a:rPr lang="en-US" sz="3200" dirty="0"/>
              <a:t>and the Democrats won the election in November, 1932. </a:t>
            </a:r>
            <a:r>
              <a:rPr lang="en-US" sz="3200" dirty="0" smtClean="0"/>
              <a:t> However, they </a:t>
            </a:r>
            <a:r>
              <a:rPr lang="en-US" sz="3200" dirty="0"/>
              <a:t>would not officially take power until Inauguration Day in March of 1933.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2_great_depress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1570038"/>
            <a:ext cx="7121525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Following the election, the Depression continued.  More banks closed, more people lost jobs, more farmers and homeowners faced foreclosure.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ho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6450" cy="70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886450" y="1166812"/>
            <a:ext cx="3257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Hoover was still the president and he still believed he needed to continue to try and alleviate the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 descr="money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1676400"/>
            <a:ext cx="7931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To that end, Hoover reached out the Roosevelt and proposed that the two join together and work on ending the Depression.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FranklinD.Rooseveltpictur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902325" cy="69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5843587" y="1001713"/>
            <a:ext cx="33004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/>
              <a:t>Roosevelt responded with a firm No.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5902324" y="4183063"/>
            <a:ext cx="324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dr-first-inau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66235" cy="70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4766235" y="0"/>
            <a:ext cx="437776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Finally, March 4, 1933 FDR took the oath of office. </a:t>
            </a:r>
            <a:r>
              <a:rPr lang="en-US" sz="3600" dirty="0" smtClean="0"/>
              <a:t> On that day he spoke one of the most famous quotations in all of American history: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6235" y="4258235"/>
            <a:ext cx="4377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“The only thing we have to fear is, fear itself.”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1046</Words>
  <Application>Microsoft Macintosh PowerPoint</Application>
  <PresentationFormat>On-screen Show (4:3)</PresentationFormat>
  <Paragraphs>89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Monarch 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Abbott</dc:creator>
  <cp:lastModifiedBy>Justin Abbott</cp:lastModifiedBy>
  <cp:revision>10</cp:revision>
  <dcterms:created xsi:type="dcterms:W3CDTF">2014-11-10T14:22:53Z</dcterms:created>
  <dcterms:modified xsi:type="dcterms:W3CDTF">2014-11-10T17:46:02Z</dcterms:modified>
</cp:coreProperties>
</file>