
<file path=[Content_Types].xml><?xml version="1.0" encoding="utf-8"?>
<Types xmlns="http://schemas.openxmlformats.org/package/2006/content-types">
  <Override PartName="/ppt/slides/slide45.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Default Extension="jpeg" ContentType="image/jpeg"/>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docProps/app.xml" ContentType="application/vnd.openxmlformats-officedocument.extended-properties+xml"/>
  <Override PartName="/ppt/slideLayouts/slideLayout1.xml" ContentType="application/vnd.openxmlformats-officedocument.presentationml.slideLayout+xml"/>
  <Override PartName="/ppt/slides/slide22.xml" ContentType="application/vnd.openxmlformats-officedocument.presentationml.slide+xml"/>
  <Override PartName="/ppt/slides/slide30.xml" ContentType="application/vnd.openxmlformats-officedocument.presentationml.slide+xml"/>
  <Override PartName="/ppt/slides/slide46.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47.xml" ContentType="application/vnd.openxmlformats-officedocument.presentationml.slide+xml"/>
  <Override PartName="/ppt/slides/slide43.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48.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57" r:id="rId3"/>
    <p:sldId id="259" r:id="rId4"/>
    <p:sldId id="258" r:id="rId5"/>
    <p:sldId id="261" r:id="rId6"/>
    <p:sldId id="262" r:id="rId7"/>
    <p:sldId id="263" r:id="rId8"/>
    <p:sldId id="264" r:id="rId9"/>
    <p:sldId id="265" r:id="rId10"/>
    <p:sldId id="266" r:id="rId11"/>
    <p:sldId id="267" r:id="rId12"/>
    <p:sldId id="268" r:id="rId13"/>
    <p:sldId id="299" r:id="rId14"/>
    <p:sldId id="269" r:id="rId15"/>
    <p:sldId id="270" r:id="rId16"/>
    <p:sldId id="271" r:id="rId17"/>
    <p:sldId id="272" r:id="rId18"/>
    <p:sldId id="273" r:id="rId19"/>
    <p:sldId id="274" r:id="rId20"/>
    <p:sldId id="260"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9" r:id="rId34"/>
    <p:sldId id="298" r:id="rId35"/>
    <p:sldId id="301" r:id="rId36"/>
    <p:sldId id="302" r:id="rId37"/>
    <p:sldId id="300" r:id="rId38"/>
    <p:sldId id="304" r:id="rId39"/>
    <p:sldId id="305" r:id="rId40"/>
    <p:sldId id="306" r:id="rId41"/>
    <p:sldId id="290" r:id="rId42"/>
    <p:sldId id="297" r:id="rId43"/>
    <p:sldId id="307" r:id="rId44"/>
    <p:sldId id="293" r:id="rId45"/>
    <p:sldId id="294" r:id="rId46"/>
    <p:sldId id="295" r:id="rId47"/>
    <p:sldId id="296" r:id="rId48"/>
    <p:sldId id="292"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showGuides="1">
      <p:cViewPr varScale="1">
        <p:scale>
          <a:sx n="85" d="100"/>
          <a:sy n="85" d="100"/>
        </p:scale>
        <p:origin x="-912"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E47354-59D6-E642-BD77-2DCF46A89791}" type="datetimeFigureOut">
              <a:rPr lang="en-US" smtClean="0"/>
              <a:pPr/>
              <a:t>10/22/14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312DF-6A8B-1549-9D05-80C1D423B2B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E47354-59D6-E642-BD77-2DCF46A89791}" type="datetimeFigureOut">
              <a:rPr lang="en-US" smtClean="0"/>
              <a:pPr/>
              <a:t>10/22/14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312DF-6A8B-1549-9D05-80C1D423B2B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E47354-59D6-E642-BD77-2DCF46A89791}" type="datetimeFigureOut">
              <a:rPr lang="en-US" smtClean="0"/>
              <a:pPr/>
              <a:t>10/22/14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312DF-6A8B-1549-9D05-80C1D423B2B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E47354-59D6-E642-BD77-2DCF46A89791}" type="datetimeFigureOut">
              <a:rPr lang="en-US" smtClean="0"/>
              <a:pPr/>
              <a:t>10/22/14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312DF-6A8B-1549-9D05-80C1D423B2B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E47354-59D6-E642-BD77-2DCF46A89791}" type="datetimeFigureOut">
              <a:rPr lang="en-US" smtClean="0"/>
              <a:pPr/>
              <a:t>10/22/14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6312DF-6A8B-1549-9D05-80C1D423B2B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E47354-59D6-E642-BD77-2DCF46A89791}" type="datetimeFigureOut">
              <a:rPr lang="en-US" smtClean="0"/>
              <a:pPr/>
              <a:t>10/22/14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312DF-6A8B-1549-9D05-80C1D423B2B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E47354-59D6-E642-BD77-2DCF46A89791}" type="datetimeFigureOut">
              <a:rPr lang="en-US" smtClean="0"/>
              <a:pPr/>
              <a:t>10/22/14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6312DF-6A8B-1549-9D05-80C1D423B2B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E47354-59D6-E642-BD77-2DCF46A89791}" type="datetimeFigureOut">
              <a:rPr lang="en-US" smtClean="0"/>
              <a:pPr/>
              <a:t>10/22/14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6312DF-6A8B-1549-9D05-80C1D423B2B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E47354-59D6-E642-BD77-2DCF46A89791}" type="datetimeFigureOut">
              <a:rPr lang="en-US" smtClean="0"/>
              <a:pPr/>
              <a:t>10/22/14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6312DF-6A8B-1549-9D05-80C1D423B2B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E47354-59D6-E642-BD77-2DCF46A89791}" type="datetimeFigureOut">
              <a:rPr lang="en-US" smtClean="0"/>
              <a:pPr/>
              <a:t>10/22/14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312DF-6A8B-1549-9D05-80C1D423B2B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E47354-59D6-E642-BD77-2DCF46A89791}" type="datetimeFigureOut">
              <a:rPr lang="en-US" smtClean="0"/>
              <a:pPr/>
              <a:t>10/22/14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6312DF-6A8B-1549-9D05-80C1D423B2B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E47354-59D6-E642-BD77-2DCF46A89791}" type="datetimeFigureOut">
              <a:rPr lang="en-US" smtClean="0"/>
              <a:pPr/>
              <a:t>10/22/14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312DF-6A8B-1549-9D05-80C1D423B2B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84664" y="0"/>
            <a:ext cx="9313329" cy="7017306"/>
          </a:xfrm>
          <a:prstGeom prst="rect">
            <a:avLst/>
          </a:prstGeom>
          <a:noFill/>
        </p:spPr>
        <p:txBody>
          <a:bodyPr wrap="none" lIns="91440" tIns="45720" rIns="91440" bIns="45720">
            <a:spAutoFit/>
          </a:bodyPr>
          <a:lstStyle/>
          <a:p>
            <a:pPr algn="ctr"/>
            <a:r>
              <a:rPr lang="en-US" sz="15000" b="1" cap="none" spc="0" dirty="0" smtClean="0">
                <a:ln w="1905"/>
                <a:solidFill>
                  <a:srgbClr val="FF0000"/>
                </a:solidFill>
                <a:effectLst>
                  <a:innerShdw blurRad="69850" dist="43180" dir="5400000">
                    <a:srgbClr val="000000">
                      <a:alpha val="65000"/>
                    </a:srgbClr>
                  </a:innerShdw>
                </a:effectLst>
              </a:rPr>
              <a:t>Progressive</a:t>
            </a:r>
          </a:p>
          <a:p>
            <a:pPr algn="ctr"/>
            <a:r>
              <a:rPr lang="en-US" sz="15000" b="1" dirty="0" smtClean="0">
                <a:ln w="1905"/>
                <a:solidFill>
                  <a:srgbClr val="FF0000"/>
                </a:solidFill>
                <a:effectLst>
                  <a:innerShdw blurRad="69850" dist="43180" dir="5400000">
                    <a:srgbClr val="000000">
                      <a:alpha val="65000"/>
                    </a:srgbClr>
                  </a:innerShdw>
                </a:effectLst>
              </a:rPr>
              <a:t>Era</a:t>
            </a:r>
            <a:endParaRPr lang="en-US" sz="15000" b="1" dirty="0" smtClean="0">
              <a:ln w="1905"/>
              <a:solidFill>
                <a:srgbClr val="FF0000"/>
              </a:solidFill>
              <a:effectLst>
                <a:innerShdw blurRad="69850" dist="43180" dir="5400000">
                  <a:srgbClr val="000000">
                    <a:alpha val="65000"/>
                  </a:srgbClr>
                </a:innerShdw>
              </a:effectLst>
            </a:endParaRPr>
          </a:p>
          <a:p>
            <a:pPr algn="ctr"/>
            <a:r>
              <a:rPr lang="en-US" sz="15000" b="1" cap="none" spc="0" dirty="0" smtClean="0">
                <a:ln w="1905"/>
                <a:solidFill>
                  <a:srgbClr val="FF0000"/>
                </a:solidFill>
                <a:effectLst>
                  <a:innerShdw blurRad="69850" dist="43180" dir="5400000">
                    <a:srgbClr val="000000">
                      <a:alpha val="65000"/>
                    </a:srgbClr>
                  </a:innerShdw>
                </a:effectLst>
              </a:rPr>
              <a:t>Reform</a:t>
            </a:r>
            <a:endParaRPr lang="en-US" sz="15000" b="1" cap="none" spc="0" dirty="0">
              <a:ln w="1905"/>
              <a:solidFill>
                <a:srgbClr val="FF0000"/>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797175" y="301844"/>
            <a:ext cx="3346825" cy="2477601"/>
          </a:xfrm>
          <a:prstGeom prst="rect">
            <a:avLst/>
          </a:prstGeom>
          <a:noFill/>
        </p:spPr>
        <p:txBody>
          <a:bodyPr wrap="square" rtlCol="0">
            <a:spAutoFit/>
          </a:bodyPr>
          <a:lstStyle/>
          <a:p>
            <a:pPr algn="ctr"/>
            <a:r>
              <a:rPr lang="en-US" sz="3100" dirty="0" smtClean="0"/>
              <a:t>Railroad companies complained that Roosevelt’s actions were unconstitutional.</a:t>
            </a:r>
            <a:endParaRPr lang="en-US" sz="3100" dirty="0"/>
          </a:p>
        </p:txBody>
      </p:sp>
      <p:sp>
        <p:nvSpPr>
          <p:cNvPr id="5" name="TextBox 4"/>
          <p:cNvSpPr txBox="1"/>
          <p:nvPr/>
        </p:nvSpPr>
        <p:spPr>
          <a:xfrm>
            <a:off x="5797175" y="2987558"/>
            <a:ext cx="3346825" cy="3431709"/>
          </a:xfrm>
          <a:prstGeom prst="rect">
            <a:avLst/>
          </a:prstGeom>
          <a:noFill/>
        </p:spPr>
        <p:txBody>
          <a:bodyPr wrap="square" rtlCol="0">
            <a:spAutoFit/>
          </a:bodyPr>
          <a:lstStyle/>
          <a:p>
            <a:pPr algn="ctr"/>
            <a:r>
              <a:rPr lang="en-US" sz="3100" dirty="0" smtClean="0"/>
              <a:t>In what came to be known as the Northern Securities Case, in 1904, the Supreme Court upheld Roosevelt’s efforts.</a:t>
            </a:r>
            <a:endParaRPr lang="en-US" sz="3100" dirty="0"/>
          </a:p>
        </p:txBody>
      </p:sp>
      <p:pic>
        <p:nvPicPr>
          <p:cNvPr id="6" name="Picture 5"/>
          <p:cNvPicPr>
            <a:picLocks noChangeAspect="1"/>
          </p:cNvPicPr>
          <p:nvPr/>
        </p:nvPicPr>
        <p:blipFill>
          <a:blip r:embed="rId2"/>
          <a:stretch>
            <a:fillRect/>
          </a:stretch>
        </p:blipFill>
        <p:spPr>
          <a:xfrm>
            <a:off x="-209177" y="32903"/>
            <a:ext cx="6006352" cy="68250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508105"/>
          </a:xfrm>
          <a:prstGeom prst="rect">
            <a:avLst/>
          </a:prstGeom>
          <a:noFill/>
        </p:spPr>
        <p:txBody>
          <a:bodyPr wrap="square" rtlCol="0">
            <a:spAutoFit/>
          </a:bodyPr>
          <a:lstStyle/>
          <a:p>
            <a:r>
              <a:rPr lang="en-US" sz="2800" b="1" dirty="0" smtClean="0"/>
              <a:t>Consumer Protection</a:t>
            </a:r>
            <a:r>
              <a:rPr lang="en-US" sz="2800" dirty="0" smtClean="0"/>
              <a:t>:</a:t>
            </a:r>
          </a:p>
          <a:p>
            <a:pPr algn="ctr"/>
            <a:r>
              <a:rPr lang="en-US" sz="3200" dirty="0" smtClean="0"/>
              <a:t>Roosevelt was personally horrified after reading Upton Sinclair’s </a:t>
            </a:r>
            <a:r>
              <a:rPr lang="en-US" sz="3200" i="1" dirty="0" smtClean="0"/>
              <a:t>The Jungle</a:t>
            </a:r>
            <a:r>
              <a:rPr lang="en-US" sz="3200" dirty="0" smtClean="0"/>
              <a:t>.</a:t>
            </a:r>
            <a:endParaRPr lang="en-US" sz="3200" dirty="0"/>
          </a:p>
        </p:txBody>
      </p:sp>
      <p:pic>
        <p:nvPicPr>
          <p:cNvPr id="5" name="Picture 4"/>
          <p:cNvPicPr>
            <a:picLocks noChangeAspect="1"/>
          </p:cNvPicPr>
          <p:nvPr/>
        </p:nvPicPr>
        <p:blipFill>
          <a:blip r:embed="rId2"/>
          <a:stretch>
            <a:fillRect/>
          </a:stretch>
        </p:blipFill>
        <p:spPr>
          <a:xfrm>
            <a:off x="838174" y="1670389"/>
            <a:ext cx="7467651" cy="4978434"/>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725674"/>
            <a:ext cx="4243294" cy="2308324"/>
          </a:xfrm>
          <a:prstGeom prst="rect">
            <a:avLst/>
          </a:prstGeom>
          <a:noFill/>
        </p:spPr>
        <p:txBody>
          <a:bodyPr wrap="square" rtlCol="0">
            <a:spAutoFit/>
          </a:bodyPr>
          <a:lstStyle/>
          <a:p>
            <a:pPr algn="ctr"/>
            <a:r>
              <a:rPr lang="en-US" sz="3600" dirty="0" smtClean="0"/>
              <a:t>He demanded a government investigation of Sinclair’s claims.</a:t>
            </a:r>
            <a:endParaRPr lang="en-US" sz="3600" dirty="0"/>
          </a:p>
        </p:txBody>
      </p:sp>
      <p:pic>
        <p:nvPicPr>
          <p:cNvPr id="5" name="Picture 4"/>
          <p:cNvPicPr>
            <a:picLocks noChangeAspect="1"/>
          </p:cNvPicPr>
          <p:nvPr/>
        </p:nvPicPr>
        <p:blipFill>
          <a:blip r:embed="rId2"/>
          <a:stretch>
            <a:fillRect/>
          </a:stretch>
        </p:blipFill>
        <p:spPr>
          <a:xfrm>
            <a:off x="4243294" y="0"/>
            <a:ext cx="4900706" cy="6843168"/>
          </a:xfrm>
          <a:prstGeom prst="rect">
            <a:avLst/>
          </a:prstGeom>
        </p:spPr>
      </p:pic>
      <p:sp>
        <p:nvSpPr>
          <p:cNvPr id="6" name="TextBox 5"/>
          <p:cNvSpPr txBox="1"/>
          <p:nvPr/>
        </p:nvSpPr>
        <p:spPr>
          <a:xfrm>
            <a:off x="0" y="3059358"/>
            <a:ext cx="4243294" cy="3416320"/>
          </a:xfrm>
          <a:prstGeom prst="rect">
            <a:avLst/>
          </a:prstGeom>
          <a:noFill/>
        </p:spPr>
        <p:txBody>
          <a:bodyPr wrap="square" rtlCol="0">
            <a:spAutoFit/>
          </a:bodyPr>
          <a:lstStyle/>
          <a:p>
            <a:pPr algn="ctr"/>
            <a:r>
              <a:rPr lang="en-US" sz="3600" dirty="0" smtClean="0"/>
              <a:t>When this investigation reported the same conditions, Roosevelt demanded Congress take action.  </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708960" y="558800"/>
            <a:ext cx="8280960" cy="5740400"/>
          </a:xfrm>
          <a:prstGeom prst="rect">
            <a:avLst/>
          </a:prstGeom>
        </p:spPr>
      </p:pic>
      <p:sp>
        <p:nvSpPr>
          <p:cNvPr id="4" name="TextBox 3"/>
          <p:cNvSpPr txBox="1"/>
          <p:nvPr/>
        </p:nvSpPr>
        <p:spPr>
          <a:xfrm>
            <a:off x="4154582" y="38860"/>
            <a:ext cx="4989418" cy="523220"/>
          </a:xfrm>
          <a:prstGeom prst="rect">
            <a:avLst/>
          </a:prstGeom>
          <a:noFill/>
        </p:spPr>
        <p:txBody>
          <a:bodyPr wrap="square" rtlCol="0">
            <a:spAutoFit/>
          </a:bodyPr>
          <a:lstStyle/>
          <a:p>
            <a:r>
              <a:rPr lang="en-US" sz="2800" dirty="0" smtClean="0"/>
              <a:t>Congress passed the:</a:t>
            </a:r>
          </a:p>
        </p:txBody>
      </p:sp>
      <p:sp>
        <p:nvSpPr>
          <p:cNvPr id="6" name="TextBox 5"/>
          <p:cNvSpPr txBox="1"/>
          <p:nvPr/>
        </p:nvSpPr>
        <p:spPr>
          <a:xfrm>
            <a:off x="4154582" y="851925"/>
            <a:ext cx="4989418" cy="5693867"/>
          </a:xfrm>
          <a:prstGeom prst="rect">
            <a:avLst/>
          </a:prstGeom>
          <a:noFill/>
        </p:spPr>
        <p:txBody>
          <a:bodyPr wrap="square" rtlCol="0">
            <a:spAutoFit/>
          </a:bodyPr>
          <a:lstStyle/>
          <a:p>
            <a:r>
              <a:rPr lang="en-US" sz="2800" dirty="0" smtClean="0"/>
              <a:t>-  </a:t>
            </a:r>
            <a:r>
              <a:rPr lang="en-US" sz="2800" b="1" dirty="0" smtClean="0"/>
              <a:t>Meat Inspection Act (1906)</a:t>
            </a:r>
          </a:p>
          <a:p>
            <a:r>
              <a:rPr lang="en-US" sz="2800" dirty="0" smtClean="0"/>
              <a:t>Set up minimum health and safety standards and established govt. regulated inspections</a:t>
            </a:r>
          </a:p>
          <a:p>
            <a:endParaRPr lang="en-US" sz="2800" dirty="0" smtClean="0"/>
          </a:p>
          <a:p>
            <a:r>
              <a:rPr lang="en-US" sz="2800" dirty="0" smtClean="0"/>
              <a:t>-  </a:t>
            </a:r>
            <a:r>
              <a:rPr lang="en-US" sz="2800" b="1" dirty="0" smtClean="0"/>
              <a:t>Pure Food and Drug Act (1906)</a:t>
            </a:r>
          </a:p>
          <a:p>
            <a:r>
              <a:rPr lang="en-US" sz="2800" dirty="0" smtClean="0"/>
              <a:t>Set up mandatory labeling laws and prohibited the sale of harmful products.</a:t>
            </a:r>
          </a:p>
          <a:p>
            <a:endParaRPr lang="en-US" sz="2800" dirty="0" smtClean="0"/>
          </a:p>
          <a:p>
            <a:r>
              <a:rPr lang="en-US" sz="2800" dirty="0" smtClean="0"/>
              <a:t>-  Created the Food and Drug Administration (FDA) to enforce the law.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accel="50000" decel="5000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accel="50000" decel="5000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 calcmode="lin" valueType="num">
                                      <p:cBhvr additive="base">
                                        <p:cTn id="31" dur="500" fill="hold"/>
                                        <p:tgtEl>
                                          <p:spTgt spid="6">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6">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9143999" cy="1815882"/>
          </a:xfrm>
          <a:prstGeom prst="rect">
            <a:avLst/>
          </a:prstGeom>
          <a:noFill/>
        </p:spPr>
        <p:txBody>
          <a:bodyPr wrap="square" rtlCol="0">
            <a:spAutoFit/>
          </a:bodyPr>
          <a:lstStyle/>
          <a:p>
            <a:r>
              <a:rPr lang="en-US" sz="2800" b="1" dirty="0" smtClean="0"/>
              <a:t>Conservation of Resources:</a:t>
            </a:r>
          </a:p>
          <a:p>
            <a:r>
              <a:rPr lang="en-US" sz="2800" dirty="0" smtClean="0"/>
              <a:t>Up to 1900, no one was very concerned about the environment.  America was huge, and its natural resources seemed limitless.</a:t>
            </a:r>
          </a:p>
        </p:txBody>
      </p:sp>
      <p:pic>
        <p:nvPicPr>
          <p:cNvPr id="5" name="Picture 4"/>
          <p:cNvPicPr>
            <a:picLocks noChangeAspect="1"/>
          </p:cNvPicPr>
          <p:nvPr/>
        </p:nvPicPr>
        <p:blipFill>
          <a:blip r:embed="rId2"/>
          <a:stretch>
            <a:fillRect/>
          </a:stretch>
        </p:blipFill>
        <p:spPr>
          <a:xfrm>
            <a:off x="594659" y="1815881"/>
            <a:ext cx="8026400" cy="5051097"/>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4826747" y="305068"/>
            <a:ext cx="4317253" cy="6247864"/>
          </a:xfrm>
          <a:prstGeom prst="rect">
            <a:avLst/>
          </a:prstGeom>
          <a:noFill/>
        </p:spPr>
        <p:txBody>
          <a:bodyPr wrap="square" rtlCol="0">
            <a:spAutoFit/>
          </a:bodyPr>
          <a:lstStyle/>
          <a:p>
            <a:pPr algn="ctr"/>
            <a:r>
              <a:rPr lang="en-US" sz="4000" dirty="0" smtClean="0"/>
              <a:t>By Roosevelt’s time as president it had become clear that America’s resources were not unlimited, and that if things didn’t change, we might run out of resources, especially trees.</a:t>
            </a:r>
            <a:endParaRPr lang="en-US" sz="4000" dirty="0"/>
          </a:p>
        </p:txBody>
      </p:sp>
      <p:pic>
        <p:nvPicPr>
          <p:cNvPr id="6" name="Picture 5"/>
          <p:cNvPicPr>
            <a:picLocks noChangeAspect="1"/>
          </p:cNvPicPr>
          <p:nvPr/>
        </p:nvPicPr>
        <p:blipFill>
          <a:blip r:embed="rId2"/>
          <a:stretch>
            <a:fillRect/>
          </a:stretch>
        </p:blipFill>
        <p:spPr>
          <a:xfrm>
            <a:off x="0" y="1"/>
            <a:ext cx="4826747"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4405227" cy="6863417"/>
          </a:xfrm>
          <a:prstGeom prst="rect">
            <a:avLst/>
          </a:prstGeom>
          <a:noFill/>
        </p:spPr>
        <p:txBody>
          <a:bodyPr wrap="square" rtlCol="0">
            <a:spAutoFit/>
          </a:bodyPr>
          <a:lstStyle/>
          <a:p>
            <a:pPr algn="ctr"/>
            <a:r>
              <a:rPr lang="en-US" sz="4000" dirty="0" smtClean="0"/>
              <a:t>Roosevelt thus demanded the government take action to conserve America’s environmental resources.  To that end, he set aside millions of acres to join the national park system.</a:t>
            </a:r>
            <a:endParaRPr lang="en-US" sz="4000" dirty="0"/>
          </a:p>
        </p:txBody>
      </p:sp>
      <p:pic>
        <p:nvPicPr>
          <p:cNvPr id="5" name="Picture 4"/>
          <p:cNvPicPr>
            <a:picLocks noChangeAspect="1"/>
          </p:cNvPicPr>
          <p:nvPr/>
        </p:nvPicPr>
        <p:blipFill>
          <a:blip r:embed="rId2"/>
          <a:stretch>
            <a:fillRect/>
          </a:stretch>
        </p:blipFill>
        <p:spPr>
          <a:xfrm>
            <a:off x="4405227" y="164353"/>
            <a:ext cx="4738773" cy="6529294"/>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0"/>
            <a:ext cx="4049059" cy="2308324"/>
          </a:xfrm>
          <a:prstGeom prst="rect">
            <a:avLst/>
          </a:prstGeom>
          <a:noFill/>
        </p:spPr>
        <p:txBody>
          <a:bodyPr wrap="square" rtlCol="0">
            <a:spAutoFit/>
          </a:bodyPr>
          <a:lstStyle/>
          <a:p>
            <a:pPr algn="ctr"/>
            <a:r>
              <a:rPr lang="en-US" sz="3600" dirty="0" smtClean="0"/>
              <a:t>However, Roosevelt did not necessarily believe in total preservation.</a:t>
            </a:r>
            <a:endParaRPr lang="en-US" sz="3600" dirty="0"/>
          </a:p>
        </p:txBody>
      </p:sp>
      <p:sp>
        <p:nvSpPr>
          <p:cNvPr id="5" name="TextBox 4"/>
          <p:cNvSpPr txBox="1"/>
          <p:nvPr/>
        </p:nvSpPr>
        <p:spPr>
          <a:xfrm>
            <a:off x="0" y="2308324"/>
            <a:ext cx="4049058" cy="4524316"/>
          </a:xfrm>
          <a:prstGeom prst="rect">
            <a:avLst/>
          </a:prstGeom>
          <a:noFill/>
        </p:spPr>
        <p:txBody>
          <a:bodyPr wrap="square" rtlCol="0">
            <a:spAutoFit/>
          </a:bodyPr>
          <a:lstStyle/>
          <a:p>
            <a:pPr algn="ctr"/>
            <a:r>
              <a:rPr lang="en-US" sz="3600" dirty="0" smtClean="0"/>
              <a:t>Roosevelt believed that some land should be totally preserved, but that most of it needed to be carefully managed, and used over time.</a:t>
            </a:r>
            <a:endParaRPr lang="en-US" sz="3600" dirty="0"/>
          </a:p>
        </p:txBody>
      </p:sp>
      <p:pic>
        <p:nvPicPr>
          <p:cNvPr id="7" name="Picture 6"/>
          <p:cNvPicPr>
            <a:picLocks noChangeAspect="1"/>
          </p:cNvPicPr>
          <p:nvPr/>
        </p:nvPicPr>
        <p:blipFill>
          <a:blip r:embed="rId2"/>
          <a:stretch>
            <a:fillRect/>
          </a:stretch>
        </p:blipFill>
        <p:spPr>
          <a:xfrm>
            <a:off x="4049059" y="0"/>
            <a:ext cx="5094942" cy="69670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612844"/>
            <a:ext cx="3511176" cy="5632311"/>
          </a:xfrm>
          <a:prstGeom prst="rect">
            <a:avLst/>
          </a:prstGeom>
          <a:noFill/>
        </p:spPr>
        <p:txBody>
          <a:bodyPr wrap="square" rtlCol="0">
            <a:spAutoFit/>
          </a:bodyPr>
          <a:lstStyle/>
          <a:p>
            <a:pPr algn="ctr"/>
            <a:r>
              <a:rPr lang="en-US" sz="4000" dirty="0" smtClean="0"/>
              <a:t>As the election of 1908 approached, Roosevelt believed he had accomplished enough and decided to not run again.</a:t>
            </a:r>
            <a:endParaRPr lang="en-US" sz="4000" dirty="0"/>
          </a:p>
        </p:txBody>
      </p:sp>
      <p:pic>
        <p:nvPicPr>
          <p:cNvPr id="5" name="Picture 4"/>
          <p:cNvPicPr>
            <a:picLocks noChangeAspect="1"/>
          </p:cNvPicPr>
          <p:nvPr/>
        </p:nvPicPr>
        <p:blipFill>
          <a:blip r:embed="rId2"/>
          <a:stretch>
            <a:fillRect/>
          </a:stretch>
        </p:blipFill>
        <p:spPr>
          <a:xfrm>
            <a:off x="3511176" y="0"/>
            <a:ext cx="5632824" cy="681868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descr="250px-TAFT1909"/>
          <p:cNvPicPr>
            <a:picLocks noChangeAspect="1" noChangeArrowheads="1"/>
          </p:cNvPicPr>
          <p:nvPr/>
        </p:nvPicPr>
        <p:blipFill>
          <a:blip r:embed="rId2"/>
          <a:srcRect/>
          <a:stretch>
            <a:fillRect/>
          </a:stretch>
        </p:blipFill>
        <p:spPr bwMode="auto">
          <a:xfrm>
            <a:off x="3963951" y="0"/>
            <a:ext cx="5180049" cy="6858000"/>
          </a:xfrm>
          <a:prstGeom prst="rect">
            <a:avLst/>
          </a:prstGeom>
          <a:noFill/>
          <a:ln w="9525">
            <a:noFill/>
            <a:miter lim="800000"/>
            <a:headEnd/>
            <a:tailEnd/>
          </a:ln>
        </p:spPr>
      </p:pic>
      <p:sp>
        <p:nvSpPr>
          <p:cNvPr id="5" name="Text Box 5"/>
          <p:cNvSpPr txBox="1">
            <a:spLocks noChangeArrowheads="1"/>
          </p:cNvSpPr>
          <p:nvPr/>
        </p:nvSpPr>
        <p:spPr bwMode="auto">
          <a:xfrm>
            <a:off x="0" y="612844"/>
            <a:ext cx="3963951" cy="5632311"/>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4000" dirty="0"/>
              <a:t>Roosevelt handpicked William Howard Taft to take the reigns of </a:t>
            </a:r>
            <a:r>
              <a:rPr lang="en-US" sz="4000" dirty="0" smtClean="0"/>
              <a:t>power.  Roosevelt was confident that Taft would carry on with reform.</a:t>
            </a:r>
            <a:endParaRPr lang="en-US" sz="4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6146800" y="254000"/>
            <a:ext cx="2997200" cy="6247864"/>
          </a:xfrm>
          <a:prstGeom prst="rect">
            <a:avLst/>
          </a:prstGeom>
          <a:noFill/>
        </p:spPr>
        <p:txBody>
          <a:bodyPr wrap="square" rtlCol="0">
            <a:spAutoFit/>
          </a:bodyPr>
          <a:lstStyle/>
          <a:p>
            <a:pPr algn="ctr"/>
            <a:r>
              <a:rPr lang="en-US" sz="4000" dirty="0" smtClean="0"/>
              <a:t>As America began to tackle its problems, three successive U.S. presidents took up the cause.</a:t>
            </a:r>
            <a:endParaRPr lang="en-US" sz="4000" dirty="0"/>
          </a:p>
        </p:txBody>
      </p:sp>
      <p:pic>
        <p:nvPicPr>
          <p:cNvPr id="5" name="Picture 4"/>
          <p:cNvPicPr>
            <a:picLocks noChangeAspect="1"/>
          </p:cNvPicPr>
          <p:nvPr/>
        </p:nvPicPr>
        <p:blipFill>
          <a:blip r:embed="rId2"/>
          <a:stretch>
            <a:fillRect/>
          </a:stretch>
        </p:blipFill>
        <p:spPr>
          <a:xfrm>
            <a:off x="0" y="254000"/>
            <a:ext cx="6146800" cy="6350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150662" cy="6858000"/>
          </a:xfrm>
          <a:prstGeom prst="rect">
            <a:avLst/>
          </a:prstGeom>
        </p:spPr>
      </p:pic>
      <p:sp>
        <p:nvSpPr>
          <p:cNvPr id="5" name="WordArt 5"/>
          <p:cNvSpPr>
            <a:spLocks noChangeArrowheads="1" noChangeShapeType="1" noTextEdit="1"/>
          </p:cNvSpPr>
          <p:nvPr/>
        </p:nvSpPr>
        <p:spPr bwMode="auto">
          <a:xfrm>
            <a:off x="5393764" y="231588"/>
            <a:ext cx="3570941" cy="6394824"/>
          </a:xfrm>
          <a:prstGeom prst="rect">
            <a:avLst/>
          </a:prstGeom>
        </p:spPr>
        <p:txBody>
          <a:bodyPr wrap="none" fromWordArt="1">
            <a:prstTxWarp prst="textPlain">
              <a:avLst>
                <a:gd name="adj" fmla="val 50000"/>
              </a:avLst>
            </a:prstTxWarp>
          </a:bodyPr>
          <a:lstStyle/>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William</a:t>
            </a:r>
          </a:p>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Howard</a:t>
            </a:r>
          </a:p>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Taft</a:t>
            </a:r>
          </a:p>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1909-1913</a:t>
            </a:r>
            <a:endParaRPr lang="en-US" sz="3600" kern="10" dirty="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oliticalCartoon4.jpg"/>
          <p:cNvPicPr>
            <a:picLocks noChangeAspect="1"/>
          </p:cNvPicPr>
          <p:nvPr/>
        </p:nvPicPr>
        <p:blipFill>
          <a:blip r:embed="rId2"/>
          <a:srcRect/>
          <a:stretch>
            <a:fillRect/>
          </a:stretch>
        </p:blipFill>
        <p:spPr bwMode="auto">
          <a:xfrm>
            <a:off x="2943412" y="0"/>
            <a:ext cx="6200588" cy="6858000"/>
          </a:xfrm>
          <a:prstGeom prst="rect">
            <a:avLst/>
          </a:prstGeom>
          <a:noFill/>
          <a:ln w="9525">
            <a:noFill/>
            <a:miter lim="800000"/>
            <a:headEnd/>
            <a:tailEnd/>
          </a:ln>
        </p:spPr>
      </p:pic>
      <p:sp>
        <p:nvSpPr>
          <p:cNvPr id="3" name="TextBox 2"/>
          <p:cNvSpPr txBox="1"/>
          <p:nvPr/>
        </p:nvSpPr>
        <p:spPr>
          <a:xfrm>
            <a:off x="0" y="612844"/>
            <a:ext cx="2943412" cy="5632311"/>
          </a:xfrm>
          <a:prstGeom prst="rect">
            <a:avLst/>
          </a:prstGeom>
          <a:noFill/>
        </p:spPr>
        <p:txBody>
          <a:bodyPr wrap="square" rtlCol="0">
            <a:spAutoFit/>
          </a:bodyPr>
          <a:lstStyle/>
          <a:p>
            <a:pPr algn="ctr"/>
            <a:r>
              <a:rPr lang="en-US" sz="4000" dirty="0" smtClean="0"/>
              <a:t>Initially, Taft did a very good job continuing the progressive reform begun by Roosevelt.</a:t>
            </a:r>
            <a:endParaRPr lang="en-US" sz="4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1054100"/>
            <a:ext cx="7315200" cy="5803900"/>
          </a:xfrm>
          <a:prstGeom prst="rect">
            <a:avLst/>
          </a:prstGeom>
        </p:spPr>
      </p:pic>
      <p:sp>
        <p:nvSpPr>
          <p:cNvPr id="3" name="TextBox 2"/>
          <p:cNvSpPr txBox="1"/>
          <p:nvPr/>
        </p:nvSpPr>
        <p:spPr>
          <a:xfrm>
            <a:off x="0" y="0"/>
            <a:ext cx="9144000" cy="1077218"/>
          </a:xfrm>
          <a:prstGeom prst="rect">
            <a:avLst/>
          </a:prstGeom>
          <a:noFill/>
        </p:spPr>
        <p:txBody>
          <a:bodyPr wrap="square" rtlCol="0">
            <a:spAutoFit/>
          </a:bodyPr>
          <a:lstStyle/>
          <a:p>
            <a:pPr algn="ctr"/>
            <a:r>
              <a:rPr lang="en-US" sz="3200" dirty="0" smtClean="0"/>
              <a:t>He continued to work with Congress to reign in the power of Railroad trusts.</a:t>
            </a:r>
            <a:endParaRPr lang="en-US" sz="32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24941" y="0"/>
            <a:ext cx="5319059" cy="6890576"/>
          </a:xfrm>
          <a:prstGeom prst="rect">
            <a:avLst/>
          </a:prstGeom>
        </p:spPr>
      </p:pic>
      <p:sp>
        <p:nvSpPr>
          <p:cNvPr id="4" name="TextBox 3"/>
          <p:cNvSpPr txBox="1"/>
          <p:nvPr/>
        </p:nvSpPr>
        <p:spPr>
          <a:xfrm>
            <a:off x="0" y="612844"/>
            <a:ext cx="3824941" cy="5632311"/>
          </a:xfrm>
          <a:prstGeom prst="rect">
            <a:avLst/>
          </a:prstGeom>
          <a:noFill/>
        </p:spPr>
        <p:txBody>
          <a:bodyPr wrap="square" rtlCol="0">
            <a:spAutoFit/>
          </a:bodyPr>
          <a:lstStyle/>
          <a:p>
            <a:pPr algn="ctr"/>
            <a:r>
              <a:rPr lang="en-US" sz="4000" dirty="0" smtClean="0"/>
              <a:t>And, unlike Roosevelt, Taft initially believed that there was no such thing as a good trust.  They were all bad and needed to be destroyed.</a:t>
            </a:r>
            <a:endParaRPr lang="en-US" sz="4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 y="612844"/>
            <a:ext cx="4347882" cy="5632311"/>
          </a:xfrm>
          <a:prstGeom prst="rect">
            <a:avLst/>
          </a:prstGeom>
          <a:noFill/>
        </p:spPr>
        <p:txBody>
          <a:bodyPr wrap="square" rtlCol="0">
            <a:spAutoFit/>
          </a:bodyPr>
          <a:lstStyle/>
          <a:p>
            <a:pPr algn="ctr"/>
            <a:r>
              <a:rPr lang="en-US" sz="4000" dirty="0" smtClean="0"/>
              <a:t>However, Taft did not support the conservation of resources as clearly as Roosevelt, and many in America assumed</a:t>
            </a:r>
            <a:r>
              <a:rPr lang="en-US" sz="4000" dirty="0" smtClean="0"/>
              <a:t> he </a:t>
            </a:r>
            <a:r>
              <a:rPr lang="en-US" sz="4000" dirty="0" smtClean="0"/>
              <a:t>didn’t care about the issue at all.</a:t>
            </a:r>
            <a:endParaRPr lang="en-US" sz="4000" dirty="0"/>
          </a:p>
        </p:txBody>
      </p:sp>
      <p:pic>
        <p:nvPicPr>
          <p:cNvPr id="3" name="Picture 2"/>
          <p:cNvPicPr>
            <a:picLocks noChangeAspect="1"/>
          </p:cNvPicPr>
          <p:nvPr/>
        </p:nvPicPr>
        <p:blipFill>
          <a:blip r:embed="rId2"/>
          <a:stretch>
            <a:fillRect/>
          </a:stretch>
        </p:blipFill>
        <p:spPr>
          <a:xfrm>
            <a:off x="4347882" y="-25400"/>
            <a:ext cx="4826000" cy="68834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154706" y="258901"/>
            <a:ext cx="3989293" cy="3170099"/>
          </a:xfrm>
          <a:prstGeom prst="rect">
            <a:avLst/>
          </a:prstGeom>
          <a:noFill/>
        </p:spPr>
        <p:txBody>
          <a:bodyPr wrap="square" rtlCol="0">
            <a:spAutoFit/>
          </a:bodyPr>
          <a:lstStyle/>
          <a:p>
            <a:pPr algn="ctr"/>
            <a:r>
              <a:rPr lang="en-US" sz="4000" dirty="0" smtClean="0"/>
              <a:t>Even worse from a progressive perspective, Taft signed a bill raising tariff rates. </a:t>
            </a:r>
            <a:r>
              <a:rPr lang="en-US" sz="4000" dirty="0" smtClean="0"/>
              <a:t> </a:t>
            </a:r>
            <a:endParaRPr lang="en-US" sz="4000" dirty="0"/>
          </a:p>
        </p:txBody>
      </p:sp>
      <p:pic>
        <p:nvPicPr>
          <p:cNvPr id="3" name="Picture 2"/>
          <p:cNvPicPr>
            <a:picLocks noChangeAspect="1"/>
          </p:cNvPicPr>
          <p:nvPr/>
        </p:nvPicPr>
        <p:blipFill>
          <a:blip r:embed="rId2"/>
          <a:stretch>
            <a:fillRect/>
          </a:stretch>
        </p:blipFill>
        <p:spPr>
          <a:xfrm>
            <a:off x="0" y="0"/>
            <a:ext cx="5154706" cy="6895928"/>
          </a:xfrm>
          <a:prstGeom prst="rect">
            <a:avLst/>
          </a:prstGeom>
        </p:spPr>
      </p:pic>
      <p:sp>
        <p:nvSpPr>
          <p:cNvPr id="4" name="TextBox 3"/>
          <p:cNvSpPr txBox="1"/>
          <p:nvPr/>
        </p:nvSpPr>
        <p:spPr>
          <a:xfrm>
            <a:off x="5154706" y="3429000"/>
            <a:ext cx="3989293" cy="3170099"/>
          </a:xfrm>
          <a:prstGeom prst="rect">
            <a:avLst/>
          </a:prstGeom>
          <a:noFill/>
        </p:spPr>
        <p:txBody>
          <a:bodyPr wrap="square" rtlCol="0">
            <a:spAutoFit/>
          </a:bodyPr>
          <a:lstStyle/>
          <a:p>
            <a:pPr algn="ctr"/>
            <a:r>
              <a:rPr lang="en-US" sz="4000" dirty="0" smtClean="0"/>
              <a:t>So what? Why </a:t>
            </a:r>
            <a:r>
              <a:rPr lang="en-US" sz="4000" dirty="0" smtClean="0"/>
              <a:t>was this a problem?  Why didn’t reformers like tariffs?</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7" descr="HC2x9"/>
          <p:cNvPicPr>
            <a:picLocks noChangeAspect="1" noChangeArrowheads="1"/>
          </p:cNvPicPr>
          <p:nvPr/>
        </p:nvPicPr>
        <p:blipFill>
          <a:blip r:embed="rId2"/>
          <a:srcRect/>
          <a:stretch>
            <a:fillRect/>
          </a:stretch>
        </p:blipFill>
        <p:spPr bwMode="auto">
          <a:xfrm>
            <a:off x="-1" y="0"/>
            <a:ext cx="5528235" cy="7409724"/>
          </a:xfrm>
          <a:prstGeom prst="rect">
            <a:avLst/>
          </a:prstGeom>
          <a:noFill/>
          <a:ln w="9525">
            <a:noFill/>
            <a:miter lim="800000"/>
            <a:headEnd/>
            <a:tailEnd/>
          </a:ln>
        </p:spPr>
      </p:pic>
      <p:sp>
        <p:nvSpPr>
          <p:cNvPr id="3" name="TextBox 2"/>
          <p:cNvSpPr txBox="1"/>
          <p:nvPr/>
        </p:nvSpPr>
        <p:spPr>
          <a:xfrm>
            <a:off x="5528234" y="0"/>
            <a:ext cx="3615766" cy="3416320"/>
          </a:xfrm>
          <a:prstGeom prst="rect">
            <a:avLst/>
          </a:prstGeom>
          <a:noFill/>
        </p:spPr>
        <p:txBody>
          <a:bodyPr wrap="square" rtlCol="0">
            <a:spAutoFit/>
          </a:bodyPr>
          <a:lstStyle/>
          <a:p>
            <a:pPr algn="ctr"/>
            <a:r>
              <a:rPr lang="en-US" sz="3600" dirty="0" smtClean="0"/>
              <a:t>Some in the Republican party wanted Roosevelt to come back and carry on with reform.</a:t>
            </a:r>
            <a:endParaRPr lang="en-US" sz="3600" dirty="0"/>
          </a:p>
        </p:txBody>
      </p:sp>
      <p:sp>
        <p:nvSpPr>
          <p:cNvPr id="4" name="TextBox 3"/>
          <p:cNvSpPr txBox="1"/>
          <p:nvPr/>
        </p:nvSpPr>
        <p:spPr>
          <a:xfrm>
            <a:off x="5528234" y="3416320"/>
            <a:ext cx="3615766" cy="3416320"/>
          </a:xfrm>
          <a:prstGeom prst="rect">
            <a:avLst/>
          </a:prstGeom>
          <a:noFill/>
        </p:spPr>
        <p:txBody>
          <a:bodyPr wrap="square" rtlCol="0">
            <a:spAutoFit/>
          </a:bodyPr>
          <a:lstStyle/>
          <a:p>
            <a:pPr algn="ctr"/>
            <a:r>
              <a:rPr lang="en-US" sz="3600" dirty="0" smtClean="0"/>
              <a:t>Other’s, especially Republicans that supported big business, were more happy with Taft.</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1569660"/>
          </a:xfrm>
          <a:prstGeom prst="rect">
            <a:avLst/>
          </a:prstGeom>
          <a:noFill/>
        </p:spPr>
        <p:txBody>
          <a:bodyPr wrap="square" rtlCol="0">
            <a:spAutoFit/>
          </a:bodyPr>
          <a:lstStyle/>
          <a:p>
            <a:pPr algn="ctr"/>
            <a:r>
              <a:rPr lang="en-US" sz="3200" dirty="0" smtClean="0"/>
              <a:t>This split in the Republican party allowed the Democratic party, and their candidate Woodrow Wilson, to win the election of 1912.</a:t>
            </a:r>
            <a:endParaRPr lang="en-US" sz="3200" dirty="0"/>
          </a:p>
        </p:txBody>
      </p:sp>
      <p:pic>
        <p:nvPicPr>
          <p:cNvPr id="3" name="Picture 2"/>
          <p:cNvPicPr>
            <a:picLocks noChangeAspect="1"/>
          </p:cNvPicPr>
          <p:nvPr/>
        </p:nvPicPr>
        <p:blipFill>
          <a:blip r:embed="rId2"/>
          <a:stretch>
            <a:fillRect/>
          </a:stretch>
        </p:blipFill>
        <p:spPr>
          <a:xfrm>
            <a:off x="0" y="1569660"/>
            <a:ext cx="9144001" cy="528834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WordArt 5"/>
          <p:cNvSpPr>
            <a:spLocks noChangeArrowheads="1" noChangeShapeType="1" noTextEdit="1"/>
          </p:cNvSpPr>
          <p:nvPr/>
        </p:nvSpPr>
        <p:spPr bwMode="auto">
          <a:xfrm>
            <a:off x="5150662" y="231588"/>
            <a:ext cx="3799103" cy="6394824"/>
          </a:xfrm>
          <a:prstGeom prst="rect">
            <a:avLst/>
          </a:prstGeom>
        </p:spPr>
        <p:txBody>
          <a:bodyPr wrap="none" fromWordArt="1">
            <a:prstTxWarp prst="textPlain">
              <a:avLst>
                <a:gd name="adj" fmla="val 50000"/>
              </a:avLst>
            </a:prstTxWarp>
          </a:bodyPr>
          <a:lstStyle/>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Woodrow</a:t>
            </a:r>
          </a:p>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Wilson</a:t>
            </a:r>
          </a:p>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1913-1921</a:t>
            </a:r>
            <a:endParaRPr lang="en-US" sz="3600" kern="10" dirty="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endParaRPr>
          </a:p>
        </p:txBody>
      </p:sp>
      <p:pic>
        <p:nvPicPr>
          <p:cNvPr id="3" name="Picture 2"/>
          <p:cNvPicPr>
            <a:picLocks noChangeAspect="1"/>
          </p:cNvPicPr>
          <p:nvPr/>
        </p:nvPicPr>
        <p:blipFill>
          <a:blip r:embed="rId2"/>
          <a:stretch>
            <a:fillRect/>
          </a:stretch>
        </p:blipFill>
        <p:spPr>
          <a:xfrm>
            <a:off x="0" y="0"/>
            <a:ext cx="4813300" cy="6858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5867400" y="381000"/>
            <a:ext cx="2971800" cy="20415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200"/>
              <a:t>Wilson pledged to take on the “triple wall of privilege.”</a:t>
            </a:r>
          </a:p>
        </p:txBody>
      </p:sp>
      <p:sp>
        <p:nvSpPr>
          <p:cNvPr id="6148" name="WordArt 4"/>
          <p:cNvSpPr>
            <a:spLocks noChangeArrowheads="1" noChangeShapeType="1" noTextEdit="1"/>
          </p:cNvSpPr>
          <p:nvPr/>
        </p:nvSpPr>
        <p:spPr bwMode="auto">
          <a:xfrm>
            <a:off x="5791200" y="2667000"/>
            <a:ext cx="2971800" cy="10668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0000FF"/>
                </a:solidFill>
                <a:effectLst>
                  <a:outerShdw blurRad="63500" dist="46662" dir="2115817" algn="ctr" rotWithShape="0">
                    <a:srgbClr val="B2B2B2">
                      <a:alpha val="79999"/>
                    </a:srgbClr>
                  </a:outerShdw>
                </a:effectLst>
                <a:latin typeface="Times New Roman"/>
                <a:ea typeface="Times New Roman"/>
                <a:cs typeface="Times New Roman"/>
              </a:rPr>
              <a:t>Tariffs</a:t>
            </a:r>
          </a:p>
        </p:txBody>
      </p:sp>
      <p:sp>
        <p:nvSpPr>
          <p:cNvPr id="6149" name="WordArt 5"/>
          <p:cNvSpPr>
            <a:spLocks noChangeArrowheads="1" noChangeShapeType="1" noTextEdit="1"/>
          </p:cNvSpPr>
          <p:nvPr/>
        </p:nvSpPr>
        <p:spPr bwMode="auto">
          <a:xfrm>
            <a:off x="5943600" y="3962400"/>
            <a:ext cx="2819400" cy="1143000"/>
          </a:xfrm>
          <a:prstGeom prst="rect">
            <a:avLst/>
          </a:prstGeom>
        </p:spPr>
        <p:txBody>
          <a:bodyPr wrap="none" fromWordArt="1">
            <a:prstTxWarp prst="textPlain">
              <a:avLst>
                <a:gd name="adj" fmla="val 50000"/>
              </a:avLst>
            </a:prstTxWarp>
          </a:bodyPr>
          <a:lstStyle/>
          <a:p>
            <a:pPr algn="ctr"/>
            <a:r>
              <a:rPr lang="en-US" sz="3600" kern="1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Banks</a:t>
            </a:r>
          </a:p>
        </p:txBody>
      </p:sp>
      <p:sp>
        <p:nvSpPr>
          <p:cNvPr id="6150" name="WordArt 6"/>
          <p:cNvSpPr>
            <a:spLocks noChangeArrowheads="1" noChangeShapeType="1" noTextEdit="1"/>
          </p:cNvSpPr>
          <p:nvPr/>
        </p:nvSpPr>
        <p:spPr bwMode="auto">
          <a:xfrm>
            <a:off x="5943600" y="5410200"/>
            <a:ext cx="2819400" cy="1143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chemeClr val="bg1"/>
                </a:solidFill>
                <a:effectLst>
                  <a:outerShdw blurRad="63500" dist="46662" dir="2115817" algn="ctr" rotWithShape="0">
                    <a:srgbClr val="B2B2B2">
                      <a:alpha val="79999"/>
                    </a:srgbClr>
                  </a:outerShdw>
                </a:effectLst>
                <a:latin typeface="Times New Roman"/>
                <a:ea typeface="Times New Roman"/>
                <a:cs typeface="Times New Roman"/>
              </a:rPr>
              <a:t>Trusts</a:t>
            </a:r>
          </a:p>
        </p:txBody>
      </p:sp>
      <p:pic>
        <p:nvPicPr>
          <p:cNvPr id="7" name="Picture 6"/>
          <p:cNvPicPr>
            <a:picLocks noChangeAspect="1"/>
          </p:cNvPicPr>
          <p:nvPr/>
        </p:nvPicPr>
        <p:blipFill>
          <a:blip r:embed="rId2"/>
          <a:stretch>
            <a:fillRect/>
          </a:stretch>
        </p:blipFill>
        <p:spPr>
          <a:xfrm>
            <a:off x="0" y="0"/>
            <a:ext cx="5513892" cy="68711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ipe(right)">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wipe(right)">
                                      <p:cBhvr>
                                        <p:cTn id="12" dur="500"/>
                                        <p:tgtEl>
                                          <p:spTgt spid="61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6150"/>
                                        </p:tgtEl>
                                        <p:attrNameLst>
                                          <p:attrName>style.visibility</p:attrName>
                                        </p:attrNameLst>
                                      </p:cBhvr>
                                      <p:to>
                                        <p:strVal val="visible"/>
                                      </p:to>
                                    </p:set>
                                    <p:animEffect transition="in" filter="wipe(right)">
                                      <p:cBhvr>
                                        <p:cTn id="1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49" grpId="0" animBg="1"/>
      <p:bldP spid="6150" grpId="0" animBg="1"/>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WordArt 5"/>
          <p:cNvSpPr>
            <a:spLocks noChangeArrowheads="1" noChangeShapeType="1" noTextEdit="1"/>
          </p:cNvSpPr>
          <p:nvPr/>
        </p:nvSpPr>
        <p:spPr bwMode="auto">
          <a:xfrm>
            <a:off x="179294" y="231588"/>
            <a:ext cx="4198471" cy="6394824"/>
          </a:xfrm>
          <a:prstGeom prst="rect">
            <a:avLst/>
          </a:prstGeom>
        </p:spPr>
        <p:txBody>
          <a:bodyPr wrap="none" fromWordArt="1">
            <a:prstTxWarp prst="textPlain">
              <a:avLst>
                <a:gd name="adj" fmla="val 50000"/>
              </a:avLst>
            </a:prstTxWarp>
          </a:bodyPr>
          <a:lstStyle/>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Theodore</a:t>
            </a:r>
          </a:p>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Roosevelt</a:t>
            </a:r>
          </a:p>
          <a:p>
            <a:pPr algn="ctr"/>
            <a:r>
              <a:rPr lang="en-US" sz="3600" kern="10" dirty="0" smtClean="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rPr>
              <a:t>1901-1909</a:t>
            </a:r>
            <a:endParaRPr lang="en-US" sz="3600" kern="10" dirty="0">
              <a:ln w="9525">
                <a:noFill/>
                <a:round/>
                <a:headEnd/>
                <a:tailEnd/>
              </a:ln>
              <a:solidFill>
                <a:srgbClr val="FF0000"/>
              </a:solidFill>
              <a:effectLst>
                <a:outerShdw blurRad="63500" dist="46662" dir="2115817" algn="ctr" rotWithShape="0">
                  <a:srgbClr val="B2B2B2">
                    <a:alpha val="79999"/>
                  </a:srgbClr>
                </a:outerShdw>
              </a:effectLst>
              <a:latin typeface="Times New Roman"/>
              <a:ea typeface="Times New Roman"/>
              <a:cs typeface="Times New Roman"/>
            </a:endParaRPr>
          </a:p>
        </p:txBody>
      </p:sp>
      <p:pic>
        <p:nvPicPr>
          <p:cNvPr id="3" name="Picture 2"/>
          <p:cNvPicPr>
            <a:picLocks noChangeAspect="1"/>
          </p:cNvPicPr>
          <p:nvPr/>
        </p:nvPicPr>
        <p:blipFill>
          <a:blip r:embed="rId2"/>
          <a:stretch>
            <a:fillRect/>
          </a:stretch>
        </p:blipFill>
        <p:spPr>
          <a:xfrm>
            <a:off x="4572000" y="0"/>
            <a:ext cx="4571999" cy="68580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117693"/>
            <a:ext cx="4001994" cy="6740307"/>
          </a:xfrm>
          <a:prstGeom prst="rect">
            <a:avLst/>
          </a:prstGeom>
          <a:noFill/>
        </p:spPr>
        <p:txBody>
          <a:bodyPr wrap="square" rtlCol="0">
            <a:spAutoFit/>
          </a:bodyPr>
          <a:lstStyle/>
          <a:p>
            <a:pPr algn="ctr"/>
            <a:r>
              <a:rPr lang="en-US" sz="4800" dirty="0" smtClean="0"/>
              <a:t>Many saw tariffs as the “mother” of the trusts, and so Wilson worked with Congress to lower tariff rates.</a:t>
            </a:r>
            <a:endParaRPr lang="en-US" sz="4800" dirty="0"/>
          </a:p>
        </p:txBody>
      </p:sp>
      <p:pic>
        <p:nvPicPr>
          <p:cNvPr id="3" name="Picture 2"/>
          <p:cNvPicPr>
            <a:picLocks noChangeAspect="1"/>
          </p:cNvPicPr>
          <p:nvPr/>
        </p:nvPicPr>
        <p:blipFill>
          <a:blip r:embed="rId2"/>
          <a:stretch>
            <a:fillRect/>
          </a:stretch>
        </p:blipFill>
        <p:spPr>
          <a:xfrm>
            <a:off x="4001994" y="145884"/>
            <a:ext cx="5142006" cy="6566231"/>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4941" y="1228397"/>
            <a:ext cx="3669031" cy="4401205"/>
          </a:xfrm>
          <a:prstGeom prst="rect">
            <a:avLst/>
          </a:prstGeom>
          <a:noFill/>
        </p:spPr>
        <p:txBody>
          <a:bodyPr wrap="square" rtlCol="0">
            <a:spAutoFit/>
          </a:bodyPr>
          <a:lstStyle/>
          <a:p>
            <a:pPr algn="ctr"/>
            <a:r>
              <a:rPr lang="en-US" sz="4000" dirty="0" smtClean="0"/>
              <a:t>Congress passed the Underwood Tariff in 1913, which was the first reduction in tariff rates in 50 years.</a:t>
            </a:r>
            <a:endParaRPr lang="en-US" sz="4000" dirty="0"/>
          </a:p>
        </p:txBody>
      </p:sp>
      <p:pic>
        <p:nvPicPr>
          <p:cNvPr id="4" name="Picture 3"/>
          <p:cNvPicPr>
            <a:picLocks noChangeAspect="1"/>
          </p:cNvPicPr>
          <p:nvPr/>
        </p:nvPicPr>
        <p:blipFill>
          <a:blip r:embed="rId2"/>
          <a:stretch>
            <a:fillRect/>
          </a:stretch>
        </p:blipFill>
        <p:spPr>
          <a:xfrm>
            <a:off x="3669031" y="0"/>
            <a:ext cx="5474969" cy="6858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 y="313765"/>
            <a:ext cx="3890789" cy="6247864"/>
          </a:xfrm>
          <a:prstGeom prst="rect">
            <a:avLst/>
          </a:prstGeom>
          <a:noFill/>
        </p:spPr>
        <p:txBody>
          <a:bodyPr wrap="square" rtlCol="0">
            <a:spAutoFit/>
          </a:bodyPr>
          <a:lstStyle/>
          <a:p>
            <a:pPr algn="ctr"/>
            <a:r>
              <a:rPr lang="en-US" sz="4000" dirty="0" smtClean="0"/>
              <a:t>To make up for the money the government would lose, the 16</a:t>
            </a:r>
            <a:r>
              <a:rPr lang="en-US" sz="4000" baseline="30000" dirty="0" smtClean="0"/>
              <a:t>th</a:t>
            </a:r>
            <a:r>
              <a:rPr lang="en-US" sz="4000" dirty="0" smtClean="0"/>
              <a:t> amendment was added to the Constitution which called for a federal income tax.</a:t>
            </a:r>
            <a:endParaRPr lang="en-US" sz="4000" dirty="0"/>
          </a:p>
        </p:txBody>
      </p:sp>
      <p:pic>
        <p:nvPicPr>
          <p:cNvPr id="3" name="Picture 2"/>
          <p:cNvPicPr>
            <a:picLocks noChangeAspect="1"/>
          </p:cNvPicPr>
          <p:nvPr/>
        </p:nvPicPr>
        <p:blipFill>
          <a:blip r:embed="rId2"/>
          <a:stretch>
            <a:fillRect/>
          </a:stretch>
        </p:blipFill>
        <p:spPr>
          <a:xfrm>
            <a:off x="3890789" y="89647"/>
            <a:ext cx="5253211" cy="6678706"/>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5304118" y="347719"/>
            <a:ext cx="3839882" cy="3785652"/>
          </a:xfrm>
          <a:prstGeom prst="rect">
            <a:avLst/>
          </a:prstGeom>
          <a:noFill/>
        </p:spPr>
        <p:txBody>
          <a:bodyPr wrap="square" rtlCol="0">
            <a:spAutoFit/>
          </a:bodyPr>
          <a:lstStyle/>
          <a:p>
            <a:pPr algn="ctr"/>
            <a:r>
              <a:rPr lang="en-US" sz="4000" dirty="0" smtClean="0"/>
              <a:t>To deal with the Trusts, Wilson convinced Congress to pass the Clayton Anti-Trust Act.</a:t>
            </a:r>
            <a:endParaRPr lang="en-US" sz="4000" dirty="0"/>
          </a:p>
        </p:txBody>
      </p:sp>
      <p:pic>
        <p:nvPicPr>
          <p:cNvPr id="4" name="Picture 3"/>
          <p:cNvPicPr>
            <a:picLocks noChangeAspect="1"/>
          </p:cNvPicPr>
          <p:nvPr/>
        </p:nvPicPr>
        <p:blipFill>
          <a:blip r:embed="rId2"/>
          <a:stretch>
            <a:fillRect/>
          </a:stretch>
        </p:blipFill>
        <p:spPr>
          <a:xfrm>
            <a:off x="0" y="-1"/>
            <a:ext cx="5304118" cy="6859993"/>
          </a:xfrm>
          <a:prstGeom prst="rect">
            <a:avLst/>
          </a:prstGeom>
        </p:spPr>
      </p:pic>
      <p:sp>
        <p:nvSpPr>
          <p:cNvPr id="5" name="TextBox 4"/>
          <p:cNvSpPr txBox="1"/>
          <p:nvPr/>
        </p:nvSpPr>
        <p:spPr>
          <a:xfrm>
            <a:off x="5304118" y="4133371"/>
            <a:ext cx="3839882" cy="1938992"/>
          </a:xfrm>
          <a:prstGeom prst="rect">
            <a:avLst/>
          </a:prstGeom>
          <a:noFill/>
        </p:spPr>
        <p:txBody>
          <a:bodyPr wrap="square" rtlCol="0">
            <a:spAutoFit/>
          </a:bodyPr>
          <a:lstStyle/>
          <a:p>
            <a:pPr algn="ctr"/>
            <a:r>
              <a:rPr lang="en-US" sz="4000" dirty="0" smtClean="0"/>
              <a:t>Under this law, monopolies were 100% illegal.</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83511" y="994911"/>
            <a:ext cx="5718123" cy="5863089"/>
          </a:xfrm>
          <a:prstGeom prst="rect">
            <a:avLst/>
          </a:prstGeom>
        </p:spPr>
      </p:pic>
      <p:sp>
        <p:nvSpPr>
          <p:cNvPr id="2" name="TextBox 1"/>
          <p:cNvSpPr txBox="1"/>
          <p:nvPr/>
        </p:nvSpPr>
        <p:spPr>
          <a:xfrm>
            <a:off x="0" y="0"/>
            <a:ext cx="4354646" cy="2246769"/>
          </a:xfrm>
          <a:prstGeom prst="rect">
            <a:avLst/>
          </a:prstGeom>
          <a:noFill/>
        </p:spPr>
        <p:txBody>
          <a:bodyPr wrap="square" rtlCol="0">
            <a:spAutoFit/>
          </a:bodyPr>
          <a:lstStyle/>
          <a:p>
            <a:pPr algn="ctr"/>
            <a:r>
              <a:rPr lang="en-US" sz="2800" dirty="0" smtClean="0"/>
              <a:t>To ensure that companies played by these new rules, Congress created the Federal Trade Commission (FTC)</a:t>
            </a:r>
            <a:endParaRPr lang="en-US" sz="2800" dirty="0"/>
          </a:p>
        </p:txBody>
      </p:sp>
      <p:sp>
        <p:nvSpPr>
          <p:cNvPr id="3" name="TextBox 2"/>
          <p:cNvSpPr txBox="1"/>
          <p:nvPr/>
        </p:nvSpPr>
        <p:spPr>
          <a:xfrm>
            <a:off x="-30240" y="2456795"/>
            <a:ext cx="3613751" cy="4401205"/>
          </a:xfrm>
          <a:prstGeom prst="rect">
            <a:avLst/>
          </a:prstGeom>
          <a:noFill/>
        </p:spPr>
        <p:txBody>
          <a:bodyPr wrap="square" rtlCol="0">
            <a:spAutoFit/>
          </a:bodyPr>
          <a:lstStyle/>
          <a:p>
            <a:pPr algn="ctr"/>
            <a:r>
              <a:rPr lang="en-US" sz="2800" dirty="0" smtClean="0"/>
              <a:t>-  Govt. agency in charge of enforcing the Clayton Anti-Trust Act.</a:t>
            </a:r>
          </a:p>
          <a:p>
            <a:pPr algn="ctr"/>
            <a:endParaRPr lang="en-US" sz="2800" dirty="0" smtClean="0"/>
          </a:p>
          <a:p>
            <a:pPr algn="ctr"/>
            <a:r>
              <a:rPr lang="en-US" sz="2800" dirty="0" smtClean="0"/>
              <a:t>-  The FTC investigates accusations of monopoly and files court cases against companies it believes violate anti-trust laws.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9144000" cy="1384995"/>
          </a:xfrm>
          <a:prstGeom prst="rect">
            <a:avLst/>
          </a:prstGeom>
          <a:noFill/>
        </p:spPr>
        <p:txBody>
          <a:bodyPr wrap="square" rtlCol="0">
            <a:spAutoFit/>
          </a:bodyPr>
          <a:lstStyle/>
          <a:p>
            <a:pPr algn="ctr"/>
            <a:r>
              <a:rPr lang="en-US" sz="2800" dirty="0" smtClean="0"/>
              <a:t>To tackle the problem of child labor, Congress passed the Keating-Owen Act in 1916 which attempted to ban child labor across the country.</a:t>
            </a:r>
            <a:endParaRPr lang="en-US" sz="2800" dirty="0"/>
          </a:p>
        </p:txBody>
      </p:sp>
      <p:pic>
        <p:nvPicPr>
          <p:cNvPr id="5" name="Picture 4"/>
          <p:cNvPicPr>
            <a:picLocks noChangeAspect="1"/>
          </p:cNvPicPr>
          <p:nvPr/>
        </p:nvPicPr>
        <p:blipFill>
          <a:blip r:embed="rId2"/>
          <a:stretch>
            <a:fillRect/>
          </a:stretch>
        </p:blipFill>
        <p:spPr>
          <a:xfrm>
            <a:off x="423368" y="1384995"/>
            <a:ext cx="8297263" cy="5302054"/>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0" y="518782"/>
            <a:ext cx="4442336" cy="2308324"/>
          </a:xfrm>
          <a:prstGeom prst="rect">
            <a:avLst/>
          </a:prstGeom>
          <a:noFill/>
        </p:spPr>
        <p:txBody>
          <a:bodyPr wrap="square" rtlCol="0">
            <a:spAutoFit/>
          </a:bodyPr>
          <a:lstStyle/>
          <a:p>
            <a:pPr algn="ctr"/>
            <a:r>
              <a:rPr lang="en-US" sz="3600" dirty="0" smtClean="0"/>
              <a:t>However, the act was eventually declared unconstitutional by the Supreme Court.</a:t>
            </a:r>
            <a:endParaRPr lang="en-US" sz="3600" dirty="0"/>
          </a:p>
        </p:txBody>
      </p:sp>
      <p:pic>
        <p:nvPicPr>
          <p:cNvPr id="6" name="Picture 5"/>
          <p:cNvPicPr>
            <a:picLocks noChangeAspect="1"/>
          </p:cNvPicPr>
          <p:nvPr/>
        </p:nvPicPr>
        <p:blipFill>
          <a:blip r:embed="rId2"/>
          <a:stretch>
            <a:fillRect/>
          </a:stretch>
        </p:blipFill>
        <p:spPr>
          <a:xfrm>
            <a:off x="4442336" y="153427"/>
            <a:ext cx="4701664" cy="6704573"/>
          </a:xfrm>
          <a:prstGeom prst="rect">
            <a:avLst/>
          </a:prstGeom>
        </p:spPr>
      </p:pic>
      <p:sp>
        <p:nvSpPr>
          <p:cNvPr id="7" name="TextBox 6"/>
          <p:cNvSpPr txBox="1"/>
          <p:nvPr/>
        </p:nvSpPr>
        <p:spPr>
          <a:xfrm>
            <a:off x="0" y="3099234"/>
            <a:ext cx="4442336" cy="3416320"/>
          </a:xfrm>
          <a:prstGeom prst="rect">
            <a:avLst/>
          </a:prstGeom>
          <a:noFill/>
        </p:spPr>
        <p:txBody>
          <a:bodyPr wrap="square" rtlCol="0">
            <a:spAutoFit/>
          </a:bodyPr>
          <a:lstStyle/>
          <a:p>
            <a:pPr algn="ctr"/>
            <a:r>
              <a:rPr lang="en-US" sz="3600" dirty="0" smtClean="0"/>
              <a:t>The Court argued that regulating labor was the job of state government, not the government of the United States.</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17526" y="317483"/>
            <a:ext cx="3507909" cy="369332"/>
          </a:xfrm>
          <a:prstGeom prst="rect">
            <a:avLst/>
          </a:prstGeom>
          <a:noFill/>
        </p:spPr>
        <p:txBody>
          <a:bodyPr wrap="square" rtlCol="0">
            <a:spAutoFit/>
          </a:bodyPr>
          <a:lstStyle/>
          <a:p>
            <a:endParaRPr lang="en-US" dirty="0"/>
          </a:p>
        </p:txBody>
      </p:sp>
      <p:sp>
        <p:nvSpPr>
          <p:cNvPr id="3" name="TextBox 2"/>
          <p:cNvSpPr txBox="1"/>
          <p:nvPr/>
        </p:nvSpPr>
        <p:spPr>
          <a:xfrm>
            <a:off x="0" y="0"/>
            <a:ext cx="9144000" cy="1077218"/>
          </a:xfrm>
          <a:prstGeom prst="rect">
            <a:avLst/>
          </a:prstGeom>
          <a:noFill/>
        </p:spPr>
        <p:txBody>
          <a:bodyPr wrap="square" rtlCol="0">
            <a:spAutoFit/>
          </a:bodyPr>
          <a:lstStyle/>
          <a:p>
            <a:r>
              <a:rPr lang="en-US" sz="3200" dirty="0" smtClean="0"/>
              <a:t>Congress and the states attempted to clean up the US government in two ways:</a:t>
            </a:r>
            <a:endParaRPr lang="en-US" sz="3200" dirty="0"/>
          </a:p>
        </p:txBody>
      </p:sp>
      <p:sp>
        <p:nvSpPr>
          <p:cNvPr id="4" name="TextBox 3"/>
          <p:cNvSpPr txBox="1"/>
          <p:nvPr/>
        </p:nvSpPr>
        <p:spPr>
          <a:xfrm>
            <a:off x="30240" y="1077218"/>
            <a:ext cx="3795195" cy="5509200"/>
          </a:xfrm>
          <a:prstGeom prst="rect">
            <a:avLst/>
          </a:prstGeom>
          <a:noFill/>
        </p:spPr>
        <p:txBody>
          <a:bodyPr wrap="square" rtlCol="0">
            <a:spAutoFit/>
          </a:bodyPr>
          <a:lstStyle/>
          <a:p>
            <a:r>
              <a:rPr lang="en-US" sz="3200" dirty="0" smtClean="0"/>
              <a:t>1.  Secret ballot.</a:t>
            </a:r>
          </a:p>
          <a:p>
            <a:endParaRPr lang="en-US" sz="3200" dirty="0" smtClean="0"/>
          </a:p>
          <a:p>
            <a:r>
              <a:rPr lang="en-US" sz="3200" dirty="0" smtClean="0"/>
              <a:t>2.  </a:t>
            </a:r>
            <a:r>
              <a:rPr lang="en-US" sz="3200" b="1" dirty="0" smtClean="0"/>
              <a:t>The 17</a:t>
            </a:r>
            <a:r>
              <a:rPr lang="en-US" sz="3200" b="1" baseline="30000" dirty="0" smtClean="0"/>
              <a:t>th</a:t>
            </a:r>
            <a:r>
              <a:rPr lang="en-US" sz="3200" b="1" dirty="0" smtClean="0"/>
              <a:t> Amendment:</a:t>
            </a:r>
          </a:p>
          <a:p>
            <a:r>
              <a:rPr lang="en-US" sz="3200" dirty="0" smtClean="0"/>
              <a:t>	Removed the 	power to choose 	Senator from the 	state 	legislatures 	and gave that power 	to the people 	(direct election)</a:t>
            </a:r>
            <a:endParaRPr lang="en-US" sz="3200" dirty="0"/>
          </a:p>
        </p:txBody>
      </p:sp>
      <p:pic>
        <p:nvPicPr>
          <p:cNvPr id="5" name="Picture 4"/>
          <p:cNvPicPr>
            <a:picLocks noChangeAspect="1"/>
          </p:cNvPicPr>
          <p:nvPr/>
        </p:nvPicPr>
        <p:blipFill>
          <a:blip r:embed="rId2"/>
          <a:stretch>
            <a:fillRect/>
          </a:stretch>
        </p:blipFill>
        <p:spPr>
          <a:xfrm>
            <a:off x="3825435" y="1077218"/>
            <a:ext cx="5449518" cy="7028819"/>
          </a:xfrm>
          <a:prstGeom prst="rect">
            <a:avLst/>
          </a:prstGeom>
        </p:spPr>
      </p:pic>
      <p:sp>
        <p:nvSpPr>
          <p:cNvPr id="6" name="Rectangle 5"/>
          <p:cNvSpPr/>
          <p:nvPr/>
        </p:nvSpPr>
        <p:spPr>
          <a:xfrm>
            <a:off x="3621541" y="6183764"/>
            <a:ext cx="5653412" cy="67423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895980" y="181957"/>
            <a:ext cx="3278681" cy="6494085"/>
          </a:xfrm>
          <a:prstGeom prst="rect">
            <a:avLst/>
          </a:prstGeom>
          <a:noFill/>
        </p:spPr>
        <p:txBody>
          <a:bodyPr wrap="square" rtlCol="0">
            <a:spAutoFit/>
          </a:bodyPr>
          <a:lstStyle/>
          <a:p>
            <a:pPr algn="ctr"/>
            <a:r>
              <a:rPr lang="en-US" sz="3200" dirty="0" smtClean="0"/>
              <a:t>Groups like the WCTU and the Anti-Saloon league were successful at confronting the problem of alcohol abuse with the ratification of the </a:t>
            </a:r>
            <a:r>
              <a:rPr lang="en-US" sz="3200" b="1" dirty="0" smtClean="0"/>
              <a:t>18</a:t>
            </a:r>
            <a:r>
              <a:rPr lang="en-US" sz="3200" b="1" baseline="30000" dirty="0" smtClean="0"/>
              <a:t>th</a:t>
            </a:r>
            <a:r>
              <a:rPr lang="en-US" sz="3200" b="1" dirty="0" smtClean="0"/>
              <a:t> Amendment </a:t>
            </a:r>
            <a:r>
              <a:rPr lang="en-US" sz="3200" dirty="0" smtClean="0"/>
              <a:t>to the constitution in 1919.</a:t>
            </a:r>
            <a:endParaRPr lang="en-US" sz="3200" dirty="0"/>
          </a:p>
        </p:txBody>
      </p:sp>
      <p:pic>
        <p:nvPicPr>
          <p:cNvPr id="5" name="Picture 4"/>
          <p:cNvPicPr>
            <a:picLocks noChangeAspect="1"/>
          </p:cNvPicPr>
          <p:nvPr/>
        </p:nvPicPr>
        <p:blipFill>
          <a:blip r:embed="rId2"/>
          <a:stretch>
            <a:fillRect/>
          </a:stretch>
        </p:blipFill>
        <p:spPr>
          <a:xfrm>
            <a:off x="0" y="591559"/>
            <a:ext cx="5895980" cy="5674881"/>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4793134" cy="6863417"/>
          </a:xfrm>
          <a:prstGeom prst="rect">
            <a:avLst/>
          </a:prstGeom>
          <a:noFill/>
        </p:spPr>
        <p:txBody>
          <a:bodyPr wrap="square" rtlCol="0">
            <a:spAutoFit/>
          </a:bodyPr>
          <a:lstStyle/>
          <a:p>
            <a:pPr algn="ctr"/>
            <a:r>
              <a:rPr lang="en-US" sz="4000" dirty="0" smtClean="0"/>
              <a:t>Additionally, Congress passed the Volstead Act to clarify the exact terms of what prohibition looked like (what was legal, what was illegal) and to make some exceptions for religious and scientific purposes.</a:t>
            </a:r>
            <a:endParaRPr lang="en-US" sz="4000" dirty="0"/>
          </a:p>
        </p:txBody>
      </p:sp>
      <p:pic>
        <p:nvPicPr>
          <p:cNvPr id="5" name="Picture 4"/>
          <p:cNvPicPr>
            <a:picLocks noChangeAspect="1"/>
          </p:cNvPicPr>
          <p:nvPr/>
        </p:nvPicPr>
        <p:blipFill>
          <a:blip r:embed="rId2"/>
          <a:stretch>
            <a:fillRect/>
          </a:stretch>
        </p:blipFill>
        <p:spPr>
          <a:xfrm>
            <a:off x="4793134" y="-1"/>
            <a:ext cx="4350865" cy="6874367"/>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363882" y="328706"/>
            <a:ext cx="3780118" cy="6247864"/>
          </a:xfrm>
          <a:prstGeom prst="rect">
            <a:avLst/>
          </a:prstGeom>
          <a:noFill/>
        </p:spPr>
        <p:txBody>
          <a:bodyPr wrap="square" rtlCol="0" anchor="t">
            <a:spAutoFit/>
          </a:bodyPr>
          <a:lstStyle/>
          <a:p>
            <a:pPr algn="ctr"/>
            <a:r>
              <a:rPr lang="en-US" sz="4000" dirty="0" smtClean="0"/>
              <a:t>As Roosevelt contemplated the problems the United States faced, he proposed what he called a “Square Deal” for the American public.</a:t>
            </a:r>
            <a:endParaRPr lang="en-US" sz="4000" dirty="0"/>
          </a:p>
        </p:txBody>
      </p:sp>
      <p:pic>
        <p:nvPicPr>
          <p:cNvPr id="5" name="Picture 4"/>
          <p:cNvPicPr>
            <a:picLocks noChangeAspect="1"/>
          </p:cNvPicPr>
          <p:nvPr/>
        </p:nvPicPr>
        <p:blipFill>
          <a:blip r:embed="rId2"/>
          <a:stretch>
            <a:fillRect/>
          </a:stretch>
        </p:blipFill>
        <p:spPr>
          <a:xfrm>
            <a:off x="160617" y="946896"/>
            <a:ext cx="4964207" cy="4964207"/>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4804475" y="797510"/>
            <a:ext cx="4339525" cy="5262979"/>
          </a:xfrm>
          <a:prstGeom prst="rect">
            <a:avLst/>
          </a:prstGeom>
          <a:noFill/>
        </p:spPr>
        <p:txBody>
          <a:bodyPr wrap="square" rtlCol="0">
            <a:spAutoFit/>
          </a:bodyPr>
          <a:lstStyle/>
          <a:p>
            <a:pPr algn="ctr"/>
            <a:r>
              <a:rPr lang="en-US" sz="4800" dirty="0" smtClean="0"/>
              <a:t>After 80 years of agitation, women won the right to vote through the </a:t>
            </a:r>
            <a:r>
              <a:rPr lang="en-US" sz="4800" b="1" dirty="0" smtClean="0"/>
              <a:t>19</a:t>
            </a:r>
            <a:r>
              <a:rPr lang="en-US" sz="4800" b="1" baseline="30000" dirty="0" smtClean="0"/>
              <a:t>th</a:t>
            </a:r>
            <a:r>
              <a:rPr lang="en-US" sz="4800" b="1" dirty="0" smtClean="0"/>
              <a:t> Amendment</a:t>
            </a:r>
            <a:r>
              <a:rPr lang="en-US" sz="4800" dirty="0" smtClean="0"/>
              <a:t>, ratified in 1920.</a:t>
            </a:r>
            <a:endParaRPr lang="en-US" sz="4800" dirty="0"/>
          </a:p>
        </p:txBody>
      </p:sp>
      <p:pic>
        <p:nvPicPr>
          <p:cNvPr id="5" name="Picture 4"/>
          <p:cNvPicPr>
            <a:picLocks noChangeAspect="1"/>
          </p:cNvPicPr>
          <p:nvPr/>
        </p:nvPicPr>
        <p:blipFill>
          <a:blip r:embed="rId2"/>
          <a:stretch>
            <a:fillRect/>
          </a:stretch>
        </p:blipFill>
        <p:spPr>
          <a:xfrm>
            <a:off x="0" y="-21781"/>
            <a:ext cx="4804475" cy="6879781"/>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305068"/>
            <a:ext cx="3854824" cy="6247864"/>
          </a:xfrm>
          <a:prstGeom prst="rect">
            <a:avLst/>
          </a:prstGeom>
          <a:noFill/>
        </p:spPr>
        <p:txBody>
          <a:bodyPr wrap="square" rtlCol="0">
            <a:spAutoFit/>
          </a:bodyPr>
          <a:lstStyle/>
          <a:p>
            <a:pPr algn="ctr"/>
            <a:r>
              <a:rPr lang="en-US" sz="4000" dirty="0" smtClean="0"/>
              <a:t>Between 1900 and 1920, progressive reformers, led in part by these three Presidents, effectively tackled many of America’s problems.</a:t>
            </a:r>
            <a:endParaRPr lang="en-US" sz="4000" dirty="0"/>
          </a:p>
        </p:txBody>
      </p:sp>
      <p:pic>
        <p:nvPicPr>
          <p:cNvPr id="3" name="Picture 2"/>
          <p:cNvPicPr>
            <a:picLocks noChangeAspect="1"/>
          </p:cNvPicPr>
          <p:nvPr/>
        </p:nvPicPr>
        <p:blipFill>
          <a:blip r:embed="rId2"/>
          <a:stretch>
            <a:fillRect/>
          </a:stretch>
        </p:blipFill>
        <p:spPr>
          <a:xfrm>
            <a:off x="3854824" y="-1"/>
            <a:ext cx="5289176" cy="6862753"/>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801265"/>
            <a:ext cx="9144000" cy="4708981"/>
          </a:xfrm>
          <a:prstGeom prst="rect">
            <a:avLst/>
          </a:prstGeom>
          <a:noFill/>
        </p:spPr>
        <p:txBody>
          <a:bodyPr wrap="square" lIns="91440" tIns="45720" rIns="91440" bIns="45720">
            <a:spAutoFit/>
          </a:bodyPr>
          <a:lstStyle/>
          <a:p>
            <a:pPr algn="ctr"/>
            <a:r>
              <a:rPr lang="en-US" sz="10000" b="1" cap="none" spc="0" dirty="0" smtClean="0">
                <a:ln w="1905"/>
                <a:solidFill>
                  <a:srgbClr val="FF0000"/>
                </a:solidFill>
                <a:effectLst>
                  <a:innerShdw blurRad="69850" dist="43180" dir="5400000">
                    <a:srgbClr val="000000">
                      <a:alpha val="65000"/>
                    </a:srgbClr>
                  </a:innerShdw>
                </a:effectLst>
              </a:rPr>
              <a:t>What was the impact of </a:t>
            </a:r>
            <a:r>
              <a:rPr lang="en-US" sz="10000" b="1" dirty="0" smtClean="0">
                <a:ln w="1905"/>
                <a:solidFill>
                  <a:srgbClr val="FF0000"/>
                </a:solidFill>
                <a:effectLst>
                  <a:innerShdw blurRad="69850" dist="43180" dir="5400000">
                    <a:srgbClr val="000000">
                      <a:alpha val="65000"/>
                    </a:srgbClr>
                  </a:innerShdw>
                </a:effectLst>
              </a:rPr>
              <a:t>the</a:t>
            </a:r>
          </a:p>
          <a:p>
            <a:pPr algn="ctr"/>
            <a:r>
              <a:rPr lang="en-US" sz="10000" b="1" dirty="0" smtClean="0">
                <a:ln w="1905"/>
                <a:solidFill>
                  <a:srgbClr val="FF0000"/>
                </a:solidFill>
                <a:effectLst>
                  <a:innerShdw blurRad="69850" dist="43180" dir="5400000">
                    <a:srgbClr val="000000">
                      <a:alpha val="65000"/>
                    </a:srgbClr>
                  </a:innerShdw>
                </a:effectLst>
              </a:rPr>
              <a:t>Progressive Era?</a:t>
            </a:r>
            <a:endParaRPr lang="en-US" sz="10000" b="1" cap="none" spc="0" dirty="0">
              <a:ln w="1905"/>
              <a:solidFill>
                <a:srgbClr val="FF0000"/>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1077218"/>
          </a:xfrm>
          <a:prstGeom prst="rect">
            <a:avLst/>
          </a:prstGeom>
          <a:noFill/>
        </p:spPr>
        <p:txBody>
          <a:bodyPr wrap="square" rtlCol="0">
            <a:spAutoFit/>
          </a:bodyPr>
          <a:lstStyle/>
          <a:p>
            <a:r>
              <a:rPr lang="en-US" sz="3200" dirty="0" smtClean="0"/>
              <a:t>1.  While many of America’ problems had been tackled, reform was NOT 100% successful</a:t>
            </a:r>
            <a:endParaRPr lang="en-US" sz="3200" dirty="0"/>
          </a:p>
        </p:txBody>
      </p:sp>
      <p:sp>
        <p:nvSpPr>
          <p:cNvPr id="3" name="TextBox 2"/>
          <p:cNvSpPr txBox="1"/>
          <p:nvPr/>
        </p:nvSpPr>
        <p:spPr>
          <a:xfrm>
            <a:off x="0" y="1348800"/>
            <a:ext cx="4274815" cy="5509200"/>
          </a:xfrm>
          <a:prstGeom prst="rect">
            <a:avLst/>
          </a:prstGeom>
          <a:noFill/>
        </p:spPr>
        <p:txBody>
          <a:bodyPr wrap="square" rtlCol="0">
            <a:spAutoFit/>
          </a:bodyPr>
          <a:lstStyle/>
          <a:p>
            <a:r>
              <a:rPr lang="en-US" sz="3200" dirty="0" smtClean="0"/>
              <a:t>-  Still a huge gap between rich and poor.</a:t>
            </a:r>
          </a:p>
          <a:p>
            <a:endParaRPr lang="en-US" sz="3200" dirty="0" smtClean="0"/>
          </a:p>
          <a:p>
            <a:r>
              <a:rPr lang="en-US" sz="3200" dirty="0" smtClean="0"/>
              <a:t>-  Women were still not totally equal with men.</a:t>
            </a:r>
          </a:p>
          <a:p>
            <a:endParaRPr lang="en-US" sz="3200" dirty="0" smtClean="0"/>
          </a:p>
          <a:p>
            <a:r>
              <a:rPr lang="en-US" sz="3200" dirty="0" smtClean="0"/>
              <a:t>-  Prohibition did not work.</a:t>
            </a:r>
          </a:p>
          <a:p>
            <a:endParaRPr lang="en-US" sz="3200" dirty="0" smtClean="0"/>
          </a:p>
          <a:p>
            <a:r>
              <a:rPr lang="en-US" sz="3200" dirty="0" smtClean="0"/>
              <a:t>-  Child labor hadn’t gone away.</a:t>
            </a:r>
            <a:endParaRPr lang="en-US" sz="3200" dirty="0"/>
          </a:p>
        </p:txBody>
      </p:sp>
      <p:pic>
        <p:nvPicPr>
          <p:cNvPr id="5" name="Picture 4"/>
          <p:cNvPicPr>
            <a:picLocks noChangeAspect="1"/>
          </p:cNvPicPr>
          <p:nvPr/>
        </p:nvPicPr>
        <p:blipFill>
          <a:blip r:embed="rId2"/>
          <a:stretch>
            <a:fillRect/>
          </a:stretch>
        </p:blipFill>
        <p:spPr>
          <a:xfrm>
            <a:off x="4274815" y="1077218"/>
            <a:ext cx="4869185" cy="57807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accel="50000" decel="5000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9144000" cy="1015663"/>
          </a:xfrm>
          <a:prstGeom prst="rect">
            <a:avLst/>
          </a:prstGeom>
          <a:noFill/>
        </p:spPr>
        <p:txBody>
          <a:bodyPr wrap="square" rtlCol="0">
            <a:spAutoFit/>
          </a:bodyPr>
          <a:lstStyle/>
          <a:p>
            <a:r>
              <a:rPr lang="en-US" sz="3000" dirty="0" smtClean="0"/>
              <a:t>2.  </a:t>
            </a:r>
            <a:r>
              <a:rPr lang="en-US" sz="3000" dirty="0" smtClean="0"/>
              <a:t>The power of the federal / U.S. government was radically increased.</a:t>
            </a:r>
            <a:endParaRPr lang="en-US" sz="3000" dirty="0"/>
          </a:p>
        </p:txBody>
      </p:sp>
      <p:sp>
        <p:nvSpPr>
          <p:cNvPr id="3" name="TextBox 2"/>
          <p:cNvSpPr txBox="1"/>
          <p:nvPr/>
        </p:nvSpPr>
        <p:spPr>
          <a:xfrm>
            <a:off x="4354646" y="801265"/>
            <a:ext cx="4789354" cy="6124754"/>
          </a:xfrm>
          <a:prstGeom prst="rect">
            <a:avLst/>
          </a:prstGeom>
          <a:noFill/>
        </p:spPr>
        <p:txBody>
          <a:bodyPr wrap="square" rtlCol="0">
            <a:spAutoFit/>
          </a:bodyPr>
          <a:lstStyle/>
          <a:p>
            <a:r>
              <a:rPr lang="en-US" sz="2800" dirty="0" smtClean="0"/>
              <a:t>-  Laissez faire was gone.  Never again would the government totally ignore the practices of business and industry.</a:t>
            </a:r>
          </a:p>
          <a:p>
            <a:endParaRPr lang="en-US" sz="2800" dirty="0" smtClean="0"/>
          </a:p>
          <a:p>
            <a:r>
              <a:rPr lang="en-US" sz="2800" dirty="0" smtClean="0"/>
              <a:t>-  The Clayton Anti-Trust Act, the Pure Food and Drug Act, and the Meat Inspection Act all got the government involved.</a:t>
            </a:r>
          </a:p>
          <a:p>
            <a:endParaRPr lang="en-US" sz="2800" dirty="0" smtClean="0"/>
          </a:p>
          <a:p>
            <a:r>
              <a:rPr lang="en-US" sz="2800" dirty="0" smtClean="0"/>
              <a:t>-  Those laws were / are enforced through new government agencies (FTC &amp; FDA).</a:t>
            </a:r>
            <a:endParaRPr lang="en-US" sz="2800" dirty="0"/>
          </a:p>
        </p:txBody>
      </p:sp>
      <p:pic>
        <p:nvPicPr>
          <p:cNvPr id="5" name="Picture 4"/>
          <p:cNvPicPr>
            <a:picLocks noChangeAspect="1"/>
          </p:cNvPicPr>
          <p:nvPr/>
        </p:nvPicPr>
        <p:blipFill>
          <a:blip r:embed="rId2"/>
          <a:stretch>
            <a:fillRect/>
          </a:stretch>
        </p:blipFill>
        <p:spPr>
          <a:xfrm>
            <a:off x="0" y="1015663"/>
            <a:ext cx="4354646" cy="58423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accel="50000" decel="5000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0" y="0"/>
            <a:ext cx="4572000" cy="1384995"/>
          </a:xfrm>
          <a:prstGeom prst="rect">
            <a:avLst/>
          </a:prstGeom>
          <a:noFill/>
        </p:spPr>
        <p:txBody>
          <a:bodyPr wrap="square" rtlCol="0">
            <a:spAutoFit/>
          </a:bodyPr>
          <a:lstStyle/>
          <a:p>
            <a:r>
              <a:rPr lang="en-US" sz="2800" dirty="0" smtClean="0"/>
              <a:t>3.  </a:t>
            </a:r>
            <a:r>
              <a:rPr lang="en-US" sz="2800" dirty="0" smtClean="0"/>
              <a:t>The U.S. Constitution was changed, further increasing federal power.</a:t>
            </a:r>
            <a:endParaRPr lang="en-US" sz="2800" dirty="0"/>
          </a:p>
        </p:txBody>
      </p:sp>
      <p:sp>
        <p:nvSpPr>
          <p:cNvPr id="3" name="TextBox 2"/>
          <p:cNvSpPr txBox="1"/>
          <p:nvPr/>
        </p:nvSpPr>
        <p:spPr>
          <a:xfrm>
            <a:off x="0" y="1595020"/>
            <a:ext cx="4572000" cy="5262980"/>
          </a:xfrm>
          <a:prstGeom prst="rect">
            <a:avLst/>
          </a:prstGeom>
          <a:noFill/>
        </p:spPr>
        <p:txBody>
          <a:bodyPr wrap="square" rtlCol="0">
            <a:spAutoFit/>
          </a:bodyPr>
          <a:lstStyle/>
          <a:p>
            <a:r>
              <a:rPr lang="en-US" sz="2800" dirty="0" smtClean="0"/>
              <a:t>-  Traditionally, amendments to the Constitution limited the power of the U.S. government.</a:t>
            </a:r>
          </a:p>
          <a:p>
            <a:endParaRPr lang="en-US" sz="2800" dirty="0" smtClean="0"/>
          </a:p>
          <a:p>
            <a:r>
              <a:rPr lang="en-US" sz="2800" dirty="0" smtClean="0"/>
              <a:t>-  The amendments passed during the Progressive Era, most notably the 18</a:t>
            </a:r>
            <a:r>
              <a:rPr lang="en-US" sz="2800" baseline="30000" dirty="0" smtClean="0"/>
              <a:t>th</a:t>
            </a:r>
            <a:r>
              <a:rPr lang="en-US" sz="2800" dirty="0" smtClean="0"/>
              <a:t>, saw the U.S. government telling the people and the states what they could and could not do.</a:t>
            </a:r>
            <a:endParaRPr lang="en-US" sz="2800" dirty="0"/>
          </a:p>
        </p:txBody>
      </p:sp>
      <p:pic>
        <p:nvPicPr>
          <p:cNvPr id="4" name="Picture 3"/>
          <p:cNvPicPr>
            <a:picLocks noChangeAspect="1"/>
          </p:cNvPicPr>
          <p:nvPr/>
        </p:nvPicPr>
        <p:blipFill>
          <a:blip r:embed="rId2"/>
          <a:stretch>
            <a:fillRect/>
          </a:stretch>
        </p:blipFill>
        <p:spPr>
          <a:xfrm>
            <a:off x="4572000" y="0"/>
            <a:ext cx="4572000" cy="69086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572001" y="0"/>
            <a:ext cx="4572000" cy="1384995"/>
          </a:xfrm>
          <a:prstGeom prst="rect">
            <a:avLst/>
          </a:prstGeom>
          <a:noFill/>
        </p:spPr>
        <p:txBody>
          <a:bodyPr wrap="square" rtlCol="0">
            <a:spAutoFit/>
          </a:bodyPr>
          <a:lstStyle/>
          <a:p>
            <a:r>
              <a:rPr lang="en-US" sz="2800" dirty="0" smtClean="0"/>
              <a:t>4.  </a:t>
            </a:r>
            <a:r>
              <a:rPr lang="en-US" sz="2800" dirty="0" smtClean="0"/>
              <a:t>The U.S. government began to supply help for those in need.</a:t>
            </a:r>
            <a:endParaRPr lang="en-US" sz="2800" dirty="0"/>
          </a:p>
        </p:txBody>
      </p:sp>
      <p:sp>
        <p:nvSpPr>
          <p:cNvPr id="3" name="TextBox 2"/>
          <p:cNvSpPr txBox="1"/>
          <p:nvPr/>
        </p:nvSpPr>
        <p:spPr>
          <a:xfrm>
            <a:off x="4572001" y="1743357"/>
            <a:ext cx="4572000" cy="4832093"/>
          </a:xfrm>
          <a:prstGeom prst="rect">
            <a:avLst/>
          </a:prstGeom>
          <a:noFill/>
        </p:spPr>
        <p:txBody>
          <a:bodyPr wrap="square" rtlCol="0">
            <a:spAutoFit/>
          </a:bodyPr>
          <a:lstStyle/>
          <a:p>
            <a:r>
              <a:rPr lang="en-US" sz="2800" dirty="0" smtClean="0"/>
              <a:t>-  The government DID NOT provide direct help.  It DID NOT provide food, clothing, money etc.. to the people.</a:t>
            </a:r>
          </a:p>
          <a:p>
            <a:endParaRPr lang="en-US" sz="2800" dirty="0" smtClean="0"/>
          </a:p>
          <a:p>
            <a:r>
              <a:rPr lang="en-US" sz="2800" dirty="0" smtClean="0"/>
              <a:t>-  However, it allowed the people to begin to push for what they needed (Unions could exist and push for change.  States could pass laws improving conditions).</a:t>
            </a:r>
          </a:p>
        </p:txBody>
      </p:sp>
      <p:pic>
        <p:nvPicPr>
          <p:cNvPr id="5" name="Picture 4"/>
          <p:cNvPicPr>
            <a:picLocks noChangeAspect="1"/>
          </p:cNvPicPr>
          <p:nvPr/>
        </p:nvPicPr>
        <p:blipFill>
          <a:blip r:embed="rId2"/>
          <a:stretch>
            <a:fillRect/>
          </a:stretch>
        </p:blipFill>
        <p:spPr>
          <a:xfrm>
            <a:off x="0" y="0"/>
            <a:ext cx="4572000" cy="6857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0" y="335845"/>
            <a:ext cx="3855676" cy="6186310"/>
          </a:xfrm>
          <a:prstGeom prst="rect">
            <a:avLst/>
          </a:prstGeom>
          <a:noFill/>
        </p:spPr>
        <p:txBody>
          <a:bodyPr wrap="square" rtlCol="0">
            <a:spAutoFit/>
          </a:bodyPr>
          <a:lstStyle/>
          <a:p>
            <a:pPr algn="ctr"/>
            <a:r>
              <a:rPr lang="en-US" sz="3600" dirty="0" smtClean="0"/>
              <a:t>The trends of increasing federal power,  the U.S. government helping those in need, and a move away from laissez faire, that started in the Progressive Era, would grow over time.</a:t>
            </a:r>
            <a:endParaRPr lang="en-US" sz="3600" dirty="0"/>
          </a:p>
        </p:txBody>
      </p:sp>
      <p:pic>
        <p:nvPicPr>
          <p:cNvPr id="4" name="Picture 3"/>
          <p:cNvPicPr>
            <a:picLocks noChangeAspect="1"/>
          </p:cNvPicPr>
          <p:nvPr/>
        </p:nvPicPr>
        <p:blipFill>
          <a:blip r:embed="rId2"/>
          <a:stretch>
            <a:fillRect/>
          </a:stretch>
        </p:blipFill>
        <p:spPr>
          <a:xfrm>
            <a:off x="3855676" y="-1"/>
            <a:ext cx="5288324" cy="6874821"/>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611172" y="305068"/>
            <a:ext cx="7921660" cy="6247864"/>
          </a:xfrm>
          <a:prstGeom prst="rect">
            <a:avLst/>
          </a:prstGeom>
          <a:noFill/>
        </p:spPr>
        <p:txBody>
          <a:bodyPr wrap="none" lIns="91440" tIns="45720" rIns="91440" bIns="45720">
            <a:spAutoFit/>
          </a:bodyPr>
          <a:lstStyle/>
          <a:p>
            <a:pPr algn="ctr"/>
            <a:r>
              <a:rPr lang="en-US" sz="40000" b="1" cap="none" spc="0" dirty="0" smtClean="0">
                <a:ln w="1905"/>
                <a:solidFill>
                  <a:srgbClr val="FF0000"/>
                </a:solidFill>
                <a:effectLst>
                  <a:innerShdw blurRad="69850" dist="43180" dir="5400000">
                    <a:srgbClr val="000000">
                      <a:alpha val="65000"/>
                    </a:srgbClr>
                  </a:innerShdw>
                </a:effectLst>
              </a:rPr>
              <a:t>Fin.</a:t>
            </a:r>
            <a:endParaRPr lang="en-US" sz="40000" b="1" cap="none" spc="0" dirty="0">
              <a:ln w="1905"/>
              <a:solidFill>
                <a:srgbClr val="FF0000"/>
              </a:soli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3532881" cy="2308324"/>
          </a:xfrm>
          <a:prstGeom prst="rect">
            <a:avLst/>
          </a:prstGeom>
          <a:noFill/>
        </p:spPr>
        <p:txBody>
          <a:bodyPr wrap="square" rtlCol="0">
            <a:spAutoFit/>
          </a:bodyPr>
          <a:lstStyle/>
          <a:p>
            <a:pPr algn="ctr"/>
            <a:r>
              <a:rPr lang="en-US" sz="3600" dirty="0" smtClean="0"/>
              <a:t>The Square Deal was really all about the “three C’s”:</a:t>
            </a:r>
            <a:endParaRPr lang="en-US" sz="3600" dirty="0"/>
          </a:p>
        </p:txBody>
      </p:sp>
      <p:sp>
        <p:nvSpPr>
          <p:cNvPr id="5" name="TextBox 4"/>
          <p:cNvSpPr txBox="1"/>
          <p:nvPr/>
        </p:nvSpPr>
        <p:spPr>
          <a:xfrm>
            <a:off x="0" y="2586756"/>
            <a:ext cx="3532881" cy="3970318"/>
          </a:xfrm>
          <a:prstGeom prst="rect">
            <a:avLst/>
          </a:prstGeom>
          <a:noFill/>
        </p:spPr>
        <p:txBody>
          <a:bodyPr wrap="square" rtlCol="0">
            <a:spAutoFit/>
          </a:bodyPr>
          <a:lstStyle/>
          <a:p>
            <a:pPr algn="ctr"/>
            <a:r>
              <a:rPr lang="en-US" sz="3600" dirty="0" smtClean="0"/>
              <a:t>Corporations</a:t>
            </a:r>
          </a:p>
          <a:p>
            <a:pPr algn="ctr"/>
            <a:endParaRPr lang="en-US" sz="3600" dirty="0" smtClean="0"/>
          </a:p>
          <a:p>
            <a:pPr algn="ctr"/>
            <a:r>
              <a:rPr lang="en-US" sz="3600" dirty="0" smtClean="0"/>
              <a:t>Consumer Protection</a:t>
            </a:r>
          </a:p>
          <a:p>
            <a:pPr algn="ctr"/>
            <a:endParaRPr lang="en-US" sz="3600" dirty="0" smtClean="0"/>
          </a:p>
          <a:p>
            <a:pPr algn="ctr"/>
            <a:r>
              <a:rPr lang="en-US" sz="3600" dirty="0" smtClean="0"/>
              <a:t>Conservation of Resources</a:t>
            </a:r>
            <a:endParaRPr lang="en-US" sz="3600" dirty="0"/>
          </a:p>
        </p:txBody>
      </p:sp>
      <p:pic>
        <p:nvPicPr>
          <p:cNvPr id="6" name="Picture 5"/>
          <p:cNvPicPr>
            <a:picLocks noChangeAspect="1"/>
          </p:cNvPicPr>
          <p:nvPr/>
        </p:nvPicPr>
        <p:blipFill>
          <a:blip r:embed="rId2"/>
          <a:stretch>
            <a:fillRect/>
          </a:stretch>
        </p:blipFill>
        <p:spPr>
          <a:xfrm>
            <a:off x="3532881" y="15964"/>
            <a:ext cx="5611120" cy="68420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4157845" cy="3908762"/>
          </a:xfrm>
          <a:prstGeom prst="rect">
            <a:avLst/>
          </a:prstGeom>
          <a:noFill/>
        </p:spPr>
        <p:txBody>
          <a:bodyPr wrap="square" rtlCol="0">
            <a:spAutoFit/>
          </a:bodyPr>
          <a:lstStyle/>
          <a:p>
            <a:r>
              <a:rPr lang="en-US" sz="3100" b="1" dirty="0" smtClean="0"/>
              <a:t>Corporations</a:t>
            </a:r>
            <a:r>
              <a:rPr lang="en-US" sz="3100" dirty="0" smtClean="0"/>
              <a:t>:</a:t>
            </a:r>
          </a:p>
          <a:p>
            <a:r>
              <a:rPr lang="en-US" sz="3100" dirty="0" smtClean="0"/>
              <a:t>Roosevelt was concerned about the practices of American trusts / monopolies.  He was especially concerned about “bad” trusts.</a:t>
            </a:r>
            <a:endParaRPr lang="en-US" sz="3100" dirty="0"/>
          </a:p>
        </p:txBody>
      </p:sp>
      <p:sp>
        <p:nvSpPr>
          <p:cNvPr id="5" name="TextBox 4"/>
          <p:cNvSpPr txBox="1"/>
          <p:nvPr/>
        </p:nvSpPr>
        <p:spPr>
          <a:xfrm>
            <a:off x="0" y="3811012"/>
            <a:ext cx="4157845" cy="2954655"/>
          </a:xfrm>
          <a:prstGeom prst="rect">
            <a:avLst/>
          </a:prstGeom>
          <a:noFill/>
        </p:spPr>
        <p:txBody>
          <a:bodyPr wrap="square" rtlCol="0">
            <a:spAutoFit/>
          </a:bodyPr>
          <a:lstStyle/>
          <a:p>
            <a:r>
              <a:rPr lang="en-US" sz="3100" dirty="0" smtClean="0"/>
              <a:t>According to Roosevelt, a “bad” trust acted in ways that were damaging to America and the people’s interests.</a:t>
            </a:r>
            <a:endParaRPr lang="en-US" sz="3100" dirty="0"/>
          </a:p>
        </p:txBody>
      </p:sp>
      <p:pic>
        <p:nvPicPr>
          <p:cNvPr id="7" name="Picture 6"/>
          <p:cNvPicPr>
            <a:picLocks noChangeAspect="1"/>
          </p:cNvPicPr>
          <p:nvPr/>
        </p:nvPicPr>
        <p:blipFill>
          <a:blip r:embed="rId2"/>
          <a:stretch>
            <a:fillRect/>
          </a:stretch>
        </p:blipFill>
        <p:spPr>
          <a:xfrm>
            <a:off x="4157845" y="0"/>
            <a:ext cx="4986155"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5662707" cy="6858000"/>
          </a:xfrm>
          <a:prstGeom prst="rect">
            <a:avLst/>
          </a:prstGeom>
        </p:spPr>
      </p:pic>
      <p:sp>
        <p:nvSpPr>
          <p:cNvPr id="5" name="TextBox 4"/>
          <p:cNvSpPr txBox="1"/>
          <p:nvPr/>
        </p:nvSpPr>
        <p:spPr>
          <a:xfrm>
            <a:off x="5662706" y="251207"/>
            <a:ext cx="3481294" cy="1800493"/>
          </a:xfrm>
          <a:prstGeom prst="rect">
            <a:avLst/>
          </a:prstGeom>
          <a:noFill/>
        </p:spPr>
        <p:txBody>
          <a:bodyPr wrap="square" rtlCol="0">
            <a:spAutoFit/>
          </a:bodyPr>
          <a:lstStyle/>
          <a:p>
            <a:pPr algn="ctr"/>
            <a:r>
              <a:rPr lang="en-US" sz="3700" dirty="0" smtClean="0"/>
              <a:t>Roosevelt thus set out to tame the “bad” trusts. </a:t>
            </a:r>
            <a:r>
              <a:rPr lang="en-US" sz="3700" dirty="0" smtClean="0"/>
              <a:t> </a:t>
            </a:r>
            <a:endParaRPr lang="en-US" sz="3700" dirty="0"/>
          </a:p>
        </p:txBody>
      </p:sp>
      <p:sp>
        <p:nvSpPr>
          <p:cNvPr id="6" name="TextBox 5"/>
          <p:cNvSpPr txBox="1"/>
          <p:nvPr/>
        </p:nvSpPr>
        <p:spPr>
          <a:xfrm>
            <a:off x="5662706" y="2051700"/>
            <a:ext cx="3481294" cy="4647426"/>
          </a:xfrm>
          <a:prstGeom prst="rect">
            <a:avLst/>
          </a:prstGeom>
          <a:noFill/>
        </p:spPr>
        <p:txBody>
          <a:bodyPr wrap="square" rtlCol="0">
            <a:spAutoFit/>
          </a:bodyPr>
          <a:lstStyle/>
          <a:p>
            <a:pPr algn="ctr"/>
            <a:r>
              <a:rPr lang="en-US" sz="3700" dirty="0" smtClean="0"/>
              <a:t>He used the Sherman Anti-Trust Act, passed in 1890, and the power of the government to break up those monopolies.</a:t>
            </a:r>
            <a:endParaRPr lang="en-US" sz="37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 y="335845"/>
            <a:ext cx="3720353" cy="6186310"/>
          </a:xfrm>
          <a:prstGeom prst="rect">
            <a:avLst/>
          </a:prstGeom>
          <a:noFill/>
        </p:spPr>
        <p:txBody>
          <a:bodyPr wrap="square" rtlCol="0">
            <a:spAutoFit/>
          </a:bodyPr>
          <a:lstStyle/>
          <a:p>
            <a:pPr algn="ctr"/>
            <a:r>
              <a:rPr lang="en-US" sz="3600" dirty="0" smtClean="0"/>
              <a:t>However, according to Roosevelt, not all trusts were “bad.”  Some trusts, Roosevelt believed, were okay, as long as they did not go out of there way to hurt the public.</a:t>
            </a:r>
            <a:endParaRPr lang="en-US" sz="3600" dirty="0"/>
          </a:p>
        </p:txBody>
      </p:sp>
      <p:pic>
        <p:nvPicPr>
          <p:cNvPr id="5" name="Picture 4"/>
          <p:cNvPicPr>
            <a:picLocks noChangeAspect="1"/>
          </p:cNvPicPr>
          <p:nvPr/>
        </p:nvPicPr>
        <p:blipFill>
          <a:blip r:embed="rId2"/>
          <a:stretch>
            <a:fillRect/>
          </a:stretch>
        </p:blipFill>
        <p:spPr>
          <a:xfrm>
            <a:off x="3720353" y="0"/>
            <a:ext cx="5423647" cy="688717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0"/>
            <a:ext cx="4572000" cy="1569660"/>
          </a:xfrm>
          <a:prstGeom prst="rect">
            <a:avLst/>
          </a:prstGeom>
          <a:noFill/>
        </p:spPr>
        <p:txBody>
          <a:bodyPr wrap="square" rtlCol="0">
            <a:spAutoFit/>
          </a:bodyPr>
          <a:lstStyle/>
          <a:p>
            <a:pPr algn="ctr"/>
            <a:r>
              <a:rPr lang="en-US" sz="3200" dirty="0" smtClean="0"/>
              <a:t>Roosevelt was particularly concerned about the power of Railroad trusts.</a:t>
            </a:r>
            <a:endParaRPr lang="en-US" sz="3200" dirty="0"/>
          </a:p>
        </p:txBody>
      </p:sp>
      <p:sp>
        <p:nvSpPr>
          <p:cNvPr id="5" name="TextBox 4"/>
          <p:cNvSpPr txBox="1"/>
          <p:nvPr/>
        </p:nvSpPr>
        <p:spPr>
          <a:xfrm>
            <a:off x="0" y="1841243"/>
            <a:ext cx="4572000" cy="4524315"/>
          </a:xfrm>
          <a:prstGeom prst="rect">
            <a:avLst/>
          </a:prstGeom>
          <a:noFill/>
        </p:spPr>
        <p:txBody>
          <a:bodyPr wrap="square" rtlCol="0">
            <a:spAutoFit/>
          </a:bodyPr>
          <a:lstStyle/>
          <a:p>
            <a:pPr algn="ctr"/>
            <a:r>
              <a:rPr lang="en-US" sz="3200" dirty="0" smtClean="0"/>
              <a:t>To deal with those “bad” trusts, he convinced Congress to pass</a:t>
            </a:r>
            <a:r>
              <a:rPr lang="en-US" sz="3200" dirty="0" smtClean="0"/>
              <a:t> a series of laws that </a:t>
            </a:r>
            <a:r>
              <a:rPr lang="en-US" sz="3200" dirty="0" smtClean="0"/>
              <a:t>attempted to reign in </a:t>
            </a:r>
            <a:r>
              <a:rPr lang="en-US" sz="3200" dirty="0" smtClean="0"/>
              <a:t>the power of Railroad monopolies </a:t>
            </a:r>
            <a:r>
              <a:rPr lang="en-US" sz="3200" dirty="0" smtClean="0"/>
              <a:t>and the ties they had to corrupt government officials.</a:t>
            </a:r>
            <a:endParaRPr lang="en-US" sz="3200" dirty="0"/>
          </a:p>
        </p:txBody>
      </p:sp>
      <p:pic>
        <p:nvPicPr>
          <p:cNvPr id="6" name="Picture 5"/>
          <p:cNvPicPr>
            <a:picLocks noChangeAspect="1"/>
          </p:cNvPicPr>
          <p:nvPr/>
        </p:nvPicPr>
        <p:blipFill>
          <a:blip r:embed="rId2"/>
          <a:stretch>
            <a:fillRect/>
          </a:stretch>
        </p:blipFill>
        <p:spPr>
          <a:xfrm>
            <a:off x="4572000" y="179294"/>
            <a:ext cx="4595544" cy="64994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474</TotalTime>
  <Words>1435</Words>
  <Application>Microsoft Macintosh PowerPoint</Application>
  <PresentationFormat>On-screen Show (4:3)</PresentationFormat>
  <Paragraphs>111</Paragraphs>
  <Slides>48</Slides>
  <Notes>0</Notes>
  <HiddenSlides>0</HiddenSlides>
  <MMClips>0</MMClips>
  <ScaleCrop>false</ScaleCrop>
  <HeadingPairs>
    <vt:vector size="4" baseType="variant">
      <vt:variant>
        <vt:lpstr>Design Template</vt:lpstr>
      </vt:variant>
      <vt:variant>
        <vt:i4>1</vt:i4>
      </vt:variant>
      <vt:variant>
        <vt:lpstr>Slide Titles</vt:lpstr>
      </vt:variant>
      <vt:variant>
        <vt:i4>48</vt:i4>
      </vt:variant>
    </vt:vector>
  </HeadingPairs>
  <TitlesOfParts>
    <vt:vector size="49"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vector>
  </TitlesOfParts>
  <Company>Monarch HS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Justin Abbott</dc:creator>
  <cp:lastModifiedBy>Justin Abbott</cp:lastModifiedBy>
  <cp:revision>12</cp:revision>
  <dcterms:created xsi:type="dcterms:W3CDTF">2014-10-22T15:31:06Z</dcterms:created>
  <dcterms:modified xsi:type="dcterms:W3CDTF">2014-10-22T20:22:55Z</dcterms:modified>
</cp:coreProperties>
</file>