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9" r:id="rId4"/>
    <p:sldId id="258" r:id="rId5"/>
    <p:sldId id="260" r:id="rId6"/>
    <p:sldId id="261" r:id="rId7"/>
    <p:sldId id="262" r:id="rId8"/>
    <p:sldId id="293" r:id="rId9"/>
    <p:sldId id="263" r:id="rId10"/>
    <p:sldId id="264" r:id="rId11"/>
    <p:sldId id="265" r:id="rId12"/>
    <p:sldId id="266" r:id="rId13"/>
    <p:sldId id="268" r:id="rId14"/>
    <p:sldId id="267" r:id="rId15"/>
    <p:sldId id="269" r:id="rId16"/>
    <p:sldId id="271"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6" d="100"/>
          <a:sy n="86" d="100"/>
        </p:scale>
        <p:origin x="-147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E5C64E-AAF6-D041-B220-D130C6BE2292}" type="datetimeFigureOut">
              <a:rPr lang="en-US" smtClean="0"/>
              <a:pPr/>
              <a:t>8/30/17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5C64E-AAF6-D041-B220-D130C6BE2292}" type="datetimeFigureOut">
              <a:rPr lang="en-US" smtClean="0"/>
              <a:pPr/>
              <a:t>8/30/17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5C64E-AAF6-D041-B220-D130C6BE2292}" type="datetimeFigureOut">
              <a:rPr lang="en-US" smtClean="0"/>
              <a:pPr/>
              <a:t>8/30/17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E5C64E-AAF6-D041-B220-D130C6BE2292}" type="datetimeFigureOut">
              <a:rPr lang="en-US" smtClean="0"/>
              <a:pPr/>
              <a:t>8/30/17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E5C64E-AAF6-D041-B220-D130C6BE2292}" type="datetimeFigureOut">
              <a:rPr lang="en-US" smtClean="0"/>
              <a:pPr/>
              <a:t>8/30/17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E5C64E-AAF6-D041-B220-D130C6BE2292}" type="datetimeFigureOut">
              <a:rPr lang="en-US" smtClean="0"/>
              <a:pPr/>
              <a:t>8/30/17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E5C64E-AAF6-D041-B220-D130C6BE2292}" type="datetimeFigureOut">
              <a:rPr lang="en-US" smtClean="0"/>
              <a:pPr/>
              <a:t>8/30/17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E5C64E-AAF6-D041-B220-D130C6BE2292}" type="datetimeFigureOut">
              <a:rPr lang="en-US" smtClean="0"/>
              <a:pPr/>
              <a:t>8/30/17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5C64E-AAF6-D041-B220-D130C6BE2292}" type="datetimeFigureOut">
              <a:rPr lang="en-US" smtClean="0"/>
              <a:pPr/>
              <a:t>8/30/17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E5C64E-AAF6-D041-B220-D130C6BE2292}" type="datetimeFigureOut">
              <a:rPr lang="en-US" smtClean="0"/>
              <a:pPr/>
              <a:t>8/30/17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E5C64E-AAF6-D041-B220-D130C6BE2292}" type="datetimeFigureOut">
              <a:rPr lang="en-US" smtClean="0"/>
              <a:pPr/>
              <a:t>8/30/17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49C12-25CD-F74B-8964-AD20B73800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5C64E-AAF6-D041-B220-D130C6BE2292}" type="datetimeFigureOut">
              <a:rPr lang="en-US" smtClean="0"/>
              <a:pPr/>
              <a:t>8/30/17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49C12-25CD-F74B-8964-AD20B73800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227776" y="0"/>
            <a:ext cx="6688450" cy="7017306"/>
          </a:xfrm>
          <a:prstGeom prst="rect">
            <a:avLst/>
          </a:prstGeom>
          <a:noFill/>
        </p:spPr>
        <p:txBody>
          <a:bodyPr wrap="none" lIns="91440" tIns="45720" rIns="91440" bIns="45720">
            <a:spAutoFit/>
          </a:bodyPr>
          <a:lstStyle/>
          <a:p>
            <a:pPr algn="ctr"/>
            <a:r>
              <a:rPr lang="en-US" sz="90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Dea</a:t>
            </a:r>
            <a:r>
              <a:rPr lang="en-US" sz="9000" b="1"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ling With </a:t>
            </a:r>
          </a:p>
          <a:p>
            <a:pPr algn="ctr"/>
            <a:r>
              <a:rPr lang="en-US" sz="90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Inequality</a:t>
            </a:r>
          </a:p>
          <a:p>
            <a:pPr algn="ctr"/>
            <a:r>
              <a:rPr lang="en-US" sz="9000" b="1"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Part I:</a:t>
            </a:r>
          </a:p>
          <a:p>
            <a:pPr algn="ctr"/>
            <a:r>
              <a:rPr lang="en-US" sz="90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Farmers and </a:t>
            </a:r>
          </a:p>
          <a:p>
            <a:pPr algn="ctr"/>
            <a:r>
              <a:rPr lang="en-US" sz="90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Reform</a:t>
            </a:r>
            <a:endParaRPr lang="en-US" sz="90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48078" y="343685"/>
            <a:ext cx="3895922" cy="1569660"/>
          </a:xfrm>
          <a:prstGeom prst="rect">
            <a:avLst/>
          </a:prstGeom>
          <a:noFill/>
        </p:spPr>
        <p:txBody>
          <a:bodyPr wrap="square" rtlCol="0">
            <a:spAutoFit/>
          </a:bodyPr>
          <a:lstStyle/>
          <a:p>
            <a:pPr algn="ctr"/>
            <a:r>
              <a:rPr lang="en-US" sz="3200" dirty="0" smtClean="0"/>
              <a:t>As their frustration grew, farmers organized politically.</a:t>
            </a:r>
            <a:endParaRPr lang="en-US" sz="3200" dirty="0"/>
          </a:p>
        </p:txBody>
      </p:sp>
      <p:sp>
        <p:nvSpPr>
          <p:cNvPr id="5" name="TextBox 4"/>
          <p:cNvSpPr txBox="1"/>
          <p:nvPr/>
        </p:nvSpPr>
        <p:spPr>
          <a:xfrm>
            <a:off x="5248078" y="1966440"/>
            <a:ext cx="3895922" cy="4524315"/>
          </a:xfrm>
          <a:prstGeom prst="rect">
            <a:avLst/>
          </a:prstGeom>
          <a:noFill/>
        </p:spPr>
        <p:txBody>
          <a:bodyPr wrap="square" rtlCol="0">
            <a:spAutoFit/>
          </a:bodyPr>
          <a:lstStyle/>
          <a:p>
            <a:pPr algn="ctr"/>
            <a:r>
              <a:rPr lang="en-US" sz="3200" dirty="0" smtClean="0"/>
              <a:t>Through groups like the Grange and the Farmer’s Alliance,</a:t>
            </a:r>
            <a:r>
              <a:rPr lang="en-US" sz="3200" dirty="0" smtClean="0"/>
              <a:t> farmers </a:t>
            </a:r>
            <a:r>
              <a:rPr lang="en-US" sz="3200" dirty="0" smtClean="0"/>
              <a:t>across the Great Plains began to support candidates for state and local offices who pledged to push for reform.</a:t>
            </a:r>
            <a:endParaRPr lang="en-US" sz="3200" dirty="0"/>
          </a:p>
        </p:txBody>
      </p:sp>
      <p:pic>
        <p:nvPicPr>
          <p:cNvPr id="6" name="Picture 5"/>
          <p:cNvPicPr>
            <a:picLocks noChangeAspect="1"/>
          </p:cNvPicPr>
          <p:nvPr/>
        </p:nvPicPr>
        <p:blipFill>
          <a:blip r:embed="rId2"/>
          <a:stretch>
            <a:fillRect/>
          </a:stretch>
        </p:blipFill>
        <p:spPr>
          <a:xfrm>
            <a:off x="0" y="0"/>
            <a:ext cx="524807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r>
              <a:rPr lang="en-US" sz="2800" dirty="0" smtClean="0"/>
              <a:t>Their political efforts met with some success as states like Wisconsin, Illinois, and Iowa passed what came to be known as “Granger Laws.”</a:t>
            </a:r>
            <a:endParaRPr lang="en-US" sz="2800" dirty="0"/>
          </a:p>
        </p:txBody>
      </p:sp>
      <p:sp>
        <p:nvSpPr>
          <p:cNvPr id="6" name="TextBox 5"/>
          <p:cNvSpPr txBox="1"/>
          <p:nvPr/>
        </p:nvSpPr>
        <p:spPr>
          <a:xfrm>
            <a:off x="370533" y="1613675"/>
            <a:ext cx="3867381" cy="4832093"/>
          </a:xfrm>
          <a:prstGeom prst="rect">
            <a:avLst/>
          </a:prstGeom>
          <a:noFill/>
        </p:spPr>
        <p:txBody>
          <a:bodyPr wrap="square" rtlCol="0">
            <a:spAutoFit/>
          </a:bodyPr>
          <a:lstStyle/>
          <a:p>
            <a:r>
              <a:rPr lang="en-US" sz="2800" dirty="0" smtClean="0"/>
              <a:t>-  State </a:t>
            </a:r>
            <a:r>
              <a:rPr lang="en-US" sz="2800" dirty="0" smtClean="0"/>
              <a:t>governments placed regulations on the </a:t>
            </a:r>
            <a:r>
              <a:rPr lang="en-US" sz="2800" dirty="0" smtClean="0"/>
              <a:t>practices of the railroads</a:t>
            </a:r>
            <a:r>
              <a:rPr lang="en-US" sz="2800" dirty="0" smtClean="0"/>
              <a:t>.</a:t>
            </a:r>
            <a:endParaRPr lang="en-US" sz="2800" dirty="0" smtClean="0"/>
          </a:p>
          <a:p>
            <a:endParaRPr lang="en-US" sz="2800" dirty="0" smtClean="0"/>
          </a:p>
          <a:p>
            <a:r>
              <a:rPr lang="en-US" sz="2800" dirty="0" smtClean="0"/>
              <a:t>- </a:t>
            </a:r>
            <a:r>
              <a:rPr lang="en-US" sz="2800" dirty="0" smtClean="0"/>
              <a:t> States attempted </a:t>
            </a:r>
            <a:r>
              <a:rPr lang="en-US" sz="2800" dirty="0" smtClean="0"/>
              <a:t>to regulate fair prices for shipping farm goods.</a:t>
            </a:r>
          </a:p>
          <a:p>
            <a:endParaRPr lang="en-US" sz="2800" dirty="0" smtClean="0"/>
          </a:p>
          <a:p>
            <a:r>
              <a:rPr lang="en-US" sz="2800" dirty="0" smtClean="0"/>
              <a:t>-  Opened the door for possible regulation of other industries.</a:t>
            </a:r>
            <a:endParaRPr lang="en-US" sz="2800" dirty="0"/>
          </a:p>
        </p:txBody>
      </p:sp>
      <p:pic>
        <p:nvPicPr>
          <p:cNvPr id="5" name="Picture 4"/>
          <p:cNvPicPr>
            <a:picLocks noChangeAspect="1"/>
          </p:cNvPicPr>
          <p:nvPr/>
        </p:nvPicPr>
        <p:blipFill>
          <a:blip r:embed="rId2"/>
          <a:stretch>
            <a:fillRect/>
          </a:stretch>
        </p:blipFill>
        <p:spPr>
          <a:xfrm>
            <a:off x="4415834" y="978638"/>
            <a:ext cx="4728165" cy="630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Despite some initial success, elements of these Granger Laws were eventually declared unconstitutional by the US Supreme Court.</a:t>
            </a:r>
            <a:endParaRPr lang="en-US" sz="3200" dirty="0"/>
          </a:p>
        </p:txBody>
      </p:sp>
      <p:pic>
        <p:nvPicPr>
          <p:cNvPr id="3" name="Picture 2"/>
          <p:cNvPicPr>
            <a:picLocks noChangeAspect="1"/>
          </p:cNvPicPr>
          <p:nvPr/>
        </p:nvPicPr>
        <p:blipFill>
          <a:blip r:embed="rId2"/>
          <a:stretch>
            <a:fillRect/>
          </a:stretch>
        </p:blipFill>
        <p:spPr>
          <a:xfrm>
            <a:off x="445365" y="1569660"/>
            <a:ext cx="8283866" cy="528834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51200"/>
            <a:ext cx="9144000" cy="923330"/>
          </a:xfrm>
          <a:prstGeom prst="rect">
            <a:avLst/>
          </a:prstGeom>
          <a:noFill/>
        </p:spPr>
        <p:txBody>
          <a:bodyPr wrap="square" lIns="91440" tIns="45720" rIns="91440" bIns="45720">
            <a:spAutoFit/>
          </a:bodyPr>
          <a:lstStyle/>
          <a:p>
            <a:pPr algn="ctr"/>
            <a:r>
              <a:rPr lang="en-US" sz="5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Wabash</a:t>
            </a:r>
            <a:r>
              <a:rPr lang="en-US" sz="5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 </a:t>
            </a:r>
            <a:r>
              <a:rPr lang="en-US" sz="5400" b="1" cap="none" spc="200" dirty="0" err="1" smtClean="0">
                <a:ln w="29210">
                  <a:solidFill>
                    <a:schemeClr val="accent3">
                      <a:tint val="10000"/>
                    </a:schemeClr>
                  </a:solidFill>
                </a:ln>
                <a:solidFill>
                  <a:srgbClr val="FF0000"/>
                </a:solidFill>
                <a:effectLst>
                  <a:innerShdw blurRad="50800" dist="50800" dir="8100000">
                    <a:srgbClr val="7D7D7D">
                      <a:alpha val="73000"/>
                    </a:srgbClr>
                  </a:innerShdw>
                </a:effectLst>
              </a:rPr>
              <a:t>v</a:t>
            </a:r>
            <a:r>
              <a:rPr lang="en-US" sz="5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 </a:t>
            </a:r>
            <a:r>
              <a:rPr lang="en-US" sz="5400" b="1"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Illinois</a:t>
            </a:r>
            <a:endParaRPr lang="en-US" sz="54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
        <p:nvSpPr>
          <p:cNvPr id="6" name="TextBox 5"/>
          <p:cNvSpPr txBox="1"/>
          <p:nvPr/>
        </p:nvSpPr>
        <p:spPr>
          <a:xfrm>
            <a:off x="4314758" y="772130"/>
            <a:ext cx="4829242" cy="6093976"/>
          </a:xfrm>
          <a:prstGeom prst="rect">
            <a:avLst/>
          </a:prstGeom>
          <a:noFill/>
        </p:spPr>
        <p:txBody>
          <a:bodyPr wrap="square" rtlCol="0">
            <a:spAutoFit/>
          </a:bodyPr>
          <a:lstStyle/>
          <a:p>
            <a:r>
              <a:rPr lang="en-US" sz="3000" dirty="0" smtClean="0"/>
              <a:t>-  The Constitution gives Congress the exclusive right to regulate interstate commerce.</a:t>
            </a:r>
          </a:p>
          <a:p>
            <a:endParaRPr lang="en-US" sz="3000" dirty="0" smtClean="0"/>
          </a:p>
          <a:p>
            <a:r>
              <a:rPr lang="en-US" sz="3000" dirty="0" smtClean="0"/>
              <a:t>-  Because railroads operate in more than one state, their business practices can only be regulated by Congress.</a:t>
            </a:r>
          </a:p>
          <a:p>
            <a:endParaRPr lang="en-US" sz="3000" dirty="0" smtClean="0"/>
          </a:p>
          <a:p>
            <a:r>
              <a:rPr lang="en-US" sz="3000" dirty="0" smtClean="0"/>
              <a:t>-  Thus, state laws that attempt to regulate railroads are unconstitutional.</a:t>
            </a:r>
            <a:endParaRPr lang="en-US" sz="3000" dirty="0"/>
          </a:p>
        </p:txBody>
      </p:sp>
      <p:pic>
        <p:nvPicPr>
          <p:cNvPr id="5" name="Picture 4"/>
          <p:cNvPicPr>
            <a:picLocks noChangeAspect="1"/>
          </p:cNvPicPr>
          <p:nvPr/>
        </p:nvPicPr>
        <p:blipFill>
          <a:blip r:embed="rId2"/>
          <a:stretch>
            <a:fillRect/>
          </a:stretch>
        </p:blipFill>
        <p:spPr>
          <a:xfrm>
            <a:off x="-1" y="772130"/>
            <a:ext cx="4314759" cy="6120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Farmers, and other concerned voters thus pressured the Congress and the federal government to take action.</a:t>
            </a:r>
            <a:endParaRPr lang="en-US" sz="2800" dirty="0"/>
          </a:p>
        </p:txBody>
      </p:sp>
      <p:pic>
        <p:nvPicPr>
          <p:cNvPr id="3" name="Picture 2"/>
          <p:cNvPicPr>
            <a:picLocks noChangeAspect="1"/>
          </p:cNvPicPr>
          <p:nvPr/>
        </p:nvPicPr>
        <p:blipFill>
          <a:blip r:embed="rId2"/>
          <a:stretch>
            <a:fillRect/>
          </a:stretch>
        </p:blipFill>
        <p:spPr>
          <a:xfrm>
            <a:off x="1163596" y="1042416"/>
            <a:ext cx="6816807" cy="581558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0613"/>
            <a:ext cx="9144000" cy="584776"/>
          </a:xfrm>
          <a:prstGeom prst="rect">
            <a:avLst/>
          </a:prstGeom>
          <a:noFill/>
        </p:spPr>
        <p:txBody>
          <a:bodyPr wrap="square" rtlCol="0">
            <a:spAutoFit/>
          </a:bodyPr>
          <a:lstStyle/>
          <a:p>
            <a:r>
              <a:rPr lang="en-US" sz="3200" dirty="0" smtClean="0"/>
              <a:t>Congress eventually responded in two ways:</a:t>
            </a:r>
            <a:endParaRPr lang="en-US" sz="3200" dirty="0"/>
          </a:p>
        </p:txBody>
      </p:sp>
      <p:sp>
        <p:nvSpPr>
          <p:cNvPr id="5" name="TextBox 4"/>
          <p:cNvSpPr txBox="1"/>
          <p:nvPr/>
        </p:nvSpPr>
        <p:spPr>
          <a:xfrm>
            <a:off x="-1" y="795683"/>
            <a:ext cx="5330617" cy="6001642"/>
          </a:xfrm>
          <a:prstGeom prst="rect">
            <a:avLst/>
          </a:prstGeom>
          <a:noFill/>
        </p:spPr>
        <p:txBody>
          <a:bodyPr wrap="square" rtlCol="0">
            <a:spAutoFit/>
          </a:bodyPr>
          <a:lstStyle/>
          <a:p>
            <a:r>
              <a:rPr lang="en-US" sz="3200" dirty="0" smtClean="0"/>
              <a:t>1.  Interstate Commerce Act (</a:t>
            </a:r>
            <a:r>
              <a:rPr lang="en-US" sz="3200" dirty="0" smtClean="0"/>
              <a:t>1887</a:t>
            </a:r>
            <a:r>
              <a:rPr lang="en-US" sz="3200" dirty="0" smtClean="0"/>
              <a:t>):</a:t>
            </a:r>
          </a:p>
          <a:p>
            <a:endParaRPr lang="en-US" sz="3200" dirty="0" smtClean="0"/>
          </a:p>
          <a:p>
            <a:r>
              <a:rPr lang="en-US" sz="3200" dirty="0" smtClean="0"/>
              <a:t>-  Demanded that railroad rates be “reasonable and just.”</a:t>
            </a:r>
          </a:p>
          <a:p>
            <a:endParaRPr lang="en-US" sz="3200" dirty="0" smtClean="0"/>
          </a:p>
          <a:p>
            <a:r>
              <a:rPr lang="en-US" sz="3200" dirty="0" smtClean="0"/>
              <a:t>-  Didn’t define what “reasonable and just” were.</a:t>
            </a:r>
          </a:p>
          <a:p>
            <a:endParaRPr lang="en-US" sz="3200" dirty="0" smtClean="0"/>
          </a:p>
          <a:p>
            <a:r>
              <a:rPr lang="en-US" sz="3200" dirty="0" smtClean="0"/>
              <a:t>-  Didn’t provide a way for the government to enforce the law.</a:t>
            </a:r>
            <a:endParaRPr lang="en-US" sz="3200" dirty="0"/>
          </a:p>
        </p:txBody>
      </p:sp>
      <p:pic>
        <p:nvPicPr>
          <p:cNvPr id="6" name="Picture 5"/>
          <p:cNvPicPr>
            <a:picLocks noChangeAspect="1"/>
          </p:cNvPicPr>
          <p:nvPr/>
        </p:nvPicPr>
        <p:blipFill>
          <a:blip r:embed="rId2"/>
          <a:stretch>
            <a:fillRect/>
          </a:stretch>
        </p:blipFill>
        <p:spPr>
          <a:xfrm>
            <a:off x="5094356" y="2448859"/>
            <a:ext cx="3813384" cy="381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584776"/>
          </a:xfrm>
          <a:prstGeom prst="rect">
            <a:avLst/>
          </a:prstGeom>
          <a:noFill/>
        </p:spPr>
        <p:txBody>
          <a:bodyPr wrap="square" rtlCol="0">
            <a:spAutoFit/>
          </a:bodyPr>
          <a:lstStyle/>
          <a:p>
            <a:r>
              <a:rPr lang="en-US" sz="3200" dirty="0" smtClean="0"/>
              <a:t>Congress eventually responded in two ways:</a:t>
            </a:r>
            <a:endParaRPr lang="en-US" sz="3200" dirty="0"/>
          </a:p>
        </p:txBody>
      </p:sp>
      <p:sp>
        <p:nvSpPr>
          <p:cNvPr id="5" name="TextBox 4"/>
          <p:cNvSpPr txBox="1"/>
          <p:nvPr/>
        </p:nvSpPr>
        <p:spPr>
          <a:xfrm>
            <a:off x="4828874" y="584776"/>
            <a:ext cx="4315126" cy="6124754"/>
          </a:xfrm>
          <a:prstGeom prst="rect">
            <a:avLst/>
          </a:prstGeom>
          <a:noFill/>
        </p:spPr>
        <p:txBody>
          <a:bodyPr wrap="square" rtlCol="0">
            <a:spAutoFit/>
          </a:bodyPr>
          <a:lstStyle/>
          <a:p>
            <a:r>
              <a:rPr lang="en-US" sz="2800" dirty="0" smtClean="0"/>
              <a:t>2.  Sherman Anti-Trust Act (1890):</a:t>
            </a:r>
          </a:p>
          <a:p>
            <a:endParaRPr lang="en-US" sz="2800" dirty="0" smtClean="0"/>
          </a:p>
          <a:p>
            <a:r>
              <a:rPr lang="en-US" sz="2800" dirty="0" smtClean="0"/>
              <a:t>-  Outlawed any business combination or practice that restrained or limited “trade or commerce.”</a:t>
            </a:r>
          </a:p>
          <a:p>
            <a:endParaRPr lang="en-US" sz="2800" dirty="0" smtClean="0"/>
          </a:p>
          <a:p>
            <a:r>
              <a:rPr lang="en-US" sz="2800" dirty="0" smtClean="0"/>
              <a:t>-  Didn’t define exactly what a “trust” was.</a:t>
            </a:r>
          </a:p>
          <a:p>
            <a:endParaRPr lang="en-US" sz="2800" dirty="0" smtClean="0"/>
          </a:p>
          <a:p>
            <a:r>
              <a:rPr lang="en-US" sz="2800" dirty="0" smtClean="0"/>
              <a:t>-  Contained loopholes that allowed businesses to avoid the law.</a:t>
            </a:r>
            <a:endParaRPr lang="en-US" sz="2800" dirty="0"/>
          </a:p>
        </p:txBody>
      </p:sp>
      <p:pic>
        <p:nvPicPr>
          <p:cNvPr id="6" name="Picture 5"/>
          <p:cNvPicPr>
            <a:picLocks noChangeAspect="1"/>
          </p:cNvPicPr>
          <p:nvPr/>
        </p:nvPicPr>
        <p:blipFill>
          <a:blip r:embed="rId2"/>
          <a:stretch>
            <a:fillRect/>
          </a:stretch>
        </p:blipFill>
        <p:spPr>
          <a:xfrm>
            <a:off x="629411" y="639277"/>
            <a:ext cx="3942589" cy="6218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9144000" cy="1569660"/>
          </a:xfrm>
          <a:prstGeom prst="rect">
            <a:avLst/>
          </a:prstGeom>
          <a:noFill/>
        </p:spPr>
        <p:txBody>
          <a:bodyPr wrap="square" rtlCol="0">
            <a:spAutoFit/>
          </a:bodyPr>
          <a:lstStyle/>
          <a:p>
            <a:pPr algn="ctr"/>
            <a:r>
              <a:rPr lang="en-US" sz="3200" dirty="0" smtClean="0"/>
              <a:t>Ultimately then, </a:t>
            </a:r>
            <a:r>
              <a:rPr lang="en-US" sz="3200" dirty="0" smtClean="0"/>
              <a:t>while farmers had some</a:t>
            </a:r>
            <a:r>
              <a:rPr lang="en-US" sz="3200" dirty="0" smtClean="0"/>
              <a:t> initial impact </a:t>
            </a:r>
            <a:r>
              <a:rPr lang="en-US" sz="3200" dirty="0" smtClean="0"/>
              <a:t>at the state level,</a:t>
            </a:r>
            <a:r>
              <a:rPr lang="en-US" sz="3200" dirty="0" smtClean="0"/>
              <a:t> monopolies largely went unregulated by the government.</a:t>
            </a:r>
            <a:endParaRPr lang="en-US" sz="3200" dirty="0"/>
          </a:p>
        </p:txBody>
      </p:sp>
      <p:pic>
        <p:nvPicPr>
          <p:cNvPr id="3" name="Picture 2"/>
          <p:cNvPicPr>
            <a:picLocks noChangeAspect="1"/>
          </p:cNvPicPr>
          <p:nvPr/>
        </p:nvPicPr>
        <p:blipFill>
          <a:blip r:embed="rId2"/>
          <a:stretch>
            <a:fillRect/>
          </a:stretch>
        </p:blipFill>
        <p:spPr>
          <a:xfrm>
            <a:off x="0" y="1569659"/>
            <a:ext cx="9144000" cy="528834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2644588" cy="6986527"/>
          </a:xfrm>
          <a:prstGeom prst="rect">
            <a:avLst/>
          </a:prstGeom>
          <a:noFill/>
        </p:spPr>
        <p:txBody>
          <a:bodyPr wrap="square" rtlCol="0">
            <a:spAutoFit/>
          </a:bodyPr>
          <a:lstStyle/>
          <a:p>
            <a:pPr algn="ctr"/>
            <a:r>
              <a:rPr lang="en-US" sz="3200" dirty="0" smtClean="0"/>
              <a:t>As the inequality in America became more and more obvious, some members of the wealthy class began to make arguments to justify their unbelievable wealth.</a:t>
            </a:r>
            <a:endParaRPr lang="en-US" sz="3200" dirty="0"/>
          </a:p>
        </p:txBody>
      </p:sp>
      <p:pic>
        <p:nvPicPr>
          <p:cNvPr id="8" name="Picture 7"/>
          <p:cNvPicPr>
            <a:picLocks noChangeAspect="1"/>
          </p:cNvPicPr>
          <p:nvPr/>
        </p:nvPicPr>
        <p:blipFill>
          <a:blip r:embed="rId2"/>
          <a:stretch>
            <a:fillRect/>
          </a:stretch>
        </p:blipFill>
        <p:spPr>
          <a:xfrm>
            <a:off x="2644588" y="228600"/>
            <a:ext cx="6667500" cy="6400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2123658"/>
          </a:xfrm>
          <a:prstGeom prst="rect">
            <a:avLst/>
          </a:prstGeom>
          <a:noFill/>
        </p:spPr>
        <p:txBody>
          <a:bodyPr wrap="square" rtlCol="0">
            <a:spAutoFit/>
          </a:bodyPr>
          <a:lstStyle/>
          <a:p>
            <a:pPr algn="ctr"/>
            <a:r>
              <a:rPr lang="en-US" sz="4400" dirty="0" smtClean="0"/>
              <a:t>The dominant philosophy used to justify the gap between rich and poor was….</a:t>
            </a:r>
            <a:endParaRPr lang="en-US" sz="4400" dirty="0"/>
          </a:p>
        </p:txBody>
      </p:sp>
      <p:sp>
        <p:nvSpPr>
          <p:cNvPr id="5" name="Rectangle 4"/>
          <p:cNvSpPr/>
          <p:nvPr/>
        </p:nvSpPr>
        <p:spPr>
          <a:xfrm>
            <a:off x="179737" y="1531262"/>
            <a:ext cx="8784526" cy="4708981"/>
          </a:xfrm>
          <a:prstGeom prst="rect">
            <a:avLst/>
          </a:prstGeom>
          <a:noFill/>
        </p:spPr>
        <p:txBody>
          <a:bodyPr wrap="none" lIns="91440" tIns="45720" rIns="91440" bIns="45720">
            <a:spAutoFit/>
          </a:bodyPr>
          <a:lstStyle/>
          <a:p>
            <a:pPr algn="ctr"/>
            <a:r>
              <a:rPr lang="en-US" sz="15000" b="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Social</a:t>
            </a:r>
          </a:p>
          <a:p>
            <a:pPr algn="ctr"/>
            <a:r>
              <a:rPr lang="en-US" sz="150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Darwinism</a:t>
            </a:r>
            <a:endParaRPr lang="en-US" sz="150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As the clear disparity of wealth in the Gilded Age grew more and more apparent,</a:t>
            </a:r>
            <a:r>
              <a:rPr lang="en-US" sz="2800" dirty="0" smtClean="0"/>
              <a:t> frustrated </a:t>
            </a:r>
            <a:r>
              <a:rPr lang="en-US" sz="2800" dirty="0" smtClean="0"/>
              <a:t>citizens began to push back.</a:t>
            </a:r>
            <a:endParaRPr lang="en-US" sz="2800" dirty="0"/>
          </a:p>
        </p:txBody>
      </p:sp>
      <p:pic>
        <p:nvPicPr>
          <p:cNvPr id="3" name="Picture 2"/>
          <p:cNvPicPr>
            <a:picLocks noChangeAspect="1"/>
          </p:cNvPicPr>
          <p:nvPr/>
        </p:nvPicPr>
        <p:blipFill>
          <a:blip r:embed="rId2"/>
          <a:stretch>
            <a:fillRect/>
          </a:stretch>
        </p:blipFill>
        <p:spPr>
          <a:xfrm>
            <a:off x="0" y="932687"/>
            <a:ext cx="9144000" cy="613561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What, if anything can you tell me about the theory of evolution / natural selection?</a:t>
            </a:r>
            <a:endParaRPr lang="en-US" sz="3600" dirty="0"/>
          </a:p>
        </p:txBody>
      </p:sp>
      <p:pic>
        <p:nvPicPr>
          <p:cNvPr id="5" name="Picture 4"/>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4572000" cy="6863417"/>
          </a:xfrm>
          <a:prstGeom prst="rect">
            <a:avLst/>
          </a:prstGeom>
          <a:noFill/>
        </p:spPr>
        <p:txBody>
          <a:bodyPr wrap="square" rtlCol="0">
            <a:spAutoFit/>
          </a:bodyPr>
          <a:lstStyle/>
          <a:p>
            <a:pPr algn="ctr"/>
            <a:r>
              <a:rPr lang="en-US" sz="4000" dirty="0" smtClean="0"/>
              <a:t>According to the theory of </a:t>
            </a:r>
            <a:r>
              <a:rPr lang="en-US" sz="4000" u="sng" dirty="0" smtClean="0"/>
              <a:t>Social</a:t>
            </a:r>
            <a:r>
              <a:rPr lang="en-US" sz="4000" dirty="0" smtClean="0"/>
              <a:t> Darwinism, some people are simply born to be successful.  Using their talents and intelligence they will make something of themselves.  They will become rich.</a:t>
            </a:r>
            <a:endParaRPr lang="en-US" sz="4000" dirty="0"/>
          </a:p>
        </p:txBody>
      </p:sp>
      <p:pic>
        <p:nvPicPr>
          <p:cNvPr id="7" name="Picture 6"/>
          <p:cNvPicPr>
            <a:picLocks noChangeAspect="1"/>
          </p:cNvPicPr>
          <p:nvPr/>
        </p:nvPicPr>
        <p:blipFill>
          <a:blip r:embed="rId2"/>
          <a:stretch>
            <a:fillRect/>
          </a:stretch>
        </p:blipFill>
        <p:spPr>
          <a:xfrm>
            <a:off x="4572000" y="-1"/>
            <a:ext cx="4572000" cy="700019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29413" y="428178"/>
            <a:ext cx="3914588" cy="6001643"/>
          </a:xfrm>
          <a:prstGeom prst="rect">
            <a:avLst/>
          </a:prstGeom>
          <a:noFill/>
        </p:spPr>
        <p:txBody>
          <a:bodyPr wrap="square" rtlCol="0">
            <a:spAutoFit/>
          </a:bodyPr>
          <a:lstStyle/>
          <a:p>
            <a:pPr algn="ctr"/>
            <a:r>
              <a:rPr lang="en-US" sz="4800" dirty="0" smtClean="0"/>
              <a:t>Some people are simply born to fail.  They lack talent and intelligence.  They will remain poor.</a:t>
            </a:r>
          </a:p>
        </p:txBody>
      </p:sp>
      <p:pic>
        <p:nvPicPr>
          <p:cNvPr id="5" name="Picture 4"/>
          <p:cNvPicPr>
            <a:picLocks noChangeAspect="1"/>
          </p:cNvPicPr>
          <p:nvPr/>
        </p:nvPicPr>
        <p:blipFill>
          <a:blip r:embed="rId2"/>
          <a:stretch>
            <a:fillRect/>
          </a:stretch>
        </p:blipFill>
        <p:spPr>
          <a:xfrm>
            <a:off x="0" y="-1"/>
            <a:ext cx="5229412" cy="685824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754327"/>
          </a:xfrm>
          <a:prstGeom prst="rect">
            <a:avLst/>
          </a:prstGeom>
          <a:noFill/>
        </p:spPr>
        <p:txBody>
          <a:bodyPr wrap="square" rtlCol="0">
            <a:spAutoFit/>
          </a:bodyPr>
          <a:lstStyle/>
          <a:p>
            <a:pPr algn="ctr"/>
            <a:r>
              <a:rPr lang="en-US" sz="3600" dirty="0" smtClean="0"/>
              <a:t>According to Social Darwinism then, the laws of nature dictate that a gap between rich and poor </a:t>
            </a:r>
            <a:r>
              <a:rPr lang="en-US" sz="3600" i="1" dirty="0" smtClean="0"/>
              <a:t>should</a:t>
            </a:r>
            <a:r>
              <a:rPr lang="en-US" sz="3600" dirty="0" smtClean="0"/>
              <a:t> exist.</a:t>
            </a:r>
            <a:endParaRPr lang="en-US" sz="3600" dirty="0"/>
          </a:p>
        </p:txBody>
      </p:sp>
      <p:pic>
        <p:nvPicPr>
          <p:cNvPr id="5" name="Picture 4"/>
          <p:cNvPicPr>
            <a:picLocks noChangeAspect="1"/>
          </p:cNvPicPr>
          <p:nvPr/>
        </p:nvPicPr>
        <p:blipFill>
          <a:blip r:embed="rId2"/>
          <a:stretch>
            <a:fillRect/>
          </a:stretch>
        </p:blipFill>
        <p:spPr>
          <a:xfrm>
            <a:off x="791883" y="1754327"/>
            <a:ext cx="7560234" cy="51042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4572001" cy="4401205"/>
          </a:xfrm>
          <a:prstGeom prst="rect">
            <a:avLst/>
          </a:prstGeom>
          <a:noFill/>
        </p:spPr>
        <p:txBody>
          <a:bodyPr wrap="square" rtlCol="0">
            <a:spAutoFit/>
          </a:bodyPr>
          <a:lstStyle/>
          <a:p>
            <a:pPr algn="ctr"/>
            <a:r>
              <a:rPr lang="en-US" sz="4000" dirty="0" smtClean="0"/>
              <a:t>Hard core Social </a:t>
            </a:r>
            <a:r>
              <a:rPr lang="en-US" sz="4000" dirty="0"/>
              <a:t>D</a:t>
            </a:r>
            <a:r>
              <a:rPr lang="en-US" sz="4000" dirty="0" smtClean="0"/>
              <a:t>arwinists also made the argument that given this gap, not only should the rich not feel bad about it…</a:t>
            </a:r>
            <a:endParaRPr lang="en-US" sz="4000" dirty="0"/>
          </a:p>
        </p:txBody>
      </p:sp>
      <p:pic>
        <p:nvPicPr>
          <p:cNvPr id="5" name="Picture 4"/>
          <p:cNvPicPr>
            <a:picLocks noChangeAspect="1"/>
          </p:cNvPicPr>
          <p:nvPr/>
        </p:nvPicPr>
        <p:blipFill>
          <a:blip r:embed="rId2"/>
          <a:stretch>
            <a:fillRect/>
          </a:stretch>
        </p:blipFill>
        <p:spPr>
          <a:xfrm>
            <a:off x="4572000" y="0"/>
            <a:ext cx="4648200" cy="6863964"/>
          </a:xfrm>
          <a:prstGeom prst="rect">
            <a:avLst/>
          </a:prstGeom>
        </p:spPr>
      </p:pic>
      <p:sp>
        <p:nvSpPr>
          <p:cNvPr id="6" name="TextBox 5"/>
          <p:cNvSpPr txBox="1"/>
          <p:nvPr/>
        </p:nvSpPr>
        <p:spPr>
          <a:xfrm>
            <a:off x="0" y="4401205"/>
            <a:ext cx="4572000" cy="2677656"/>
          </a:xfrm>
          <a:prstGeom prst="rect">
            <a:avLst/>
          </a:prstGeom>
          <a:noFill/>
        </p:spPr>
        <p:txBody>
          <a:bodyPr wrap="square" rtlCol="0">
            <a:spAutoFit/>
          </a:bodyPr>
          <a:lstStyle/>
          <a:p>
            <a:r>
              <a:rPr lang="en-US" sz="4400" dirty="0" smtClean="0"/>
              <a:t>they should also </a:t>
            </a:r>
            <a:r>
              <a:rPr lang="en-US" sz="4400" u="sng" dirty="0" smtClean="0"/>
              <a:t>NOT</a:t>
            </a:r>
            <a:r>
              <a:rPr lang="en-US" sz="4400" dirty="0" smtClean="0"/>
              <a:t> help the poor deal with it.</a:t>
            </a: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68942" y="305068"/>
            <a:ext cx="4004235" cy="6247864"/>
          </a:xfrm>
          <a:prstGeom prst="rect">
            <a:avLst/>
          </a:prstGeom>
          <a:noFill/>
        </p:spPr>
        <p:txBody>
          <a:bodyPr wrap="square" rtlCol="0">
            <a:spAutoFit/>
          </a:bodyPr>
          <a:lstStyle/>
          <a:p>
            <a:pPr algn="ctr"/>
            <a:r>
              <a:rPr lang="en-US" sz="4000" dirty="0" smtClean="0"/>
              <a:t>They argued that in nature, the strong of a species survive and pass on their genes.  The weak of a species die off and their genes are removed from the gene pool.</a:t>
            </a:r>
          </a:p>
        </p:txBody>
      </p:sp>
      <p:pic>
        <p:nvPicPr>
          <p:cNvPr id="5" name="Picture 4"/>
          <p:cNvPicPr>
            <a:picLocks noChangeAspect="1"/>
          </p:cNvPicPr>
          <p:nvPr/>
        </p:nvPicPr>
        <p:blipFill>
          <a:blip r:embed="rId2"/>
          <a:stretch>
            <a:fillRect/>
          </a:stretch>
        </p:blipFill>
        <p:spPr>
          <a:xfrm>
            <a:off x="4273177" y="0"/>
            <a:ext cx="4870823" cy="679003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688666" y="335845"/>
            <a:ext cx="3455334" cy="6186310"/>
          </a:xfrm>
          <a:prstGeom prst="rect">
            <a:avLst/>
          </a:prstGeom>
          <a:noFill/>
        </p:spPr>
        <p:txBody>
          <a:bodyPr wrap="square" rtlCol="0">
            <a:spAutoFit/>
          </a:bodyPr>
          <a:lstStyle/>
          <a:p>
            <a:pPr algn="ctr"/>
            <a:r>
              <a:rPr lang="en-US" sz="3600" dirty="0" smtClean="0"/>
              <a:t> If the rich go out of their way to help the poor survive, the natural order will be violated.  The poor will become a burden to society and will drag the human race down.</a:t>
            </a:r>
          </a:p>
        </p:txBody>
      </p:sp>
      <p:pic>
        <p:nvPicPr>
          <p:cNvPr id="5" name="Picture 4"/>
          <p:cNvPicPr>
            <a:picLocks noChangeAspect="1"/>
          </p:cNvPicPr>
          <p:nvPr/>
        </p:nvPicPr>
        <p:blipFill>
          <a:blip r:embed="rId2"/>
          <a:stretch>
            <a:fillRect/>
          </a:stretch>
        </p:blipFill>
        <p:spPr>
          <a:xfrm>
            <a:off x="0" y="224117"/>
            <a:ext cx="5688666" cy="640976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974353" cy="6863416"/>
          </a:xfrm>
          <a:prstGeom prst="rect">
            <a:avLst/>
          </a:prstGeom>
          <a:noFill/>
        </p:spPr>
        <p:txBody>
          <a:bodyPr wrap="square" rtlCol="0">
            <a:spAutoFit/>
          </a:bodyPr>
          <a:lstStyle/>
          <a:p>
            <a:pPr algn="ctr"/>
            <a:r>
              <a:rPr lang="en-US" sz="4400" dirty="0" smtClean="0"/>
              <a:t>As a result, to maintain the natural order, the rich should not help the poor nor should the government step in and regulate the economy.</a:t>
            </a:r>
            <a:endParaRPr lang="en-US" sz="4400" dirty="0"/>
          </a:p>
        </p:txBody>
      </p:sp>
      <p:pic>
        <p:nvPicPr>
          <p:cNvPr id="5" name="Picture 4"/>
          <p:cNvPicPr>
            <a:picLocks noChangeAspect="1"/>
          </p:cNvPicPr>
          <p:nvPr/>
        </p:nvPicPr>
        <p:blipFill>
          <a:blip r:embed="rId2"/>
          <a:stretch>
            <a:fillRect/>
          </a:stretch>
        </p:blipFill>
        <p:spPr>
          <a:xfrm>
            <a:off x="4232661" y="13073"/>
            <a:ext cx="4844103" cy="684492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573059" y="251207"/>
            <a:ext cx="3570941" cy="6355586"/>
          </a:xfrm>
          <a:prstGeom prst="rect">
            <a:avLst/>
          </a:prstGeom>
          <a:noFill/>
        </p:spPr>
        <p:txBody>
          <a:bodyPr wrap="square" rtlCol="0">
            <a:spAutoFit/>
          </a:bodyPr>
          <a:lstStyle/>
          <a:p>
            <a:pPr algn="ctr"/>
            <a:r>
              <a:rPr lang="en-US" sz="3700" dirty="0" smtClean="0"/>
              <a:t>Some of the very wealthy, who had most to gain from the theory of Social Darwinism, didn’t totally agree with it.  Chief among them was Andrew Carnegie.</a:t>
            </a:r>
            <a:endParaRPr lang="en-US" sz="3700" dirty="0"/>
          </a:p>
        </p:txBody>
      </p:sp>
      <p:pic>
        <p:nvPicPr>
          <p:cNvPr id="5" name="Picture 4"/>
          <p:cNvPicPr>
            <a:picLocks noChangeAspect="1"/>
          </p:cNvPicPr>
          <p:nvPr/>
        </p:nvPicPr>
        <p:blipFill>
          <a:blip r:embed="rId2"/>
          <a:stretch>
            <a:fillRect/>
          </a:stretch>
        </p:blipFill>
        <p:spPr>
          <a:xfrm>
            <a:off x="0" y="-67049"/>
            <a:ext cx="5573058" cy="692504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69441"/>
          </a:xfrm>
          <a:prstGeom prst="rect">
            <a:avLst/>
          </a:prstGeom>
          <a:noFill/>
        </p:spPr>
        <p:txBody>
          <a:bodyPr wrap="square" rtlCol="0">
            <a:spAutoFit/>
          </a:bodyPr>
          <a:lstStyle/>
          <a:p>
            <a:r>
              <a:rPr lang="en-US" sz="4400" dirty="0" smtClean="0"/>
              <a:t>Carnegie proposed the theory of…</a:t>
            </a:r>
            <a:endParaRPr lang="en-US" sz="4400" dirty="0"/>
          </a:p>
        </p:txBody>
      </p:sp>
      <p:sp>
        <p:nvSpPr>
          <p:cNvPr id="5" name="Rectangle 4"/>
          <p:cNvSpPr/>
          <p:nvPr/>
        </p:nvSpPr>
        <p:spPr>
          <a:xfrm>
            <a:off x="1" y="1074509"/>
            <a:ext cx="9143999" cy="4708981"/>
          </a:xfrm>
          <a:prstGeom prst="rect">
            <a:avLst/>
          </a:prstGeom>
          <a:noFill/>
        </p:spPr>
        <p:txBody>
          <a:bodyPr wrap="square" lIns="91440" tIns="45720" rIns="91440" bIns="45720">
            <a:spAutoFit/>
          </a:bodyPr>
          <a:lstStyle/>
          <a:p>
            <a:pPr algn="ctr"/>
            <a:r>
              <a:rPr lang="en-US" sz="15000" b="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The </a:t>
            </a:r>
            <a:r>
              <a:rPr lang="en-US" sz="150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Gospel of</a:t>
            </a:r>
            <a:r>
              <a:rPr lang="en-US" sz="15000" b="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 Wealth</a:t>
            </a:r>
            <a:endParaRPr lang="en-US" sz="150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Some of the first efforts at challenging the system began to grow on farms across the</a:t>
            </a:r>
            <a:r>
              <a:rPr lang="en-US" sz="2800" dirty="0" smtClean="0"/>
              <a:t> Midwest and Great </a:t>
            </a:r>
            <a:r>
              <a:rPr lang="en-US" sz="2800" dirty="0" smtClean="0"/>
              <a:t>Plains.</a:t>
            </a:r>
            <a:endParaRPr lang="en-US" sz="2800" dirty="0"/>
          </a:p>
        </p:txBody>
      </p:sp>
      <p:pic>
        <p:nvPicPr>
          <p:cNvPr id="3" name="Picture 2"/>
          <p:cNvPicPr>
            <a:picLocks noChangeAspect="1"/>
          </p:cNvPicPr>
          <p:nvPr/>
        </p:nvPicPr>
        <p:blipFill>
          <a:blip r:embed="rId2"/>
          <a:stretch>
            <a:fillRect/>
          </a:stretch>
        </p:blipFill>
        <p:spPr>
          <a:xfrm>
            <a:off x="0" y="1344168"/>
            <a:ext cx="8938744" cy="551383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74400"/>
            <a:ext cx="4273176" cy="5509200"/>
          </a:xfrm>
          <a:prstGeom prst="rect">
            <a:avLst/>
          </a:prstGeom>
          <a:noFill/>
        </p:spPr>
        <p:txBody>
          <a:bodyPr wrap="square" rtlCol="0">
            <a:spAutoFit/>
          </a:bodyPr>
          <a:lstStyle/>
          <a:p>
            <a:pPr algn="ctr"/>
            <a:r>
              <a:rPr lang="en-US" sz="4400" dirty="0" smtClean="0"/>
              <a:t>According to Carnegie, and those who agreed with him, God had blessed the wealthy with money and power.</a:t>
            </a:r>
          </a:p>
        </p:txBody>
      </p:sp>
      <p:pic>
        <p:nvPicPr>
          <p:cNvPr id="5" name="Picture 4"/>
          <p:cNvPicPr>
            <a:picLocks noChangeAspect="1"/>
          </p:cNvPicPr>
          <p:nvPr/>
        </p:nvPicPr>
        <p:blipFill>
          <a:blip r:embed="rId2"/>
          <a:stretch>
            <a:fillRect/>
          </a:stretch>
        </p:blipFill>
        <p:spPr>
          <a:xfrm>
            <a:off x="4273176" y="-1"/>
            <a:ext cx="4870824" cy="681234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323439"/>
          </a:xfrm>
          <a:prstGeom prst="rect">
            <a:avLst/>
          </a:prstGeom>
          <a:noFill/>
        </p:spPr>
        <p:txBody>
          <a:bodyPr wrap="square" rtlCol="0">
            <a:spAutoFit/>
          </a:bodyPr>
          <a:lstStyle/>
          <a:p>
            <a:pPr algn="ctr"/>
            <a:r>
              <a:rPr lang="en-US" sz="4000" dirty="0" smtClean="0"/>
              <a:t>However, He also gave the wealthy a mission, a duty.</a:t>
            </a:r>
            <a:endParaRPr lang="en-US" sz="4000" dirty="0"/>
          </a:p>
        </p:txBody>
      </p:sp>
      <p:pic>
        <p:nvPicPr>
          <p:cNvPr id="5" name="Picture 4"/>
          <p:cNvPicPr>
            <a:picLocks noChangeAspect="1"/>
          </p:cNvPicPr>
          <p:nvPr/>
        </p:nvPicPr>
        <p:blipFill>
          <a:blip r:embed="rId2"/>
          <a:stretch>
            <a:fillRect/>
          </a:stretch>
        </p:blipFill>
        <p:spPr>
          <a:xfrm>
            <a:off x="781424" y="1365250"/>
            <a:ext cx="7581152" cy="549972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Carnegie argued that God wanted the rich to make society a better place.</a:t>
            </a:r>
            <a:endParaRPr lang="en-US" sz="3600" dirty="0"/>
          </a:p>
        </p:txBody>
      </p:sp>
      <p:pic>
        <p:nvPicPr>
          <p:cNvPr id="5" name="Picture 4"/>
          <p:cNvPicPr>
            <a:picLocks noChangeAspect="1"/>
          </p:cNvPicPr>
          <p:nvPr/>
        </p:nvPicPr>
        <p:blipFill>
          <a:blip r:embed="rId2"/>
          <a:stretch>
            <a:fillRect/>
          </a:stretch>
        </p:blipFill>
        <p:spPr>
          <a:xfrm>
            <a:off x="799353" y="1180166"/>
            <a:ext cx="7545294" cy="567783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82705" y="881529"/>
            <a:ext cx="3989295" cy="4401205"/>
          </a:xfrm>
          <a:prstGeom prst="rect">
            <a:avLst/>
          </a:prstGeom>
          <a:noFill/>
        </p:spPr>
        <p:txBody>
          <a:bodyPr wrap="square" rtlCol="0">
            <a:spAutoFit/>
          </a:bodyPr>
          <a:lstStyle/>
          <a:p>
            <a:pPr algn="ctr"/>
            <a:r>
              <a:rPr lang="en-US" sz="4000" dirty="0" smtClean="0"/>
              <a:t>However, the rich couldn’t simply give money to the poor in the form of handouts or better wages.  Why not?</a:t>
            </a:r>
            <a:endParaRPr lang="en-US" sz="4000" dirty="0"/>
          </a:p>
        </p:txBody>
      </p:sp>
      <p:pic>
        <p:nvPicPr>
          <p:cNvPr id="5" name="Picture 4"/>
          <p:cNvPicPr>
            <a:picLocks noChangeAspect="1"/>
          </p:cNvPicPr>
          <p:nvPr/>
        </p:nvPicPr>
        <p:blipFill>
          <a:blip r:embed="rId2"/>
          <a:stretch>
            <a:fillRect/>
          </a:stretch>
        </p:blipFill>
        <p:spPr>
          <a:xfrm>
            <a:off x="5214471" y="0"/>
            <a:ext cx="3929529" cy="690230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228397"/>
            <a:ext cx="3272118" cy="4401205"/>
          </a:xfrm>
          <a:prstGeom prst="rect">
            <a:avLst/>
          </a:prstGeom>
          <a:noFill/>
        </p:spPr>
        <p:txBody>
          <a:bodyPr wrap="square" rtlCol="0">
            <a:spAutoFit/>
          </a:bodyPr>
          <a:lstStyle/>
          <a:p>
            <a:pPr algn="ctr"/>
            <a:r>
              <a:rPr lang="en-US" sz="4000" dirty="0" smtClean="0"/>
              <a:t>Instead, the wealthy should provide opportunities to allow the poor to help themselves.</a:t>
            </a:r>
            <a:endParaRPr lang="en-US" sz="4000" dirty="0"/>
          </a:p>
        </p:txBody>
      </p:sp>
      <p:pic>
        <p:nvPicPr>
          <p:cNvPr id="6" name="Picture 5"/>
          <p:cNvPicPr>
            <a:picLocks noChangeAspect="1"/>
          </p:cNvPicPr>
          <p:nvPr/>
        </p:nvPicPr>
        <p:blipFill>
          <a:blip r:embed="rId2"/>
          <a:stretch>
            <a:fillRect/>
          </a:stretch>
        </p:blipFill>
        <p:spPr>
          <a:xfrm>
            <a:off x="3541057" y="732117"/>
            <a:ext cx="5393765" cy="539376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35845"/>
            <a:ext cx="4153647" cy="6247864"/>
          </a:xfrm>
          <a:prstGeom prst="rect">
            <a:avLst/>
          </a:prstGeom>
          <a:noFill/>
        </p:spPr>
        <p:txBody>
          <a:bodyPr wrap="square" rtlCol="0">
            <a:spAutoFit/>
          </a:bodyPr>
          <a:lstStyle/>
          <a:p>
            <a:pPr algn="ctr"/>
            <a:r>
              <a:rPr lang="en-US" sz="4000" dirty="0" smtClean="0"/>
              <a:t>To do so, the wealthy should build schools, build libraries, fund colleges, etc.. to provide the poor the necessary skills so that they could improve their own lives.</a:t>
            </a:r>
            <a:endParaRPr lang="en-US" sz="4000" dirty="0"/>
          </a:p>
        </p:txBody>
      </p:sp>
      <p:pic>
        <p:nvPicPr>
          <p:cNvPr id="5" name="Picture 4"/>
          <p:cNvPicPr>
            <a:picLocks noChangeAspect="1"/>
          </p:cNvPicPr>
          <p:nvPr/>
        </p:nvPicPr>
        <p:blipFill>
          <a:blip r:embed="rId2"/>
          <a:stretch>
            <a:fillRect/>
          </a:stretch>
        </p:blipFill>
        <p:spPr>
          <a:xfrm>
            <a:off x="4572000" y="167829"/>
            <a:ext cx="4571999" cy="652234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Others began to argue that Social Darwinism was wrong and cruel, and that Carnegie didn’t come close to really helping those in need.</a:t>
            </a:r>
            <a:endParaRPr lang="en-US" sz="3200" dirty="0"/>
          </a:p>
        </p:txBody>
      </p:sp>
      <p:pic>
        <p:nvPicPr>
          <p:cNvPr id="5" name="Picture 4"/>
          <p:cNvPicPr>
            <a:picLocks noChangeAspect="1"/>
          </p:cNvPicPr>
          <p:nvPr/>
        </p:nvPicPr>
        <p:blipFill>
          <a:blip r:embed="rId2"/>
          <a:stretch>
            <a:fillRect/>
          </a:stretch>
        </p:blipFill>
        <p:spPr>
          <a:xfrm>
            <a:off x="1204819" y="1540801"/>
            <a:ext cx="6734362" cy="531719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8846"/>
            <a:ext cx="4019176" cy="6740308"/>
          </a:xfrm>
          <a:prstGeom prst="rect">
            <a:avLst/>
          </a:prstGeom>
          <a:noFill/>
        </p:spPr>
        <p:txBody>
          <a:bodyPr wrap="square" rtlCol="0">
            <a:spAutoFit/>
          </a:bodyPr>
          <a:lstStyle/>
          <a:p>
            <a:pPr algn="ctr"/>
            <a:r>
              <a:rPr lang="en-US" sz="3600" dirty="0" smtClean="0"/>
              <a:t>As people and government debated these theories, workers increasingly called for help.  Over time they began to realize that if things were going to change they might have to force that change themselves.</a:t>
            </a:r>
            <a:endParaRPr lang="en-US" sz="3600" dirty="0"/>
          </a:p>
        </p:txBody>
      </p:sp>
      <p:pic>
        <p:nvPicPr>
          <p:cNvPr id="5" name="Picture 4"/>
          <p:cNvPicPr>
            <a:picLocks noChangeAspect="1"/>
          </p:cNvPicPr>
          <p:nvPr/>
        </p:nvPicPr>
        <p:blipFill>
          <a:blip r:embed="rId2"/>
          <a:stretch>
            <a:fillRect/>
          </a:stretch>
        </p:blipFill>
        <p:spPr>
          <a:xfrm>
            <a:off x="3971384" y="544792"/>
            <a:ext cx="5172616" cy="576841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572700" y="305068"/>
            <a:ext cx="7998604" cy="6247864"/>
          </a:xfrm>
          <a:prstGeom prst="rect">
            <a:avLst/>
          </a:prstGeom>
          <a:noFill/>
        </p:spPr>
        <p:txBody>
          <a:bodyPr wrap="none" lIns="91440" tIns="45720" rIns="91440" bIns="45720">
            <a:spAutoFit/>
          </a:bodyPr>
          <a:lstStyle/>
          <a:p>
            <a:pPr algn="ctr"/>
            <a:r>
              <a:rPr lang="en-US" sz="400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Fin.</a:t>
            </a:r>
            <a:endParaRPr lang="en-US" sz="400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4572000" cy="1446550"/>
          </a:xfrm>
          <a:prstGeom prst="rect">
            <a:avLst/>
          </a:prstGeom>
          <a:noFill/>
        </p:spPr>
        <p:txBody>
          <a:bodyPr wrap="square" lIns="91440" tIns="45720" rIns="91440" bIns="45720">
            <a:spAutoFit/>
          </a:bodyPr>
          <a:lstStyle/>
          <a:p>
            <a:pPr algn="ctr"/>
            <a:r>
              <a:rPr lang="en-US" sz="4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Why were </a:t>
            </a:r>
          </a:p>
          <a:p>
            <a:pPr algn="ctr"/>
            <a:r>
              <a:rPr lang="en-US" sz="4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farmers upset?</a:t>
            </a:r>
            <a:endParaRPr lang="en-US" sz="44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
        <p:nvSpPr>
          <p:cNvPr id="6" name="TextBox 5"/>
          <p:cNvSpPr txBox="1"/>
          <p:nvPr/>
        </p:nvSpPr>
        <p:spPr>
          <a:xfrm>
            <a:off x="1" y="1671476"/>
            <a:ext cx="4572000" cy="4832092"/>
          </a:xfrm>
          <a:prstGeom prst="rect">
            <a:avLst/>
          </a:prstGeom>
          <a:noFill/>
        </p:spPr>
        <p:txBody>
          <a:bodyPr wrap="square" rtlCol="0">
            <a:spAutoFit/>
          </a:bodyPr>
          <a:lstStyle/>
          <a:p>
            <a:r>
              <a:rPr lang="en-US" sz="4400" dirty="0" smtClean="0"/>
              <a:t>1.  Railroad monopolies made it incredibly expensive for farmers to ship their crops to market.</a:t>
            </a:r>
            <a:endParaRPr lang="en-US" sz="4400" dirty="0"/>
          </a:p>
        </p:txBody>
      </p:sp>
      <p:pic>
        <p:nvPicPr>
          <p:cNvPr id="5" name="Picture 4"/>
          <p:cNvPicPr>
            <a:picLocks noChangeAspect="1"/>
          </p:cNvPicPr>
          <p:nvPr/>
        </p:nvPicPr>
        <p:blipFill>
          <a:blip r:embed="rId2"/>
          <a:stretch>
            <a:fillRect/>
          </a:stretch>
        </p:blipFill>
        <p:spPr>
          <a:xfrm>
            <a:off x="4572001" y="-7496"/>
            <a:ext cx="4572000" cy="6865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4276977" cy="1446550"/>
          </a:xfrm>
          <a:prstGeom prst="rect">
            <a:avLst/>
          </a:prstGeom>
          <a:noFill/>
        </p:spPr>
        <p:txBody>
          <a:bodyPr wrap="square" lIns="91440" tIns="45720" rIns="91440" bIns="45720">
            <a:spAutoFit/>
          </a:bodyPr>
          <a:lstStyle/>
          <a:p>
            <a:pPr algn="ctr"/>
            <a:r>
              <a:rPr lang="en-US" sz="4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Why were </a:t>
            </a:r>
          </a:p>
          <a:p>
            <a:pPr algn="ctr"/>
            <a:r>
              <a:rPr lang="en-US" sz="44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farmers upset?</a:t>
            </a:r>
            <a:endParaRPr lang="en-US" sz="44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
        <p:nvSpPr>
          <p:cNvPr id="6" name="TextBox 5"/>
          <p:cNvSpPr txBox="1"/>
          <p:nvPr/>
        </p:nvSpPr>
        <p:spPr>
          <a:xfrm>
            <a:off x="0" y="1298870"/>
            <a:ext cx="4276977" cy="5632312"/>
          </a:xfrm>
          <a:prstGeom prst="rect">
            <a:avLst/>
          </a:prstGeom>
          <a:noFill/>
        </p:spPr>
        <p:txBody>
          <a:bodyPr wrap="square" rtlCol="0">
            <a:spAutoFit/>
          </a:bodyPr>
          <a:lstStyle/>
          <a:p>
            <a:r>
              <a:rPr lang="en-US" sz="3600" dirty="0" smtClean="0"/>
              <a:t>2.  As the US government increased tariff rates, American businesses increased their prices.  Thus, consumer goods grew more and more expensive costing farmers more and more money.</a:t>
            </a:r>
            <a:endParaRPr lang="en-US" sz="3600" dirty="0"/>
          </a:p>
        </p:txBody>
      </p:sp>
      <p:pic>
        <p:nvPicPr>
          <p:cNvPr id="7" name="Picture 6"/>
          <p:cNvPicPr>
            <a:picLocks noChangeAspect="1"/>
          </p:cNvPicPr>
          <p:nvPr/>
        </p:nvPicPr>
        <p:blipFill>
          <a:blip r:embed="rId2"/>
          <a:stretch>
            <a:fillRect/>
          </a:stretch>
        </p:blipFill>
        <p:spPr>
          <a:xfrm>
            <a:off x="4276977" y="0"/>
            <a:ext cx="4867023" cy="708875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572000" y="0"/>
            <a:ext cx="4572000" cy="1200329"/>
          </a:xfrm>
          <a:prstGeom prst="rect">
            <a:avLst/>
          </a:prstGeom>
          <a:noFill/>
        </p:spPr>
        <p:txBody>
          <a:bodyPr wrap="square" lIns="91440" tIns="45720" rIns="91440" bIns="45720">
            <a:spAutoFit/>
          </a:bodyPr>
          <a:lstStyle/>
          <a:p>
            <a:pPr algn="ctr"/>
            <a:r>
              <a:rPr lang="en-US" sz="36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Why were</a:t>
            </a:r>
            <a:r>
              <a:rPr lang="en-US" sz="36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 farmers </a:t>
            </a:r>
            <a:r>
              <a:rPr lang="en-US" sz="3600" b="1" cap="none" spc="200" dirty="0" smtClean="0">
                <a:ln w="29210">
                  <a:solidFill>
                    <a:schemeClr val="accent3">
                      <a:tint val="10000"/>
                    </a:schemeClr>
                  </a:solidFill>
                </a:ln>
                <a:solidFill>
                  <a:srgbClr val="FF0000"/>
                </a:solidFill>
                <a:effectLst>
                  <a:innerShdw blurRad="50800" dist="50800" dir="8100000">
                    <a:srgbClr val="7D7D7D">
                      <a:alpha val="73000"/>
                    </a:srgbClr>
                  </a:innerShdw>
                </a:effectLst>
              </a:rPr>
              <a:t>upset?</a:t>
            </a:r>
            <a:endParaRPr lang="en-US" sz="3600" b="1" cap="none" spc="200" dirty="0">
              <a:ln w="29210">
                <a:solidFill>
                  <a:schemeClr val="accent3">
                    <a:tint val="10000"/>
                  </a:schemeClr>
                </a:solidFill>
              </a:ln>
              <a:solidFill>
                <a:srgbClr val="FF0000"/>
              </a:solidFill>
              <a:effectLst>
                <a:innerShdw blurRad="50800" dist="50800" dir="8100000">
                  <a:srgbClr val="7D7D7D">
                    <a:alpha val="73000"/>
                  </a:srgbClr>
                </a:innerShdw>
              </a:effectLst>
            </a:endParaRPr>
          </a:p>
        </p:txBody>
      </p:sp>
      <p:sp>
        <p:nvSpPr>
          <p:cNvPr id="6" name="TextBox 5"/>
          <p:cNvSpPr txBox="1"/>
          <p:nvPr/>
        </p:nvSpPr>
        <p:spPr>
          <a:xfrm>
            <a:off x="4572000" y="1048057"/>
            <a:ext cx="4572000" cy="1384995"/>
          </a:xfrm>
          <a:prstGeom prst="rect">
            <a:avLst/>
          </a:prstGeom>
          <a:noFill/>
        </p:spPr>
        <p:txBody>
          <a:bodyPr wrap="square" rtlCol="0">
            <a:spAutoFit/>
          </a:bodyPr>
          <a:lstStyle/>
          <a:p>
            <a:r>
              <a:rPr lang="en-US" sz="2800" dirty="0" smtClean="0"/>
              <a:t>3.  Monopolies gained more and more influence over the government.</a:t>
            </a:r>
            <a:endParaRPr lang="en-US" sz="2800" dirty="0"/>
          </a:p>
        </p:txBody>
      </p:sp>
      <p:sp>
        <p:nvSpPr>
          <p:cNvPr id="5" name="TextBox 4"/>
          <p:cNvSpPr txBox="1"/>
          <p:nvPr/>
        </p:nvSpPr>
        <p:spPr>
          <a:xfrm>
            <a:off x="4572000" y="2433052"/>
            <a:ext cx="4572000" cy="4401205"/>
          </a:xfrm>
          <a:prstGeom prst="rect">
            <a:avLst/>
          </a:prstGeom>
          <a:noFill/>
        </p:spPr>
        <p:txBody>
          <a:bodyPr wrap="square" rtlCol="0">
            <a:spAutoFit/>
          </a:bodyPr>
          <a:lstStyle/>
          <a:p>
            <a:r>
              <a:rPr lang="en-US" sz="2800" dirty="0" smtClean="0"/>
              <a:t>-  How?</a:t>
            </a:r>
          </a:p>
          <a:p>
            <a:endParaRPr lang="en-US" sz="2800" dirty="0" smtClean="0"/>
          </a:p>
          <a:p>
            <a:r>
              <a:rPr lang="en-US" sz="2800" dirty="0" smtClean="0"/>
              <a:t>-  Funding re-election campaigns.</a:t>
            </a:r>
          </a:p>
          <a:p>
            <a:endParaRPr lang="en-US" sz="2800" dirty="0" smtClean="0"/>
          </a:p>
          <a:p>
            <a:r>
              <a:rPr lang="en-US" sz="2800" dirty="0" smtClean="0"/>
              <a:t>-  Bribing government officials.</a:t>
            </a:r>
          </a:p>
          <a:p>
            <a:endParaRPr lang="en-US" sz="2800" dirty="0" smtClean="0"/>
          </a:p>
          <a:p>
            <a:r>
              <a:rPr lang="en-US" sz="2800" dirty="0" smtClean="0"/>
              <a:t>-  Forcing workers to vote for specific candidates.</a:t>
            </a:r>
            <a:endParaRPr lang="en-US" sz="2800" dirty="0"/>
          </a:p>
        </p:txBody>
      </p:sp>
      <p:pic>
        <p:nvPicPr>
          <p:cNvPr id="7" name="Picture 6"/>
          <p:cNvPicPr>
            <a:picLocks noChangeAspect="1"/>
          </p:cNvPicPr>
          <p:nvPr/>
        </p:nvPicPr>
        <p:blipFill>
          <a:blip r:embed="rId2"/>
          <a:stretch>
            <a:fillRect/>
          </a:stretch>
        </p:blipFill>
        <p:spPr>
          <a:xfrm>
            <a:off x="0" y="59144"/>
            <a:ext cx="4612958" cy="67397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23439"/>
          </a:xfrm>
          <a:prstGeom prst="rect">
            <a:avLst/>
          </a:prstGeom>
          <a:noFill/>
        </p:spPr>
        <p:txBody>
          <a:bodyPr wrap="square" rtlCol="0">
            <a:spAutoFit/>
          </a:bodyPr>
          <a:lstStyle/>
          <a:p>
            <a:pPr algn="ctr"/>
            <a:r>
              <a:rPr lang="en-US" sz="4000" dirty="0" smtClean="0"/>
              <a:t>Who a person voted for was NOT secret during the Gilded Age.</a:t>
            </a:r>
            <a:endParaRPr lang="en-US" sz="4000" dirty="0"/>
          </a:p>
        </p:txBody>
      </p:sp>
      <p:pic>
        <p:nvPicPr>
          <p:cNvPr id="6" name="Picture 5"/>
          <p:cNvPicPr>
            <a:picLocks noChangeAspect="1"/>
          </p:cNvPicPr>
          <p:nvPr/>
        </p:nvPicPr>
        <p:blipFill>
          <a:blip r:embed="rId2"/>
          <a:stretch>
            <a:fillRect/>
          </a:stretch>
        </p:blipFill>
        <p:spPr>
          <a:xfrm>
            <a:off x="0" y="1506361"/>
            <a:ext cx="9172716" cy="535164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When a person showed up to vote, they were asked which party they were planning on voting for, and were given a different color ballot depending on their answer</a:t>
            </a:r>
            <a:r>
              <a:rPr lang="en-US" sz="2800" dirty="0" smtClean="0"/>
              <a:t>.</a:t>
            </a:r>
          </a:p>
        </p:txBody>
      </p:sp>
      <p:pic>
        <p:nvPicPr>
          <p:cNvPr id="5" name="Picture 4"/>
          <p:cNvPicPr>
            <a:picLocks noChangeAspect="1"/>
          </p:cNvPicPr>
          <p:nvPr/>
        </p:nvPicPr>
        <p:blipFill>
          <a:blip r:embed="rId2"/>
          <a:stretch>
            <a:fillRect/>
          </a:stretch>
        </p:blipFill>
        <p:spPr>
          <a:xfrm>
            <a:off x="3897807" y="1818083"/>
            <a:ext cx="4877038" cy="4845161"/>
          </a:xfrm>
          <a:prstGeom prst="rect">
            <a:avLst/>
          </a:prstGeom>
        </p:spPr>
      </p:pic>
      <p:sp>
        <p:nvSpPr>
          <p:cNvPr id="6" name="TextBox 5"/>
          <p:cNvSpPr txBox="1"/>
          <p:nvPr/>
        </p:nvSpPr>
        <p:spPr>
          <a:xfrm>
            <a:off x="324857" y="2687819"/>
            <a:ext cx="3027082" cy="2308324"/>
          </a:xfrm>
          <a:prstGeom prst="rect">
            <a:avLst/>
          </a:prstGeom>
          <a:noFill/>
        </p:spPr>
        <p:txBody>
          <a:bodyPr wrap="square" rtlCol="0">
            <a:spAutoFit/>
          </a:bodyPr>
          <a:lstStyle/>
          <a:p>
            <a:pPr algn="ctr"/>
            <a:r>
              <a:rPr lang="en-US" sz="3600" dirty="0" smtClean="0"/>
              <a:t>So what?</a:t>
            </a:r>
          </a:p>
          <a:p>
            <a:pPr algn="ctr"/>
            <a:endParaRPr lang="en-US" sz="3600" dirty="0" smtClean="0"/>
          </a:p>
          <a:p>
            <a:pPr algn="ctr"/>
            <a:r>
              <a:rPr lang="en-US" sz="3600" dirty="0" smtClean="0"/>
              <a:t>Problems with this?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2062103"/>
          </a:xfrm>
          <a:prstGeom prst="rect">
            <a:avLst/>
          </a:prstGeom>
          <a:noFill/>
        </p:spPr>
        <p:txBody>
          <a:bodyPr wrap="square" rtlCol="0">
            <a:spAutoFit/>
          </a:bodyPr>
          <a:lstStyle/>
          <a:p>
            <a:pPr algn="ctr"/>
            <a:r>
              <a:rPr lang="en-US" sz="3200" dirty="0" smtClean="0"/>
              <a:t>Employers would instruct their workers to vote for a candidate who supported the needs / desires of big business.  If a worker didn’t vote the right way, their boss would know, and they would be fired.</a:t>
            </a:r>
            <a:endParaRPr lang="en-US" sz="3200" dirty="0"/>
          </a:p>
        </p:txBody>
      </p:sp>
      <p:pic>
        <p:nvPicPr>
          <p:cNvPr id="3" name="Picture 2"/>
          <p:cNvPicPr>
            <a:picLocks noChangeAspect="1"/>
          </p:cNvPicPr>
          <p:nvPr/>
        </p:nvPicPr>
        <p:blipFill>
          <a:blip r:embed="rId2"/>
          <a:stretch>
            <a:fillRect/>
          </a:stretch>
        </p:blipFill>
        <p:spPr>
          <a:xfrm>
            <a:off x="836011" y="2062103"/>
            <a:ext cx="7471978" cy="479701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231</TotalTime>
  <Words>1063</Words>
  <Application>Microsoft Macintosh PowerPoint</Application>
  <PresentationFormat>On-screen Show (4:3)</PresentationFormat>
  <Paragraphs>86</Paragraphs>
  <Slides>38</Slides>
  <Notes>0</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4</cp:revision>
  <dcterms:created xsi:type="dcterms:W3CDTF">2017-08-30T19:01:26Z</dcterms:created>
  <dcterms:modified xsi:type="dcterms:W3CDTF">2017-08-30T21:08:26Z</dcterms:modified>
</cp:coreProperties>
</file>