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5" r:id="rId15"/>
    <p:sldId id="269" r:id="rId16"/>
    <p:sldId id="270" r:id="rId17"/>
    <p:sldId id="274" r:id="rId18"/>
    <p:sldId id="271" r:id="rId19"/>
    <p:sldId id="272" r:id="rId20"/>
    <p:sldId id="27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varScale="1">
        <p:scale>
          <a:sx n="84" d="100"/>
          <a:sy n="84" d="100"/>
        </p:scale>
        <p:origin x="-94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1E12F-4BDC-7E40-87F2-39FB3D3BF842}"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8EAF6-C3D8-AB44-9DCA-E3A5079D78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1E12F-4BDC-7E40-87F2-39FB3D3BF842}"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8EAF6-C3D8-AB44-9DCA-E3A5079D78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1E12F-4BDC-7E40-87F2-39FB3D3BF842}"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8EAF6-C3D8-AB44-9DCA-E3A5079D78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1E12F-4BDC-7E40-87F2-39FB3D3BF842}"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8EAF6-C3D8-AB44-9DCA-E3A5079D78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1E12F-4BDC-7E40-87F2-39FB3D3BF842}"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8EAF6-C3D8-AB44-9DCA-E3A5079D78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1E12F-4BDC-7E40-87F2-39FB3D3BF842}" type="datetimeFigureOut">
              <a:rPr lang="en-US" smtClean="0"/>
              <a:pPr/>
              <a:t>10/22/13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8EAF6-C3D8-AB44-9DCA-E3A5079D78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1E12F-4BDC-7E40-87F2-39FB3D3BF842}" type="datetimeFigureOut">
              <a:rPr lang="en-US" smtClean="0"/>
              <a:pPr/>
              <a:t>10/22/13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18EAF6-C3D8-AB44-9DCA-E3A5079D78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1E12F-4BDC-7E40-87F2-39FB3D3BF842}" type="datetimeFigureOut">
              <a:rPr lang="en-US" smtClean="0"/>
              <a:pPr/>
              <a:t>10/22/13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18EAF6-C3D8-AB44-9DCA-E3A5079D78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1E12F-4BDC-7E40-87F2-39FB3D3BF842}" type="datetimeFigureOut">
              <a:rPr lang="en-US" smtClean="0"/>
              <a:pPr/>
              <a:t>10/22/13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18EAF6-C3D8-AB44-9DCA-E3A5079D78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1E12F-4BDC-7E40-87F2-39FB3D3BF842}" type="datetimeFigureOut">
              <a:rPr lang="en-US" smtClean="0"/>
              <a:pPr/>
              <a:t>10/22/13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8EAF6-C3D8-AB44-9DCA-E3A5079D78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1E12F-4BDC-7E40-87F2-39FB3D3BF842}" type="datetimeFigureOut">
              <a:rPr lang="en-US" smtClean="0"/>
              <a:pPr/>
              <a:t>10/22/13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8EAF6-C3D8-AB44-9DCA-E3A5079D78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1E12F-4BDC-7E40-87F2-39FB3D3BF842}" type="datetimeFigureOut">
              <a:rPr lang="en-US" smtClean="0"/>
              <a:pPr/>
              <a:t>10/22/13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8EAF6-C3D8-AB44-9DCA-E3A5079D783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674727" y="254000"/>
            <a:ext cx="5794550" cy="6247864"/>
          </a:xfrm>
          <a:prstGeom prst="rect">
            <a:avLst/>
          </a:prstGeom>
          <a:noFill/>
        </p:spPr>
        <p:txBody>
          <a:bodyPr wrap="none" lIns="91440" tIns="45720" rIns="91440" bIns="45720">
            <a:spAutoFit/>
          </a:bodyPr>
          <a:lstStyle/>
          <a:p>
            <a:pPr algn="ctr"/>
            <a:r>
              <a:rPr lang="en-US" sz="100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Who will</a:t>
            </a:r>
          </a:p>
          <a:p>
            <a:pPr algn="ctr"/>
            <a:r>
              <a:rPr lang="en-US" sz="10000" b="1"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solve</a:t>
            </a:r>
          </a:p>
          <a:p>
            <a:pPr algn="ctr"/>
            <a:r>
              <a:rPr lang="en-US" sz="100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America’s </a:t>
            </a:r>
          </a:p>
          <a:p>
            <a:pPr algn="ctr"/>
            <a:r>
              <a:rPr lang="en-US" sz="10000" b="1"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Problems?</a:t>
            </a:r>
            <a:endParaRPr lang="en-US" sz="10000" b="1" cap="none" spc="0" dirty="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572000" y="0"/>
            <a:ext cx="4572000" cy="1569660"/>
          </a:xfrm>
          <a:prstGeom prst="rect">
            <a:avLst/>
          </a:prstGeom>
          <a:noFill/>
        </p:spPr>
        <p:txBody>
          <a:bodyPr wrap="square" rtlCol="0">
            <a:spAutoFit/>
          </a:bodyPr>
          <a:lstStyle/>
          <a:p>
            <a:r>
              <a:rPr lang="en-US" sz="3200" dirty="0"/>
              <a:t>Thus, early reformers adopted two central beliefs</a:t>
            </a:r>
            <a:r>
              <a:rPr lang="en-US" sz="3200" dirty="0" smtClean="0"/>
              <a:t>:</a:t>
            </a:r>
          </a:p>
        </p:txBody>
      </p:sp>
      <p:sp>
        <p:nvSpPr>
          <p:cNvPr id="5" name="TextBox 4"/>
          <p:cNvSpPr txBox="1"/>
          <p:nvPr/>
        </p:nvSpPr>
        <p:spPr>
          <a:xfrm>
            <a:off x="4572001" y="1674673"/>
            <a:ext cx="4572000" cy="5016757"/>
          </a:xfrm>
          <a:prstGeom prst="rect">
            <a:avLst/>
          </a:prstGeom>
          <a:noFill/>
        </p:spPr>
        <p:txBody>
          <a:bodyPr wrap="square" rtlCol="0">
            <a:spAutoFit/>
          </a:bodyPr>
          <a:lstStyle/>
          <a:p>
            <a:r>
              <a:rPr lang="en-US" sz="3200" dirty="0"/>
              <a:t>1.</a:t>
            </a:r>
            <a:r>
              <a:rPr lang="en-US" sz="3200" dirty="0" smtClean="0"/>
              <a:t> America’s </a:t>
            </a:r>
            <a:r>
              <a:rPr lang="en-US" sz="3200" dirty="0" smtClean="0"/>
              <a:t>problems would only really be solved though the power of the U.S. government.</a:t>
            </a:r>
          </a:p>
          <a:p>
            <a:r>
              <a:rPr lang="en-US" sz="3200" dirty="0"/>
              <a:t> </a:t>
            </a:r>
            <a:endParaRPr lang="en-US" sz="3200" dirty="0" smtClean="0"/>
          </a:p>
          <a:p>
            <a:r>
              <a:rPr lang="en-US" sz="3200" dirty="0" smtClean="0"/>
              <a:t>2</a:t>
            </a:r>
            <a:r>
              <a:rPr lang="en-US" sz="3200" dirty="0"/>
              <a:t>.</a:t>
            </a:r>
            <a:r>
              <a:rPr lang="en-US" sz="3200" dirty="0" smtClean="0"/>
              <a:t> That would </a:t>
            </a:r>
            <a:r>
              <a:rPr lang="en-US" sz="3200" dirty="0" smtClean="0"/>
              <a:t>only be</a:t>
            </a:r>
            <a:r>
              <a:rPr lang="en-US" sz="3200" dirty="0" smtClean="0"/>
              <a:t> happen </a:t>
            </a:r>
            <a:r>
              <a:rPr lang="en-US" sz="3200" dirty="0" smtClean="0"/>
              <a:t>if the middle class was forced to</a:t>
            </a:r>
            <a:r>
              <a:rPr lang="en-US" sz="3200" dirty="0" smtClean="0"/>
              <a:t> acknowledge and then confront </a:t>
            </a:r>
            <a:r>
              <a:rPr lang="en-US" sz="3200" dirty="0" smtClean="0"/>
              <a:t>the problems.</a:t>
            </a:r>
            <a:endParaRPr lang="en-US" sz="3200" dirty="0" smtClean="0"/>
          </a:p>
        </p:txBody>
      </p:sp>
      <p:pic>
        <p:nvPicPr>
          <p:cNvPr id="6" name="Picture 5"/>
          <p:cNvPicPr>
            <a:picLocks noChangeAspect="1"/>
          </p:cNvPicPr>
          <p:nvPr/>
        </p:nvPicPr>
        <p:blipFill>
          <a:blip r:embed="rId2"/>
          <a:stretch>
            <a:fillRect/>
          </a:stretch>
        </p:blipFill>
        <p:spPr>
          <a:xfrm>
            <a:off x="-1" y="0"/>
            <a:ext cx="4571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850091" y="0"/>
            <a:ext cx="5734938" cy="1015663"/>
          </a:xfrm>
          <a:prstGeom prst="rect">
            <a:avLst/>
          </a:prstGeom>
          <a:noFill/>
        </p:spPr>
        <p:txBody>
          <a:bodyPr wrap="none" lIns="91440" tIns="45720" rIns="91440" bIns="45720">
            <a:spAutoFit/>
          </a:bodyPr>
          <a:lstStyle/>
          <a:p>
            <a:pPr algn="ctr"/>
            <a:r>
              <a:rPr lang="en-US" sz="60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Progressive Math</a:t>
            </a:r>
            <a:endParaRPr lang="en-US" sz="6000" b="1" cap="none" spc="0" dirty="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endParaRPr>
          </a:p>
        </p:txBody>
      </p:sp>
      <p:sp>
        <p:nvSpPr>
          <p:cNvPr id="5" name="TextBox 4"/>
          <p:cNvSpPr txBox="1"/>
          <p:nvPr/>
        </p:nvSpPr>
        <p:spPr>
          <a:xfrm>
            <a:off x="0" y="889843"/>
            <a:ext cx="9144000" cy="5940088"/>
          </a:xfrm>
          <a:prstGeom prst="rect">
            <a:avLst/>
          </a:prstGeom>
          <a:noFill/>
        </p:spPr>
        <p:txBody>
          <a:bodyPr wrap="square" rtlCol="0">
            <a:spAutoFit/>
          </a:bodyPr>
          <a:lstStyle/>
          <a:p>
            <a:pPr algn="ctr"/>
            <a:r>
              <a:rPr lang="en-US" sz="3800" dirty="0" smtClean="0"/>
              <a:t>Middle Class voters care about the problems</a:t>
            </a:r>
          </a:p>
          <a:p>
            <a:pPr algn="ctr"/>
            <a:r>
              <a:rPr lang="en-US" sz="3800" dirty="0" smtClean="0"/>
              <a:t>=</a:t>
            </a:r>
          </a:p>
          <a:p>
            <a:pPr algn="ctr"/>
            <a:r>
              <a:rPr lang="en-US" sz="3800" dirty="0" smtClean="0"/>
              <a:t>Middle Class voters want to do something to bring about change</a:t>
            </a:r>
          </a:p>
          <a:p>
            <a:pPr algn="ctr"/>
            <a:r>
              <a:rPr lang="en-US" sz="3800" dirty="0" smtClean="0"/>
              <a:t>= </a:t>
            </a:r>
          </a:p>
          <a:p>
            <a:pPr algn="ctr"/>
            <a:r>
              <a:rPr lang="en-US" sz="3800" dirty="0" smtClean="0"/>
              <a:t>Middle class voters elect politicians who also care and want to bring about change</a:t>
            </a:r>
          </a:p>
          <a:p>
            <a:pPr algn="ctr"/>
            <a:r>
              <a:rPr lang="en-US" sz="3800" dirty="0" smtClean="0"/>
              <a:t>= </a:t>
            </a:r>
          </a:p>
          <a:p>
            <a:pPr algn="ctr"/>
            <a:r>
              <a:rPr lang="en-US" sz="3800" dirty="0" smtClean="0"/>
              <a:t>The government takes action to bring about that change</a:t>
            </a:r>
            <a:endParaRPr lang="en-US" sz="3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accel="50000" decel="50000"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4000" cy="1323439"/>
          </a:xfrm>
          <a:prstGeom prst="rect">
            <a:avLst/>
          </a:prstGeom>
          <a:noFill/>
        </p:spPr>
        <p:txBody>
          <a:bodyPr wrap="square" rtlCol="0">
            <a:spAutoFit/>
          </a:bodyPr>
          <a:lstStyle/>
          <a:p>
            <a:pPr algn="ctr"/>
            <a:r>
              <a:rPr lang="en-US" sz="4000" dirty="0" smtClean="0"/>
              <a:t>The first task then was getting the middle class to care.</a:t>
            </a:r>
            <a:endParaRPr lang="en-US" sz="4000" dirty="0"/>
          </a:p>
        </p:txBody>
      </p:sp>
      <p:pic>
        <p:nvPicPr>
          <p:cNvPr id="5" name="Picture 4"/>
          <p:cNvPicPr>
            <a:picLocks noChangeAspect="1"/>
          </p:cNvPicPr>
          <p:nvPr/>
        </p:nvPicPr>
        <p:blipFill>
          <a:blip r:embed="rId2"/>
          <a:stretch>
            <a:fillRect/>
          </a:stretch>
        </p:blipFill>
        <p:spPr>
          <a:xfrm>
            <a:off x="986965" y="1323439"/>
            <a:ext cx="7170070" cy="555917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699000" cy="6863417"/>
          </a:xfrm>
          <a:prstGeom prst="rect">
            <a:avLst/>
          </a:prstGeom>
          <a:noFill/>
        </p:spPr>
        <p:txBody>
          <a:bodyPr wrap="square" rtlCol="0">
            <a:spAutoFit/>
          </a:bodyPr>
          <a:lstStyle/>
          <a:p>
            <a:pPr algn="ctr"/>
            <a:r>
              <a:rPr lang="en-US" sz="4000" dirty="0" smtClean="0"/>
              <a:t>To that end, a group of photographers and journalists, collectively known as “muckrakers”, took it upon themselves to educate the middle class on the exact nature of the problems facing the nation.</a:t>
            </a:r>
            <a:endParaRPr lang="en-US" sz="4000" dirty="0"/>
          </a:p>
        </p:txBody>
      </p:sp>
      <p:pic>
        <p:nvPicPr>
          <p:cNvPr id="3" name="Picture 2"/>
          <p:cNvPicPr>
            <a:picLocks noChangeAspect="1"/>
          </p:cNvPicPr>
          <p:nvPr/>
        </p:nvPicPr>
        <p:blipFill>
          <a:blip r:embed="rId2"/>
          <a:stretch>
            <a:fillRect/>
          </a:stretch>
        </p:blipFill>
        <p:spPr>
          <a:xfrm>
            <a:off x="4699000" y="0"/>
            <a:ext cx="4445000"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377955"/>
            <a:ext cx="4762894" cy="1384995"/>
          </a:xfrm>
          <a:prstGeom prst="rect">
            <a:avLst/>
          </a:prstGeom>
          <a:noFill/>
        </p:spPr>
        <p:txBody>
          <a:bodyPr wrap="square" rtlCol="0">
            <a:spAutoFit/>
          </a:bodyPr>
          <a:lstStyle/>
          <a:p>
            <a:r>
              <a:rPr lang="en-US" sz="2800" dirty="0" smtClean="0"/>
              <a:t>These muckrakers investigated the problems, then reported on what they found.  </a:t>
            </a:r>
            <a:endParaRPr lang="en-US" sz="2800" dirty="0"/>
          </a:p>
        </p:txBody>
      </p:sp>
      <p:sp>
        <p:nvSpPr>
          <p:cNvPr id="5" name="TextBox 4"/>
          <p:cNvSpPr txBox="1"/>
          <p:nvPr/>
        </p:nvSpPr>
        <p:spPr>
          <a:xfrm>
            <a:off x="0" y="2010723"/>
            <a:ext cx="4762894" cy="4401205"/>
          </a:xfrm>
          <a:prstGeom prst="rect">
            <a:avLst/>
          </a:prstGeom>
          <a:noFill/>
        </p:spPr>
        <p:txBody>
          <a:bodyPr wrap="square" rtlCol="0">
            <a:spAutoFit/>
          </a:bodyPr>
          <a:lstStyle/>
          <a:p>
            <a:r>
              <a:rPr lang="en-US" sz="2800" dirty="0" smtClean="0"/>
              <a:t>Most importantly, the muckrakers used carefully researched facts to educate the middle class. </a:t>
            </a:r>
          </a:p>
          <a:p>
            <a:endParaRPr lang="en-US" sz="2800" dirty="0" smtClean="0"/>
          </a:p>
          <a:p>
            <a:r>
              <a:rPr lang="en-US" sz="2800" dirty="0" smtClean="0"/>
              <a:t>They didn’t exaggerate, they didn’t lie, they didn’t simply make stuff up.</a:t>
            </a:r>
          </a:p>
          <a:p>
            <a:endParaRPr lang="en-US" sz="2800" dirty="0" smtClean="0"/>
          </a:p>
          <a:p>
            <a:r>
              <a:rPr lang="en-US" sz="2800" dirty="0" smtClean="0"/>
              <a:t>This is important.  Why?</a:t>
            </a:r>
            <a:endParaRPr lang="en-US" sz="2800" dirty="0"/>
          </a:p>
        </p:txBody>
      </p:sp>
      <p:pic>
        <p:nvPicPr>
          <p:cNvPr id="6" name="Picture 5"/>
          <p:cNvPicPr>
            <a:picLocks noChangeAspect="1"/>
          </p:cNvPicPr>
          <p:nvPr/>
        </p:nvPicPr>
        <p:blipFill>
          <a:blip r:embed="rId2"/>
          <a:stretch>
            <a:fillRect/>
          </a:stretch>
        </p:blipFill>
        <p:spPr>
          <a:xfrm>
            <a:off x="4762894" y="60730"/>
            <a:ext cx="4381106" cy="67365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392706" y="612844"/>
            <a:ext cx="4751294" cy="5632311"/>
          </a:xfrm>
          <a:prstGeom prst="rect">
            <a:avLst/>
          </a:prstGeom>
          <a:noFill/>
        </p:spPr>
        <p:txBody>
          <a:bodyPr wrap="square" rtlCol="0">
            <a:spAutoFit/>
          </a:bodyPr>
          <a:lstStyle/>
          <a:p>
            <a:pPr algn="ctr"/>
            <a:r>
              <a:rPr lang="en-US" sz="6000" dirty="0" smtClean="0"/>
              <a:t>Jacob Riis exposed the terrible conditions of tenements and factories.</a:t>
            </a:r>
            <a:endParaRPr lang="en-US" sz="6000" dirty="0"/>
          </a:p>
        </p:txBody>
      </p:sp>
      <p:pic>
        <p:nvPicPr>
          <p:cNvPr id="3" name="Picture 2"/>
          <p:cNvPicPr>
            <a:picLocks noChangeAspect="1"/>
          </p:cNvPicPr>
          <p:nvPr/>
        </p:nvPicPr>
        <p:blipFill>
          <a:blip r:embed="rId2"/>
          <a:stretch>
            <a:fillRect/>
          </a:stretch>
        </p:blipFill>
        <p:spPr>
          <a:xfrm>
            <a:off x="0" y="0"/>
            <a:ext cx="4392706" cy="687175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074509"/>
            <a:ext cx="4377765" cy="4708981"/>
          </a:xfrm>
          <a:prstGeom prst="rect">
            <a:avLst/>
          </a:prstGeom>
          <a:noFill/>
        </p:spPr>
        <p:txBody>
          <a:bodyPr wrap="square" rtlCol="0">
            <a:spAutoFit/>
          </a:bodyPr>
          <a:lstStyle/>
          <a:p>
            <a:pPr algn="ctr"/>
            <a:r>
              <a:rPr lang="en-US" sz="6000" dirty="0" smtClean="0"/>
              <a:t>Lewis Hine focused on factories and zeroed in on child labor.</a:t>
            </a:r>
            <a:endParaRPr lang="en-US" sz="6000" dirty="0"/>
          </a:p>
        </p:txBody>
      </p:sp>
      <p:pic>
        <p:nvPicPr>
          <p:cNvPr id="3" name="Picture 2"/>
          <p:cNvPicPr>
            <a:picLocks noChangeAspect="1"/>
          </p:cNvPicPr>
          <p:nvPr/>
        </p:nvPicPr>
        <p:blipFill>
          <a:blip r:embed="rId2"/>
          <a:stretch>
            <a:fillRect/>
          </a:stretch>
        </p:blipFill>
        <p:spPr>
          <a:xfrm>
            <a:off x="4377765" y="-17105"/>
            <a:ext cx="4766235" cy="687510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5274235" cy="6821344"/>
          </a:xfrm>
          <a:prstGeom prst="rect">
            <a:avLst/>
          </a:prstGeom>
        </p:spPr>
      </p:pic>
      <p:sp>
        <p:nvSpPr>
          <p:cNvPr id="5" name="TextBox 4"/>
          <p:cNvSpPr txBox="1"/>
          <p:nvPr/>
        </p:nvSpPr>
        <p:spPr>
          <a:xfrm>
            <a:off x="5274234" y="1536174"/>
            <a:ext cx="3869766" cy="3785652"/>
          </a:xfrm>
          <a:prstGeom prst="rect">
            <a:avLst/>
          </a:prstGeom>
          <a:noFill/>
        </p:spPr>
        <p:txBody>
          <a:bodyPr wrap="square" rtlCol="0">
            <a:spAutoFit/>
          </a:bodyPr>
          <a:lstStyle/>
          <a:p>
            <a:pPr algn="ctr"/>
            <a:r>
              <a:rPr lang="en-US" sz="6000" dirty="0" smtClean="0"/>
              <a:t>Ida Tarbell exposed the power of trusts.</a:t>
            </a:r>
            <a:endParaRPr lang="en-US" sz="6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58846"/>
            <a:ext cx="2797439" cy="6740308"/>
          </a:xfrm>
          <a:prstGeom prst="rect">
            <a:avLst/>
          </a:prstGeom>
          <a:noFill/>
        </p:spPr>
        <p:txBody>
          <a:bodyPr wrap="square" rtlCol="0">
            <a:spAutoFit/>
          </a:bodyPr>
          <a:lstStyle/>
          <a:p>
            <a:pPr algn="ctr"/>
            <a:r>
              <a:rPr lang="en-US" sz="3600" dirty="0" smtClean="0"/>
              <a:t>The</a:t>
            </a:r>
            <a:r>
              <a:rPr lang="en-US" sz="3600" dirty="0" smtClean="0"/>
              <a:t> Women’s Christian Temperance Union (WTCU) and </a:t>
            </a:r>
            <a:r>
              <a:rPr lang="en-US" sz="3600" dirty="0" smtClean="0"/>
              <a:t>the Anti-Saloon League focused on preaching the dangers of alcohol.</a:t>
            </a:r>
            <a:endParaRPr lang="en-US" sz="3600" dirty="0"/>
          </a:p>
        </p:txBody>
      </p:sp>
      <p:pic>
        <p:nvPicPr>
          <p:cNvPr id="3" name="Picture 2"/>
          <p:cNvPicPr>
            <a:picLocks noChangeAspect="1"/>
          </p:cNvPicPr>
          <p:nvPr/>
        </p:nvPicPr>
        <p:blipFill>
          <a:blip r:embed="rId2"/>
          <a:stretch>
            <a:fillRect/>
          </a:stretch>
        </p:blipFill>
        <p:spPr>
          <a:xfrm>
            <a:off x="2797438" y="50800"/>
            <a:ext cx="6346562" cy="6807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4571999" cy="6740306"/>
          </a:xfrm>
          <a:prstGeom prst="rect">
            <a:avLst/>
          </a:prstGeom>
          <a:noFill/>
        </p:spPr>
        <p:txBody>
          <a:bodyPr wrap="square" rtlCol="0">
            <a:spAutoFit/>
          </a:bodyPr>
          <a:lstStyle/>
          <a:p>
            <a:pPr algn="ctr"/>
            <a:r>
              <a:rPr lang="en-US" sz="5400" dirty="0" smtClean="0"/>
              <a:t>Upton Sinclair tackled the trusts and consumer safety, most importantly in his book </a:t>
            </a:r>
            <a:r>
              <a:rPr lang="en-US" sz="5400" i="1" dirty="0" smtClean="0"/>
              <a:t>The Jungle.</a:t>
            </a:r>
            <a:endParaRPr lang="en-US" sz="5400" dirty="0"/>
          </a:p>
        </p:txBody>
      </p:sp>
      <p:pic>
        <p:nvPicPr>
          <p:cNvPr id="3" name="Picture 2"/>
          <p:cNvPicPr>
            <a:picLocks noChangeAspect="1"/>
          </p:cNvPicPr>
          <p:nvPr/>
        </p:nvPicPr>
        <p:blipFill>
          <a:blip r:embed="rId2"/>
          <a:stretch>
            <a:fillRect/>
          </a:stretch>
        </p:blipFill>
        <p:spPr>
          <a:xfrm>
            <a:off x="4572000" y="0"/>
            <a:ext cx="4572000" cy="677603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474345"/>
            <a:ext cx="3496235" cy="5909309"/>
          </a:xfrm>
          <a:prstGeom prst="rect">
            <a:avLst/>
          </a:prstGeom>
          <a:noFill/>
        </p:spPr>
        <p:txBody>
          <a:bodyPr wrap="square" rtlCol="0">
            <a:spAutoFit/>
          </a:bodyPr>
          <a:lstStyle/>
          <a:p>
            <a:pPr algn="ctr"/>
            <a:r>
              <a:rPr lang="en-US" sz="5400" dirty="0" smtClean="0"/>
              <a:t>As we have suggested, by 1900 America faced a number of problems.</a:t>
            </a:r>
            <a:endParaRPr lang="en-US" sz="5400" dirty="0"/>
          </a:p>
        </p:txBody>
      </p:sp>
      <p:pic>
        <p:nvPicPr>
          <p:cNvPr id="3" name="Picture 2"/>
          <p:cNvPicPr>
            <a:picLocks noChangeAspect="1"/>
          </p:cNvPicPr>
          <p:nvPr/>
        </p:nvPicPr>
        <p:blipFill>
          <a:blip r:embed="rId2"/>
          <a:stretch>
            <a:fillRect/>
          </a:stretch>
        </p:blipFill>
        <p:spPr>
          <a:xfrm>
            <a:off x="3515881" y="-1"/>
            <a:ext cx="5628119" cy="711682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11172" y="254000"/>
            <a:ext cx="7921660" cy="6247864"/>
          </a:xfrm>
          <a:prstGeom prst="rect">
            <a:avLst/>
          </a:prstGeom>
          <a:noFill/>
        </p:spPr>
        <p:txBody>
          <a:bodyPr wrap="none" lIns="91440" tIns="45720" rIns="91440" bIns="45720">
            <a:spAutoFit/>
          </a:bodyPr>
          <a:lstStyle/>
          <a:p>
            <a:pPr algn="ctr"/>
            <a:r>
              <a:rPr lang="en-US" sz="400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Fin.</a:t>
            </a:r>
            <a:endParaRPr lang="en-US" sz="40000" b="1" cap="none" spc="0" dirty="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572000" cy="1077218"/>
          </a:xfrm>
          <a:prstGeom prst="rect">
            <a:avLst/>
          </a:prstGeom>
          <a:noFill/>
        </p:spPr>
        <p:txBody>
          <a:bodyPr wrap="square" rtlCol="0">
            <a:spAutoFit/>
          </a:bodyPr>
          <a:lstStyle/>
          <a:p>
            <a:r>
              <a:rPr lang="en-US" sz="3200" dirty="0" smtClean="0"/>
              <a:t>In terms of solving those problems:</a:t>
            </a:r>
            <a:endParaRPr lang="en-US" sz="3200" dirty="0"/>
          </a:p>
        </p:txBody>
      </p:sp>
      <p:sp>
        <p:nvSpPr>
          <p:cNvPr id="5" name="TextBox 4"/>
          <p:cNvSpPr txBox="1"/>
          <p:nvPr/>
        </p:nvSpPr>
        <p:spPr>
          <a:xfrm>
            <a:off x="0" y="1077218"/>
            <a:ext cx="4572000" cy="5632312"/>
          </a:xfrm>
          <a:prstGeom prst="rect">
            <a:avLst/>
          </a:prstGeom>
          <a:noFill/>
        </p:spPr>
        <p:txBody>
          <a:bodyPr wrap="square" rtlCol="0">
            <a:spAutoFit/>
          </a:bodyPr>
          <a:lstStyle/>
          <a:p>
            <a:r>
              <a:rPr lang="en-US" sz="3600" dirty="0" smtClean="0"/>
              <a:t>1.  The government still believed in laissez faire.</a:t>
            </a:r>
          </a:p>
          <a:p>
            <a:endParaRPr lang="en-US" sz="3600" dirty="0" smtClean="0"/>
          </a:p>
          <a:p>
            <a:r>
              <a:rPr lang="en-US" sz="3600" dirty="0" smtClean="0"/>
              <a:t>2.  The wealthy had no interest in solving them.</a:t>
            </a:r>
          </a:p>
          <a:p>
            <a:endParaRPr lang="en-US" sz="3600" dirty="0" smtClean="0"/>
          </a:p>
          <a:p>
            <a:r>
              <a:rPr lang="en-US" sz="3600" dirty="0" smtClean="0"/>
              <a:t>3.  When workers had tried to solve them, what had happened?</a:t>
            </a:r>
            <a:endParaRPr lang="en-US" sz="3600" dirty="0"/>
          </a:p>
        </p:txBody>
      </p:sp>
      <p:pic>
        <p:nvPicPr>
          <p:cNvPr id="6" name="Picture 5"/>
          <p:cNvPicPr>
            <a:picLocks noChangeAspect="1"/>
          </p:cNvPicPr>
          <p:nvPr/>
        </p:nvPicPr>
        <p:blipFill>
          <a:blip r:embed="rId2"/>
          <a:stretch>
            <a:fillRect/>
          </a:stretch>
        </p:blipFill>
        <p:spPr>
          <a:xfrm>
            <a:off x="4572000" y="0"/>
            <a:ext cx="4571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2308324"/>
          </a:xfrm>
          <a:prstGeom prst="rect">
            <a:avLst/>
          </a:prstGeom>
          <a:noFill/>
        </p:spPr>
        <p:txBody>
          <a:bodyPr wrap="square" rtlCol="0">
            <a:spAutoFit/>
          </a:bodyPr>
          <a:lstStyle/>
          <a:p>
            <a:pPr algn="ctr"/>
            <a:r>
              <a:rPr lang="en-US" sz="3600" dirty="0" smtClean="0"/>
              <a:t>By 1890, a group of Americans began to argue that we could ignore the problems no longer.  Over time, this group grew more and more popular.  Then name of this group?</a:t>
            </a:r>
            <a:endParaRPr lang="en-US" sz="3600" dirty="0"/>
          </a:p>
        </p:txBody>
      </p:sp>
      <p:sp>
        <p:nvSpPr>
          <p:cNvPr id="6" name="Rectangle 5"/>
          <p:cNvSpPr/>
          <p:nvPr/>
        </p:nvSpPr>
        <p:spPr>
          <a:xfrm>
            <a:off x="0" y="2554941"/>
            <a:ext cx="9144000" cy="3170099"/>
          </a:xfrm>
          <a:prstGeom prst="rect">
            <a:avLst/>
          </a:prstGeom>
          <a:noFill/>
        </p:spPr>
        <p:txBody>
          <a:bodyPr wrap="square" lIns="91440" tIns="45720" rIns="91440" bIns="45720">
            <a:spAutoFit/>
          </a:bodyPr>
          <a:lstStyle/>
          <a:p>
            <a:pPr algn="ctr"/>
            <a:r>
              <a:rPr lang="en-US" sz="10000" b="1"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The American</a:t>
            </a:r>
          </a:p>
          <a:p>
            <a:pPr algn="ctr"/>
            <a:r>
              <a:rPr lang="en-US" sz="100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Socialist Party</a:t>
            </a:r>
            <a:endParaRPr lang="en-US" sz="10000" b="1" cap="none" spc="0" dirty="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pPr algn="ctr"/>
            <a:r>
              <a:rPr lang="en-US" sz="4400" dirty="0" smtClean="0"/>
              <a:t>What did the socialists want?</a:t>
            </a:r>
            <a:endParaRPr lang="en-US" sz="4400" dirty="0"/>
          </a:p>
        </p:txBody>
      </p:sp>
      <p:sp>
        <p:nvSpPr>
          <p:cNvPr id="5" name="TextBox 4"/>
          <p:cNvSpPr txBox="1"/>
          <p:nvPr/>
        </p:nvSpPr>
        <p:spPr>
          <a:xfrm>
            <a:off x="4572000" y="733246"/>
            <a:ext cx="4572000" cy="6124754"/>
          </a:xfrm>
          <a:prstGeom prst="rect">
            <a:avLst/>
          </a:prstGeom>
          <a:noFill/>
        </p:spPr>
        <p:txBody>
          <a:bodyPr wrap="square" rtlCol="0">
            <a:spAutoFit/>
          </a:bodyPr>
          <a:lstStyle/>
          <a:p>
            <a:r>
              <a:rPr lang="en-US" sz="2800" dirty="0"/>
              <a:t>1.  A total rejection of laissez faire</a:t>
            </a:r>
          </a:p>
          <a:p>
            <a:r>
              <a:rPr lang="en-US" sz="2800" dirty="0" smtClean="0"/>
              <a:t> 2</a:t>
            </a:r>
            <a:r>
              <a:rPr lang="en-US" sz="2800" dirty="0"/>
              <a:t>.  U.S. government ownership of railroads</a:t>
            </a:r>
          </a:p>
          <a:p>
            <a:r>
              <a:rPr lang="en-US" sz="2800" dirty="0" smtClean="0"/>
              <a:t> 3</a:t>
            </a:r>
            <a:r>
              <a:rPr lang="en-US" sz="2800" dirty="0"/>
              <a:t>.  Government inspections of factories and housing</a:t>
            </a:r>
          </a:p>
          <a:p>
            <a:r>
              <a:rPr lang="en-US" sz="2800" dirty="0" smtClean="0"/>
              <a:t> 4</a:t>
            </a:r>
            <a:r>
              <a:rPr lang="en-US" sz="2800" dirty="0"/>
              <a:t>.  Maximum 8 hour work day</a:t>
            </a:r>
          </a:p>
          <a:p>
            <a:r>
              <a:rPr lang="en-US" sz="2800" dirty="0" smtClean="0"/>
              <a:t> 5</a:t>
            </a:r>
            <a:r>
              <a:rPr lang="en-US" sz="2800" dirty="0"/>
              <a:t>.  A guaranteed minimum wage</a:t>
            </a:r>
          </a:p>
          <a:p>
            <a:r>
              <a:rPr lang="en-US" sz="2800" dirty="0" smtClean="0"/>
              <a:t> 6</a:t>
            </a:r>
            <a:r>
              <a:rPr lang="en-US" sz="2800" dirty="0"/>
              <a:t>.  Women’s right to vote.</a:t>
            </a:r>
          </a:p>
          <a:p>
            <a:r>
              <a:rPr lang="en-US" sz="2800" dirty="0" smtClean="0"/>
              <a:t> 7.  A limit on how much companies and individuals could earn.</a:t>
            </a:r>
          </a:p>
        </p:txBody>
      </p:sp>
      <p:pic>
        <p:nvPicPr>
          <p:cNvPr id="6" name="Picture 5"/>
          <p:cNvPicPr>
            <a:picLocks noChangeAspect="1"/>
          </p:cNvPicPr>
          <p:nvPr/>
        </p:nvPicPr>
        <p:blipFill>
          <a:blip r:embed="rId2"/>
          <a:stretch>
            <a:fillRect/>
          </a:stretch>
        </p:blipFill>
        <p:spPr>
          <a:xfrm>
            <a:off x="-1" y="1331834"/>
            <a:ext cx="4614753" cy="46147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decel="5000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accel="50000" decel="5000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0000" decel="5000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accel="50000" decel="50000"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Group 93"/>
          <p:cNvGraphicFramePr>
            <a:graphicFrameLocks noGrp="1"/>
          </p:cNvGraphicFramePr>
          <p:nvPr/>
        </p:nvGraphicFramePr>
        <p:xfrm>
          <a:off x="179294" y="563880"/>
          <a:ext cx="5856941" cy="5730240"/>
        </p:xfrm>
        <a:graphic>
          <a:graphicData uri="http://schemas.openxmlformats.org/drawingml/2006/table">
            <a:tbl>
              <a:tblPr/>
              <a:tblGrid>
                <a:gridCol w="1139359"/>
                <a:gridCol w="1545073"/>
                <a:gridCol w="1708274"/>
                <a:gridCol w="1464235"/>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E02B00"/>
                          </a:solidFill>
                          <a:effectLst/>
                          <a:latin typeface="Arial" pitchFamily="-110" charset="0"/>
                          <a:ea typeface="Arial" pitchFamily="-110" charset="0"/>
                          <a:cs typeface="Arial" pitchFamily="-110" charset="0"/>
                        </a:rPr>
                        <a:t/>
                      </a:r>
                      <a:br>
                        <a:rPr kumimoji="0" lang="en-US" sz="1800" b="1" i="0" u="none" strike="noStrike" cap="none" normalizeH="0" baseline="0">
                          <a:ln>
                            <a:noFill/>
                          </a:ln>
                          <a:solidFill>
                            <a:srgbClr val="E02B00"/>
                          </a:solidFill>
                          <a:effectLst/>
                          <a:latin typeface="Arial" pitchFamily="-110" charset="0"/>
                          <a:ea typeface="Arial" pitchFamily="-110" charset="0"/>
                          <a:cs typeface="Arial" pitchFamily="-110" charset="0"/>
                        </a:rPr>
                      </a:br>
                      <a:r>
                        <a:rPr kumimoji="0" lang="en-US" sz="1800" b="1" i="0" u="none" strike="noStrike" cap="none" normalizeH="0" baseline="0">
                          <a:ln>
                            <a:noFill/>
                          </a:ln>
                          <a:solidFill>
                            <a:srgbClr val="E02B00"/>
                          </a:solidFill>
                          <a:effectLst/>
                          <a:latin typeface="Arial" pitchFamily="-110" charset="0"/>
                          <a:ea typeface="Arial" pitchFamily="-110" charset="0"/>
                          <a:cs typeface="Arial" pitchFamily="-110" charset="0"/>
                        </a:rPr>
                        <a:t>Year</a:t>
                      </a:r>
                      <a:endParaRPr kumimoji="0" lang="en-US" sz="2800" b="1" i="0" u="none" strike="noStrike" cap="none" normalizeH="0" baseline="0">
                        <a:ln>
                          <a:noFill/>
                        </a:ln>
                        <a:solidFill>
                          <a:srgbClr val="E02B00"/>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E02B00"/>
                          </a:solidFill>
                          <a:effectLst/>
                          <a:latin typeface="Arial" pitchFamily="-110" charset="0"/>
                          <a:ea typeface="Arial" pitchFamily="-110" charset="0"/>
                          <a:cs typeface="Arial" pitchFamily="-110" charset="0"/>
                        </a:rPr>
                        <a:t>Socialist Party</a:t>
                      </a:r>
                      <a:endParaRPr kumimoji="0" lang="en-US" sz="2800" b="1" i="0" u="none" strike="noStrike" cap="none" normalizeH="0" baseline="0">
                        <a:ln>
                          <a:noFill/>
                        </a:ln>
                        <a:solidFill>
                          <a:srgbClr val="E02B00"/>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E02B00"/>
                          </a:solidFill>
                          <a:effectLst/>
                          <a:latin typeface="Arial" pitchFamily="-110" charset="0"/>
                          <a:ea typeface="Arial" pitchFamily="-110" charset="0"/>
                          <a:cs typeface="Arial" pitchFamily="-110" charset="0"/>
                        </a:rPr>
                        <a:t>Socialist Labor Party</a:t>
                      </a:r>
                      <a:endParaRPr kumimoji="0" lang="en-US" sz="2800" b="1" i="0" u="none" strike="noStrike" cap="none" normalizeH="0" baseline="0">
                        <a:ln>
                          <a:noFill/>
                        </a:ln>
                        <a:solidFill>
                          <a:srgbClr val="E02B00"/>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E02B00"/>
                          </a:solidFill>
                          <a:effectLst/>
                          <a:latin typeface="Arial" pitchFamily="-110" charset="0"/>
                          <a:ea typeface="Arial" pitchFamily="-110" charset="0"/>
                          <a:cs typeface="Arial" pitchFamily="-110" charset="0"/>
                        </a:rPr>
                        <a:t/>
                      </a:r>
                      <a:br>
                        <a:rPr kumimoji="0" lang="en-US" sz="1800" b="1" i="0" u="none" strike="noStrike" cap="none" normalizeH="0" baseline="0">
                          <a:ln>
                            <a:noFill/>
                          </a:ln>
                          <a:solidFill>
                            <a:srgbClr val="E02B00"/>
                          </a:solidFill>
                          <a:effectLst/>
                          <a:latin typeface="Arial" pitchFamily="-110" charset="0"/>
                          <a:ea typeface="Arial" pitchFamily="-110" charset="0"/>
                          <a:cs typeface="Arial" pitchFamily="-110" charset="0"/>
                        </a:rPr>
                      </a:br>
                      <a:r>
                        <a:rPr kumimoji="0" lang="en-US" sz="1800" b="1" i="0" u="none" strike="noStrike" cap="none" normalizeH="0" baseline="0">
                          <a:ln>
                            <a:noFill/>
                          </a:ln>
                          <a:solidFill>
                            <a:srgbClr val="E02B00"/>
                          </a:solidFill>
                          <a:effectLst/>
                          <a:latin typeface="Arial" pitchFamily="-110" charset="0"/>
                          <a:ea typeface="Arial" pitchFamily="-110" charset="0"/>
                          <a:cs typeface="Arial" pitchFamily="-110" charset="0"/>
                        </a:rPr>
                        <a:t>Total</a:t>
                      </a:r>
                      <a:endParaRPr kumimoji="0" lang="en-US" sz="2800" b="1" i="0" u="none" strike="noStrike" cap="none" normalizeH="0" baseline="0">
                        <a:ln>
                          <a:noFill/>
                        </a:ln>
                        <a:solidFill>
                          <a:srgbClr val="E02B00"/>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1888</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pitchFamily="-110" charset="0"/>
                        </a:rPr>
                        <a:t> </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2,068</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2,068</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1890</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pitchFamily="-110" charset="0"/>
                        </a:rPr>
                        <a:t> </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13,704</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13,704</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1892</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pitchFamily="-110" charset="0"/>
                        </a:rPr>
                        <a:t> </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21,512</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21,512</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1894</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pitchFamily="-110" charset="0"/>
                        </a:rPr>
                        <a:t> </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30,020</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30,020</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1896</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pitchFamily="-110" charset="0"/>
                        </a:rPr>
                        <a:t> </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36,275</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36,274</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1898</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pitchFamily="-110" charset="0"/>
                        </a:rPr>
                        <a:t> </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82,204</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82,204</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1900</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96,931</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33,405</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130,336</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1902</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223,494</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53,763</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277,257</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15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1904</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408,230</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33,546</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441,776</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1906</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331,043</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20,265</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351,308</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1908</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424,488</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14,021</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438,509</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1910</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607,674</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34,115</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ea typeface="Arial" pitchFamily="-110" charset="0"/>
                          <a:cs typeface="Arial" pitchFamily="-110" charset="0"/>
                        </a:rPr>
                        <a:t>641,789</a:t>
                      </a:r>
                      <a:endParaRPr kumimoji="0" lang="en-US" sz="24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10" charset="0"/>
                        </a:rPr>
                        <a:t>1912</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10"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3300"/>
                          </a:solidFill>
                          <a:effectLst>
                            <a:outerShdw blurRad="38100" dist="38100" dir="2700000" algn="tl">
                              <a:srgbClr val="DDDDDD"/>
                            </a:outerShdw>
                          </a:effectLst>
                          <a:latin typeface="Arial" pitchFamily="-110" charset="0"/>
                        </a:rPr>
                        <a:t>901,873</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TextBox 4"/>
          <p:cNvSpPr txBox="1"/>
          <p:nvPr/>
        </p:nvSpPr>
        <p:spPr>
          <a:xfrm>
            <a:off x="6036235" y="-36285"/>
            <a:ext cx="3107766" cy="2862322"/>
          </a:xfrm>
          <a:prstGeom prst="rect">
            <a:avLst/>
          </a:prstGeom>
          <a:noFill/>
        </p:spPr>
        <p:txBody>
          <a:bodyPr wrap="square" rtlCol="0">
            <a:spAutoFit/>
          </a:bodyPr>
          <a:lstStyle/>
          <a:p>
            <a:pPr algn="ctr"/>
            <a:r>
              <a:rPr lang="en-US" sz="3600" dirty="0" smtClean="0"/>
              <a:t>More and more Americans began to embrace the socialist cause.</a:t>
            </a:r>
            <a:endParaRPr lang="en-US" sz="3600" dirty="0"/>
          </a:p>
        </p:txBody>
      </p:sp>
      <p:sp>
        <p:nvSpPr>
          <p:cNvPr id="6" name="TextBox 5"/>
          <p:cNvSpPr txBox="1"/>
          <p:nvPr/>
        </p:nvSpPr>
        <p:spPr>
          <a:xfrm>
            <a:off x="6036235" y="3429000"/>
            <a:ext cx="3107766" cy="3416320"/>
          </a:xfrm>
          <a:prstGeom prst="rect">
            <a:avLst/>
          </a:prstGeom>
          <a:noFill/>
        </p:spPr>
        <p:txBody>
          <a:bodyPr wrap="square" rtlCol="0">
            <a:spAutoFit/>
          </a:bodyPr>
          <a:lstStyle/>
          <a:p>
            <a:pPr algn="ctr"/>
            <a:r>
              <a:rPr lang="en-US" sz="3600" dirty="0" smtClean="0"/>
              <a:t>This scared the pants off of upper and middle class Americans.  Why?</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815882"/>
          </a:xfrm>
          <a:prstGeom prst="rect">
            <a:avLst/>
          </a:prstGeom>
          <a:noFill/>
        </p:spPr>
        <p:txBody>
          <a:bodyPr wrap="square" rtlCol="0">
            <a:spAutoFit/>
          </a:bodyPr>
          <a:lstStyle/>
          <a:p>
            <a:pPr algn="ctr"/>
            <a:r>
              <a:rPr lang="en-US" sz="2800" dirty="0"/>
              <a:t>Many American reformers began to argue that the U.S. government itself needed to do something to solve the problems before the socialist party got enough votes to take over and limit the American capitalist system</a:t>
            </a:r>
            <a:r>
              <a:rPr lang="en-US" sz="2800" dirty="0" smtClean="0"/>
              <a:t>.</a:t>
            </a:r>
            <a:endParaRPr lang="en-US" sz="2800" dirty="0"/>
          </a:p>
        </p:txBody>
      </p:sp>
      <p:pic>
        <p:nvPicPr>
          <p:cNvPr id="5" name="Picture 4"/>
          <p:cNvPicPr>
            <a:picLocks noChangeAspect="1"/>
          </p:cNvPicPr>
          <p:nvPr/>
        </p:nvPicPr>
        <p:blipFill>
          <a:blip r:embed="rId2"/>
          <a:stretch>
            <a:fillRect/>
          </a:stretch>
        </p:blipFill>
        <p:spPr>
          <a:xfrm>
            <a:off x="1" y="2073692"/>
            <a:ext cx="9143999" cy="478430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pPr algn="ctr"/>
            <a:r>
              <a:rPr lang="en-US" sz="3200" dirty="0" smtClean="0"/>
              <a:t>Reformers very quickly realized that if change was going to happen one group of Americans was more important than all the rest:</a:t>
            </a:r>
            <a:endParaRPr lang="en-US" sz="3200" dirty="0"/>
          </a:p>
        </p:txBody>
      </p:sp>
      <p:sp>
        <p:nvSpPr>
          <p:cNvPr id="6" name="Rectangle 5"/>
          <p:cNvSpPr/>
          <p:nvPr/>
        </p:nvSpPr>
        <p:spPr>
          <a:xfrm>
            <a:off x="2216051" y="1225689"/>
            <a:ext cx="4711897" cy="5632311"/>
          </a:xfrm>
          <a:prstGeom prst="rect">
            <a:avLst/>
          </a:prstGeom>
          <a:noFill/>
        </p:spPr>
        <p:txBody>
          <a:bodyPr wrap="none" lIns="91440" tIns="45720" rIns="91440" bIns="45720">
            <a:spAutoFit/>
          </a:bodyPr>
          <a:lstStyle/>
          <a:p>
            <a:pPr algn="ctr"/>
            <a:r>
              <a:rPr lang="en-US" sz="120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The </a:t>
            </a:r>
          </a:p>
          <a:p>
            <a:pPr algn="ctr"/>
            <a:r>
              <a:rPr lang="en-US" sz="120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Middle </a:t>
            </a:r>
          </a:p>
          <a:p>
            <a:pPr algn="ctr"/>
            <a:r>
              <a:rPr lang="en-US" sz="12000" b="1" cap="none" spc="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Class</a:t>
            </a:r>
            <a:endParaRPr lang="en-US" sz="12000" b="1" cap="none" spc="0" dirty="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3929529" cy="4031873"/>
          </a:xfrm>
          <a:prstGeom prst="rect">
            <a:avLst/>
          </a:prstGeom>
          <a:noFill/>
        </p:spPr>
        <p:txBody>
          <a:bodyPr wrap="square" rtlCol="0">
            <a:spAutoFit/>
          </a:bodyPr>
          <a:lstStyle/>
          <a:p>
            <a:pPr algn="ctr"/>
            <a:r>
              <a:rPr lang="en-US" sz="3200" dirty="0"/>
              <a:t>The middle class had enough money, power, and most importantly political influence in the form of votes to force politicians to make changes</a:t>
            </a:r>
            <a:r>
              <a:rPr lang="en-US" sz="3200" dirty="0" smtClean="0"/>
              <a:t>.</a:t>
            </a:r>
            <a:endParaRPr lang="en-US" sz="3200" dirty="0"/>
          </a:p>
        </p:txBody>
      </p:sp>
      <p:sp>
        <p:nvSpPr>
          <p:cNvPr id="5" name="TextBox 4"/>
          <p:cNvSpPr txBox="1"/>
          <p:nvPr/>
        </p:nvSpPr>
        <p:spPr>
          <a:xfrm>
            <a:off x="-1" y="4158682"/>
            <a:ext cx="3929529" cy="2554545"/>
          </a:xfrm>
          <a:prstGeom prst="rect">
            <a:avLst/>
          </a:prstGeom>
          <a:noFill/>
        </p:spPr>
        <p:txBody>
          <a:bodyPr wrap="square" rtlCol="0">
            <a:spAutoFit/>
          </a:bodyPr>
          <a:lstStyle/>
          <a:p>
            <a:pPr algn="ctr"/>
            <a:r>
              <a:rPr lang="en-US" sz="3200" dirty="0"/>
              <a:t>The trick was getting the middle class to care about the issues facing</a:t>
            </a:r>
            <a:r>
              <a:rPr lang="en-US" sz="3200" dirty="0" smtClean="0"/>
              <a:t> poor </a:t>
            </a:r>
            <a:r>
              <a:rPr lang="en-US" sz="3200" dirty="0"/>
              <a:t>working Americans</a:t>
            </a:r>
            <a:r>
              <a:rPr lang="en-US" sz="3200" dirty="0" smtClean="0"/>
              <a:t>.</a:t>
            </a:r>
            <a:endParaRPr lang="en-US" sz="3200" dirty="0"/>
          </a:p>
        </p:txBody>
      </p:sp>
      <p:pic>
        <p:nvPicPr>
          <p:cNvPr id="6" name="Picture 5"/>
          <p:cNvPicPr>
            <a:picLocks noChangeAspect="1"/>
          </p:cNvPicPr>
          <p:nvPr/>
        </p:nvPicPr>
        <p:blipFill>
          <a:blip r:embed="rId2"/>
          <a:stretch>
            <a:fillRect/>
          </a:stretch>
        </p:blipFill>
        <p:spPr>
          <a:xfrm>
            <a:off x="3929529" y="0"/>
            <a:ext cx="5214471" cy="77836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TotalTime>
  <Words>627</Words>
  <Application>Microsoft Macintosh PowerPoint</Application>
  <PresentationFormat>On-screen Show (4:3)</PresentationFormat>
  <Paragraphs>111</Paragraphs>
  <Slides>20</Slides>
  <Notes>0</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Monarch 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Abbott</dc:creator>
  <cp:lastModifiedBy>Justin Abbott</cp:lastModifiedBy>
  <cp:revision>5</cp:revision>
  <dcterms:created xsi:type="dcterms:W3CDTF">2013-10-22T15:52:40Z</dcterms:created>
  <dcterms:modified xsi:type="dcterms:W3CDTF">2013-10-22T16:02:00Z</dcterms:modified>
</cp:coreProperties>
</file>