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61" r:id="rId3"/>
    <p:sldId id="269" r:id="rId4"/>
    <p:sldId id="271" r:id="rId5"/>
    <p:sldId id="270" r:id="rId6"/>
    <p:sldId id="258" r:id="rId7"/>
    <p:sldId id="262" r:id="rId8"/>
    <p:sldId id="263" r:id="rId9"/>
    <p:sldId id="264" r:id="rId10"/>
    <p:sldId id="259" r:id="rId11"/>
    <p:sldId id="265" r:id="rId12"/>
    <p:sldId id="266" r:id="rId13"/>
    <p:sldId id="267" r:id="rId14"/>
    <p:sldId id="260" r:id="rId15"/>
    <p:sldId id="272" r:id="rId16"/>
    <p:sldId id="268" r:id="rId17"/>
    <p:sldId id="273" r:id="rId18"/>
    <p:sldId id="289" r:id="rId19"/>
    <p:sldId id="290" r:id="rId20"/>
    <p:sldId id="291" r:id="rId21"/>
    <p:sldId id="296" r:id="rId22"/>
    <p:sldId id="298" r:id="rId23"/>
    <p:sldId id="299" r:id="rId24"/>
    <p:sldId id="310" r:id="rId25"/>
    <p:sldId id="311" r:id="rId26"/>
    <p:sldId id="313" r:id="rId27"/>
    <p:sldId id="306" r:id="rId28"/>
    <p:sldId id="314" r:id="rId29"/>
    <p:sldId id="315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7" r:id="rId49"/>
    <p:sldId id="338" r:id="rId50"/>
    <p:sldId id="339" r:id="rId51"/>
    <p:sldId id="340" r:id="rId52"/>
    <p:sldId id="341" r:id="rId53"/>
    <p:sldId id="344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7BE2-9109-EE48-B391-C69BF7B272BC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7FA2-4BF8-084A-9012-7E6AAAE1F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1179"/>
            <a:ext cx="9197425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Workers </a:t>
            </a:r>
            <a:endParaRPr lang="en-US" sz="1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1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 the</a:t>
            </a:r>
          </a:p>
          <a:p>
            <a:pPr algn="ctr"/>
            <a:r>
              <a:rPr lang="en-US" sz="1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Gilded age</a:t>
            </a:r>
            <a:endParaRPr lang="en-US" sz="1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36174"/>
            <a:ext cx="42283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Due </a:t>
            </a:r>
            <a:r>
              <a:rPr lang="en-US" sz="4000" dirty="0"/>
              <a:t>to such low pay, many parents were forced into sending their children to </a:t>
            </a:r>
            <a:r>
              <a:rPr lang="en-US" sz="4000" dirty="0" smtClean="0"/>
              <a:t>work as well.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53" y="14873"/>
            <a:ext cx="4915647" cy="684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the 1890’s 20% of boys and 15% of girls under the age of 15 in America had a job.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4" y="1077218"/>
            <a:ext cx="8201431" cy="576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Many children worked 10-12 hours a day and for that shift they earned an average of 27 cents.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" y="1077218"/>
            <a:ext cx="8054415" cy="577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They worked along side their parents in factories that were incredibly dangerous.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47" y="1162049"/>
            <a:ext cx="7186706" cy="5701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Factories were dirty</a:t>
            </a:r>
            <a:r>
              <a:rPr lang="en-US" sz="3200" dirty="0"/>
              <a:t>, dark, poorly ventilated, too hot, too cold, filled with dangerous </a:t>
            </a:r>
            <a:r>
              <a:rPr lang="en-US" sz="3200" dirty="0" smtClean="0"/>
              <a:t>machinery, etc…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27" y="1077218"/>
            <a:ext cx="8224745" cy="571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54" y="164677"/>
            <a:ext cx="9276939" cy="6528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427" y="1"/>
            <a:ext cx="36397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Death and injury on the job were common: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4683" y="1407908"/>
            <a:ext cx="4572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-1880’s an average of 25,000-35,000 workers killed in RR industry each year</a:t>
            </a:r>
          </a:p>
          <a:p>
            <a:endParaRPr lang="en-US" sz="3600" dirty="0" smtClean="0"/>
          </a:p>
          <a:p>
            <a:r>
              <a:rPr lang="en-US" sz="3600" dirty="0" smtClean="0"/>
              <a:t>-1882 an average of 675 workers were killed in America each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176" y="239059"/>
            <a:ext cx="863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People were horribly injured and were dying on the job.  Children were in factories not in school.  Monopolists were growing terribly rich, but with a high human cost.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85255" y="2547383"/>
            <a:ext cx="7973507" cy="4154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Where was </a:t>
            </a:r>
          </a:p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</a:t>
            </a:r>
          </a:p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Government?!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1997839"/>
            <a:ext cx="365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/>
              <a:t>Things didn’t get much better when they got to leave the factory and go home.</a:t>
            </a:r>
            <a:endParaRPr lang="en-US" sz="3600" dirty="0"/>
          </a:p>
        </p:txBody>
      </p:sp>
      <p:pic>
        <p:nvPicPr>
          <p:cNvPr id="16387" name="Picture 3" descr="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"/>
            <a:ext cx="5181600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lass%20factory%201890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471" y="954107"/>
            <a:ext cx="8187764" cy="57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Most factory workers earned so little that they could barely afford the necessities of </a:t>
            </a:r>
            <a:r>
              <a:rPr lang="en-US" sz="2800" dirty="0" smtClean="0"/>
              <a:t>life.  (</a:t>
            </a:r>
            <a:r>
              <a:rPr lang="en-US" sz="2800" dirty="0"/>
              <a:t>Food, clothing, shelter, etc…)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1890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8600"/>
            <a:ext cx="50180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428179"/>
            <a:ext cx="3733800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As a result, immigrant, and lower class Americans found shelter wherever they could.  This often meant living in poorly constructed, cheap, crowded, and dirty apartments jammed together in slum neighborhoods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was the reality of daily life for factory workers in Gilded Age America?</a:t>
            </a:r>
            <a:endParaRPr lang="en-US" sz="3600" dirty="0"/>
          </a:p>
        </p:txBody>
      </p:sp>
      <p:pic>
        <p:nvPicPr>
          <p:cNvPr id="5" name="Picture 2" descr="http://www.darnestown.net/Images/SenecaQuarryWorkers1890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430156"/>
            <a:ext cx="870902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439275" cy="6477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tenement-eastside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-23813"/>
            <a:ext cx="5334000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51577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69342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882"/>
            <a:ext cx="9145402" cy="603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01000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1534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47" y="0"/>
            <a:ext cx="856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divide between rich and poor in America during the Gilded Age was huge.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00328"/>
            <a:ext cx="4064095" cy="5608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05" y="1200329"/>
            <a:ext cx="4064095" cy="565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844"/>
            <a:ext cx="328705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Was this okay?  Why?</a:t>
            </a:r>
          </a:p>
          <a:p>
            <a:endParaRPr lang="en-US" sz="3600" dirty="0" smtClean="0"/>
          </a:p>
          <a:p>
            <a:r>
              <a:rPr lang="en-US" sz="3600" dirty="0" smtClean="0"/>
              <a:t>If it wasn’t okay, what could be done to change it?</a:t>
            </a:r>
          </a:p>
          <a:p>
            <a:endParaRPr lang="en-US" sz="3600" dirty="0" smtClean="0"/>
          </a:p>
          <a:p>
            <a:r>
              <a:rPr lang="en-US" sz="3600" dirty="0" smtClean="0"/>
              <a:t>Equality and Liberty?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59" y="-1"/>
            <a:ext cx="5856941" cy="6948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764" y="0"/>
            <a:ext cx="877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goal of any business or company?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2823" y="646331"/>
            <a:ext cx="859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Make as much money / profit as possible.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41" y="1479922"/>
            <a:ext cx="8225118" cy="540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795686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an effort to deal with these issues, some members of the wealthy class began to make arguments to justify their unbelievable wealth.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686" y="1"/>
            <a:ext cx="634971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kibo100406_10557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686" y="3429000"/>
            <a:ext cx="6349715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dominant philosophy used to justify the gap between rich and poor was….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79737" y="1531262"/>
            <a:ext cx="878452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Social</a:t>
            </a:r>
          </a:p>
          <a:p>
            <a:pPr algn="ctr"/>
            <a:r>
              <a:rPr lang="en-US" sz="1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Darwinism</a:t>
            </a:r>
            <a:endParaRPr lang="en-US" sz="1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What, if anything can you tell me about the theory of evolution / natural selection?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57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According to the theory of </a:t>
            </a:r>
            <a:r>
              <a:rPr lang="en-US" sz="4000" u="sng" dirty="0" smtClean="0"/>
              <a:t>Social</a:t>
            </a:r>
            <a:r>
              <a:rPr lang="en-US" sz="4000" dirty="0" smtClean="0"/>
              <a:t> Darwinism, some people are simply born to be successful.  Using their talents and intelligence they will make something of themselves.  They will become rich.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1"/>
            <a:ext cx="4572000" cy="700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9413" y="428178"/>
            <a:ext cx="39145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Some people are simply born to fail.  They lack talent and intelligence.  They will remain poor.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229412" cy="685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According to Social Darwinism then, the laws of nature dictate that a gap between rich and poor </a:t>
            </a:r>
            <a:r>
              <a:rPr lang="en-US" sz="3600" i="1" dirty="0" smtClean="0"/>
              <a:t>should</a:t>
            </a:r>
            <a:r>
              <a:rPr lang="en-US" sz="3600" dirty="0" smtClean="0"/>
              <a:t> exist.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3" y="1754327"/>
            <a:ext cx="7560234" cy="510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45720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Social </a:t>
            </a:r>
            <a:r>
              <a:rPr lang="en-US" sz="4400" dirty="0"/>
              <a:t>D</a:t>
            </a:r>
            <a:r>
              <a:rPr lang="en-US" sz="4400" dirty="0" smtClean="0"/>
              <a:t>arwinists also made the argument that given this gap, not only should the rich not feel bad about it…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648200" cy="6863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32092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they should also </a:t>
            </a:r>
            <a:r>
              <a:rPr lang="en-US" sz="4400" u="sng" dirty="0" smtClean="0"/>
              <a:t>NOT</a:t>
            </a:r>
            <a:r>
              <a:rPr lang="en-US" sz="4400" dirty="0" smtClean="0"/>
              <a:t> help the poor deal with it.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942" y="305068"/>
            <a:ext cx="40042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They argued that in nature, the strong of a species survive and pass on their genes.  The weak of a species die off and their genes are removed from the gene pool.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77" y="0"/>
            <a:ext cx="4870823" cy="679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8666" y="335845"/>
            <a:ext cx="345533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If the rich go out of their way to help the poor survive, the natural order will be violated.  The poor will become a burden to society and will drag the human race down.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17"/>
            <a:ext cx="5688666" cy="640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974353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As a result, to maintain the natural order, the rich should not help the poor nor should the government step in and regulate the economy.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661" y="13073"/>
            <a:ext cx="4844103" cy="684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06" y="141941"/>
            <a:ext cx="5259294" cy="6574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294" y="3044808"/>
            <a:ext cx="4392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Monopoly / Trusts:  	Drive out all 	competition.</a:t>
            </a:r>
          </a:p>
          <a:p>
            <a:endParaRPr lang="en-US" sz="3600" dirty="0" smtClean="0"/>
          </a:p>
          <a:p>
            <a:r>
              <a:rPr lang="en-US" sz="3600" dirty="0" smtClean="0"/>
              <a:t>Limit expenses / costs.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69687" y="951927"/>
            <a:ext cx="29182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How?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3059" y="251207"/>
            <a:ext cx="3570941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 smtClean="0"/>
              <a:t>Some of the very wealthy, who had most to gain from the theory of Social Darwinism, didn’t totally agree with it.  Chief among them was Andrew Carnegie.</a:t>
            </a:r>
            <a:endParaRPr lang="en-US" sz="3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049"/>
            <a:ext cx="5573058" cy="692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Carnegie proposed the theory of…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" y="1074509"/>
            <a:ext cx="9143999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</a:t>
            </a:r>
            <a:r>
              <a:rPr lang="en-US" sz="1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Gospel of</a:t>
            </a:r>
            <a:r>
              <a:rPr lang="en-US" sz="1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Wealth</a:t>
            </a:r>
            <a:endParaRPr lang="en-US" sz="1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4400"/>
            <a:ext cx="42731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According to Carnegie, and those who agreed with him, God had blessed the wealthy with money and power.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76" y="-1"/>
            <a:ext cx="4870824" cy="681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However, He also gave the wealthy a mission, a duty.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4" y="1365250"/>
            <a:ext cx="7581152" cy="549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Carnegie argued that God wanted the rich to make society a better place.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53" y="1180166"/>
            <a:ext cx="7545294" cy="5677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4345"/>
            <a:ext cx="5214471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However, the rich couldn’t simply give money to the poor in the form of handouts or better wages.  Why not?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471" y="0"/>
            <a:ext cx="3929529" cy="690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8397"/>
            <a:ext cx="3272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Instead, the wealthy should provide opportunities to allow the poor to help themselves.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057" y="732117"/>
            <a:ext cx="5393765" cy="539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5845"/>
            <a:ext cx="41536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 do so, the wealthy should build schools, build libraries, fund colleges, etc.. to provide the poor the necessary skills so that they could improve their own lives.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829"/>
            <a:ext cx="4571999" cy="652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Others began to argue that Social Darwinism was wrong and cruel, and that Carnegie didn’t come close to really helping those in need.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19" y="1540801"/>
            <a:ext cx="6734362" cy="531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and more voices began to call for direct government action.  The most radical began to argue that the United States needed to embrace…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5358" y="2525059"/>
            <a:ext cx="8873286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Socialism</a:t>
            </a:r>
            <a:endParaRPr lang="en-US" sz="17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059" y="268941"/>
            <a:ext cx="891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biggest cost / expense for any business is: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665960" y="1015663"/>
            <a:ext cx="381208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Labor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294" y="2853765"/>
            <a:ext cx="8277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 Paychecks</a:t>
            </a:r>
          </a:p>
          <a:p>
            <a:r>
              <a:rPr lang="en-US" sz="3600" dirty="0" smtClean="0"/>
              <a:t>-  Health Care</a:t>
            </a:r>
          </a:p>
          <a:p>
            <a:r>
              <a:rPr lang="en-US" sz="3600" dirty="0" smtClean="0"/>
              <a:t>-  Work conditions and safety.</a:t>
            </a:r>
          </a:p>
          <a:p>
            <a:endParaRPr lang="en-US" sz="3600" dirty="0" smtClean="0"/>
          </a:p>
          <a:p>
            <a:pPr algn="ctr"/>
            <a:r>
              <a:rPr lang="en-US" sz="3600" dirty="0" smtClean="0"/>
              <a:t>To maximize profits and minimize costs, spend as little on these as </a:t>
            </a:r>
            <a:r>
              <a:rPr lang="en-US" sz="3600" dirty="0" smtClean="0"/>
              <a:t>possible!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059" y="612844"/>
            <a:ext cx="3705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Socialists argued that it was ridiculous for men like Carnegie and Rockefeller to earn so much more than their workers.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1" y="440764"/>
            <a:ext cx="5199529" cy="697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3530" y="612844"/>
            <a:ext cx="3690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As such, Socialists like Eugene V. Debs began to call for a cap, a maximum, on how much any person could make in a year.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8" y="330573"/>
            <a:ext cx="5229412" cy="6196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36174"/>
            <a:ext cx="3328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did Debs and others propose the government do with that money?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88" y="221940"/>
            <a:ext cx="5815912" cy="641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27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Socialists also called for: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00329"/>
            <a:ext cx="42731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Government inspection of factories and minimum safety conditions.</a:t>
            </a:r>
          </a:p>
          <a:p>
            <a:endParaRPr lang="en-US" sz="3200" dirty="0" smtClean="0"/>
          </a:p>
          <a:p>
            <a:r>
              <a:rPr lang="en-US" sz="3200" dirty="0" smtClean="0"/>
              <a:t>- Improvements in workers housing.</a:t>
            </a:r>
          </a:p>
          <a:p>
            <a:endParaRPr lang="en-US" sz="3200" dirty="0" smtClean="0"/>
          </a:p>
          <a:p>
            <a:r>
              <a:rPr lang="en-US" sz="3200" dirty="0" smtClean="0"/>
              <a:t>- Government ownership of public utilities.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76" y="-1"/>
            <a:ext cx="4870824" cy="7048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47" y="305068"/>
            <a:ext cx="865553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Fin.</a:t>
            </a:r>
            <a:endParaRPr lang="en-US" sz="4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Most </a:t>
            </a:r>
            <a:r>
              <a:rPr lang="en-US" sz="3200" dirty="0"/>
              <a:t>factories demanded workers be on the job</a:t>
            </a:r>
            <a:r>
              <a:rPr lang="en-US" sz="3200" dirty="0" smtClean="0"/>
              <a:t> 10-16 hours a day, 6 or</a:t>
            </a:r>
            <a:r>
              <a:rPr lang="en-US" sz="3200" dirty="0"/>
              <a:t> </a:t>
            </a:r>
            <a:r>
              <a:rPr lang="en-US" sz="3200" dirty="0" smtClean="0"/>
              <a:t>7 days a </a:t>
            </a:r>
            <a:r>
              <a:rPr lang="en-US" sz="3200" dirty="0"/>
              <a:t>week, 365 days a year</a:t>
            </a:r>
            <a:r>
              <a:rPr lang="en-US" sz="32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32" y="1077218"/>
            <a:ext cx="7264135" cy="5782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There was no paid vacation, no sick pay, no disability pay.  If you didn’t show up to work, you were fired.  Why could factory owners get away with this?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6" y="1569660"/>
            <a:ext cx="7697507" cy="531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83" y="381000"/>
            <a:ext cx="6096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5289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Wages were not good.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97510"/>
            <a:ext cx="457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1899: average male made $498 each year ($11,000 today)</a:t>
            </a:r>
          </a:p>
          <a:p>
            <a:endParaRPr lang="en-US" sz="3000" dirty="0" smtClean="0"/>
          </a:p>
          <a:p>
            <a:r>
              <a:rPr lang="en-US" sz="3000" dirty="0" smtClean="0"/>
              <a:t> A family could not live on these wages alone, so many poor and lower class women had to go to work as well.</a:t>
            </a:r>
          </a:p>
          <a:p>
            <a:endParaRPr lang="en-US" sz="3000" dirty="0" smtClean="0"/>
          </a:p>
          <a:p>
            <a:r>
              <a:rPr lang="en-US" sz="3000" dirty="0" smtClean="0"/>
              <a:t>1899: average female made $267 each year ($6,000 today)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9764" y="674400"/>
            <a:ext cx="35111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By comparison, in 1900 Andrew Carnegie made $23 Million ($516 million today).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2706" cy="680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1103</Words>
  <Application>Microsoft Macintosh PowerPoint</Application>
  <PresentationFormat>On-screen Show (4:3)</PresentationFormat>
  <Paragraphs>83</Paragraphs>
  <Slides>54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Monarch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Justin Abbott</cp:lastModifiedBy>
  <cp:revision>8</cp:revision>
  <dcterms:created xsi:type="dcterms:W3CDTF">2014-09-10T16:53:34Z</dcterms:created>
  <dcterms:modified xsi:type="dcterms:W3CDTF">2014-09-10T16:55:55Z</dcterms:modified>
</cp:coreProperties>
</file>