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324" r:id="rId22"/>
    <p:sldId id="293" r:id="rId23"/>
    <p:sldId id="294" r:id="rId24"/>
    <p:sldId id="295" r:id="rId25"/>
    <p:sldId id="296" r:id="rId26"/>
    <p:sldId id="297" r:id="rId27"/>
    <p:sldId id="298" r:id="rId28"/>
    <p:sldId id="299" r:id="rId29"/>
    <p:sldId id="301" r:id="rId30"/>
    <p:sldId id="300" r:id="rId31"/>
    <p:sldId id="302" r:id="rId32"/>
    <p:sldId id="303" r:id="rId33"/>
    <p:sldId id="305" r:id="rId34"/>
    <p:sldId id="307" r:id="rId35"/>
    <p:sldId id="306" r:id="rId36"/>
    <p:sldId id="316" r:id="rId37"/>
    <p:sldId id="308" r:id="rId38"/>
    <p:sldId id="317" r:id="rId39"/>
    <p:sldId id="318" r:id="rId40"/>
    <p:sldId id="319" r:id="rId41"/>
    <p:sldId id="309" r:id="rId42"/>
    <p:sldId id="310" r:id="rId43"/>
    <p:sldId id="312" r:id="rId44"/>
    <p:sldId id="313" r:id="rId45"/>
    <p:sldId id="31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84" d="100"/>
          <a:sy n="84" d="100"/>
        </p:scale>
        <p:origin x="-9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513BDA-874C-5C44-9150-159B7C66AF63}"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13BDA-874C-5C44-9150-159B7C66AF63}"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13BDA-874C-5C44-9150-159B7C66AF63}"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13BDA-874C-5C44-9150-159B7C66AF63}"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13BDA-874C-5C44-9150-159B7C66AF63}" type="datetimeFigureOut">
              <a:rPr lang="en-US" smtClean="0"/>
              <a:pPr/>
              <a:t>9/25/13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513BDA-874C-5C44-9150-159B7C66AF63}" type="datetimeFigureOut">
              <a:rPr lang="en-US" smtClean="0"/>
              <a:pPr/>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513BDA-874C-5C44-9150-159B7C66AF63}" type="datetimeFigureOut">
              <a:rPr lang="en-US" smtClean="0"/>
              <a:pPr/>
              <a:t>9/25/13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13BDA-874C-5C44-9150-159B7C66AF63}" type="datetimeFigureOut">
              <a:rPr lang="en-US" smtClean="0"/>
              <a:pPr/>
              <a:t>9/25/13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13BDA-874C-5C44-9150-159B7C66AF63}" type="datetimeFigureOut">
              <a:rPr lang="en-US" smtClean="0"/>
              <a:pPr/>
              <a:t>9/25/13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13BDA-874C-5C44-9150-159B7C66AF63}" type="datetimeFigureOut">
              <a:rPr lang="en-US" smtClean="0"/>
              <a:pPr/>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13BDA-874C-5C44-9150-159B7C66AF63}" type="datetimeFigureOut">
              <a:rPr lang="en-US" smtClean="0"/>
              <a:pPr/>
              <a:t>9/25/13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A53F1-A832-9A44-80CD-50B8734B9C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13BDA-874C-5C44-9150-159B7C66AF63}" type="datetimeFigureOut">
              <a:rPr lang="en-US" smtClean="0"/>
              <a:pPr/>
              <a:t>9/25/13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A53F1-A832-9A44-80CD-50B8734B9C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atinamericanstudies.org/1898/cuban-cemetery.jpg" TargetMode="Externa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239059" y="194235"/>
            <a:ext cx="8695765" cy="6454589"/>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0000FF"/>
                </a:solidFill>
                <a:effectLst>
                  <a:outerShdw blurRad="63500" dist="46662" dir="2115817" algn="ctr" rotWithShape="0">
                    <a:srgbClr val="B2B2B2">
                      <a:alpha val="80000"/>
                    </a:srgbClr>
                  </a:outerShdw>
                </a:effectLst>
                <a:latin typeface="Times New Roman"/>
                <a:ea typeface="Times New Roman"/>
                <a:cs typeface="Times New Roman"/>
              </a:rPr>
              <a:t>American Expansion</a:t>
            </a:r>
          </a:p>
          <a:p>
            <a:pPr algn="ctr"/>
            <a:r>
              <a:rPr lang="en-US" sz="3600" kern="10" dirty="0" smtClean="0">
                <a:ln w="9525">
                  <a:noFill/>
                  <a:round/>
                  <a:headEnd/>
                  <a:tailEnd/>
                </a:ln>
                <a:solidFill>
                  <a:srgbClr val="0000FF"/>
                </a:solidFill>
                <a:effectLst>
                  <a:outerShdw blurRad="63500" dist="46662" dir="2115817" algn="ctr" rotWithShape="0">
                    <a:srgbClr val="B2B2B2">
                      <a:alpha val="80000"/>
                    </a:srgbClr>
                  </a:outerShdw>
                </a:effectLst>
                <a:latin typeface="Times New Roman"/>
                <a:ea typeface="Times New Roman"/>
                <a:cs typeface="Times New Roman"/>
              </a:rPr>
              <a:t>And </a:t>
            </a:r>
          </a:p>
          <a:p>
            <a:pPr algn="ctr"/>
            <a:r>
              <a:rPr lang="en-US" sz="3600" kern="10" dirty="0" smtClean="0">
                <a:ln w="9525">
                  <a:noFill/>
                  <a:round/>
                  <a:headEnd/>
                  <a:tailEnd/>
                </a:ln>
                <a:solidFill>
                  <a:srgbClr val="0000FF"/>
                </a:solidFill>
                <a:effectLst>
                  <a:outerShdw blurRad="63500" dist="46662" dir="2115817" algn="ctr" rotWithShape="0">
                    <a:srgbClr val="B2B2B2">
                      <a:alpha val="80000"/>
                    </a:srgbClr>
                  </a:outerShdw>
                </a:effectLst>
                <a:latin typeface="Times New Roman"/>
                <a:ea typeface="Times New Roman"/>
                <a:cs typeface="Times New Roman"/>
              </a:rPr>
              <a:t>War With Spain</a:t>
            </a:r>
            <a:endParaRPr lang="en-US" sz="3600" kern="10" dirty="0">
              <a:ln w="9525">
                <a:noFill/>
                <a:round/>
                <a:headEnd/>
                <a:tailEnd/>
              </a:ln>
              <a:solidFill>
                <a:srgbClr val="0000FF"/>
              </a:solidFill>
              <a:effectLst>
                <a:outerShdw blurRad="63500" dist="46662" dir="2115817" algn="ctr" rotWithShape="0">
                  <a:srgbClr val="B2B2B2">
                    <a:alpha val="80000"/>
                  </a:srgbClr>
                </a:outerShd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2" name="Picture 4" descr="willh"/>
          <p:cNvPicPr>
            <a:picLocks noChangeAspect="1" noChangeArrowheads="1"/>
          </p:cNvPicPr>
          <p:nvPr/>
        </p:nvPicPr>
        <p:blipFill>
          <a:blip r:embed="rId2"/>
          <a:srcRect/>
          <a:stretch>
            <a:fillRect/>
          </a:stretch>
        </p:blipFill>
        <p:spPr bwMode="auto">
          <a:xfrm>
            <a:off x="4800601" y="1570038"/>
            <a:ext cx="4343400" cy="5315064"/>
          </a:xfrm>
          <a:prstGeom prst="rect">
            <a:avLst/>
          </a:prstGeom>
          <a:noFill/>
        </p:spPr>
      </p:pic>
      <p:pic>
        <p:nvPicPr>
          <p:cNvPr id="12293" name="Picture 5" descr="pulitzer"/>
          <p:cNvPicPr>
            <a:picLocks noChangeAspect="1" noChangeArrowheads="1"/>
          </p:cNvPicPr>
          <p:nvPr/>
        </p:nvPicPr>
        <p:blipFill>
          <a:blip r:embed="rId3"/>
          <a:srcRect/>
          <a:stretch>
            <a:fillRect/>
          </a:stretch>
        </p:blipFill>
        <p:spPr bwMode="auto">
          <a:xfrm>
            <a:off x="-1" y="1570038"/>
            <a:ext cx="4507917" cy="5287962"/>
          </a:xfrm>
          <a:prstGeom prst="rect">
            <a:avLst/>
          </a:prstGeom>
          <a:noFill/>
        </p:spPr>
      </p:pic>
      <p:sp>
        <p:nvSpPr>
          <p:cNvPr id="12294" name="Rectangle 6"/>
          <p:cNvSpPr>
            <a:spLocks noChangeArrowheads="1"/>
          </p:cNvSpPr>
          <p:nvPr/>
        </p:nvSpPr>
        <p:spPr bwMode="auto">
          <a:xfrm>
            <a:off x="4800600" y="579438"/>
            <a:ext cx="3849688" cy="457200"/>
          </a:xfrm>
          <a:prstGeom prst="rect">
            <a:avLst/>
          </a:prstGeom>
          <a:noFill/>
          <a:ln w="9525">
            <a:noFill/>
            <a:miter lim="800000"/>
            <a:headEnd/>
            <a:tailEnd/>
          </a:ln>
          <a:effectLst/>
        </p:spPr>
        <p:txBody>
          <a:bodyPr wrap="none" anchor="ctr">
            <a:prstTxWarp prst="textNoShape">
              <a:avLst/>
            </a:prstTxWarp>
            <a:spAutoFit/>
          </a:bodyPr>
          <a:lstStyle/>
          <a:p>
            <a:pPr algn="ctr" eaLnBrk="0" hangingPunct="0"/>
            <a:r>
              <a:rPr lang="en-US" sz="2400" b="1"/>
              <a:t>William Randolph Hearst</a:t>
            </a:r>
            <a:r>
              <a:rPr lang="en-US" sz="2400">
                <a:latin typeface="Times" pitchFamily="-109" charset="0"/>
              </a:rPr>
              <a:t> </a:t>
            </a:r>
          </a:p>
        </p:txBody>
      </p:sp>
      <p:sp>
        <p:nvSpPr>
          <p:cNvPr id="12295" name="Rectangle 7"/>
          <p:cNvSpPr>
            <a:spLocks noChangeArrowheads="1"/>
          </p:cNvSpPr>
          <p:nvPr/>
        </p:nvSpPr>
        <p:spPr bwMode="auto">
          <a:xfrm>
            <a:off x="1143000" y="579438"/>
            <a:ext cx="2249488" cy="457200"/>
          </a:xfrm>
          <a:prstGeom prst="rect">
            <a:avLst/>
          </a:prstGeom>
          <a:noFill/>
          <a:ln w="9525">
            <a:noFill/>
            <a:miter lim="800000"/>
            <a:headEnd/>
            <a:tailEnd/>
          </a:ln>
          <a:effectLst/>
        </p:spPr>
        <p:txBody>
          <a:bodyPr wrap="none" anchor="ctr">
            <a:prstTxWarp prst="textNoShape">
              <a:avLst/>
            </a:prstTxWarp>
            <a:spAutoFit/>
          </a:bodyPr>
          <a:lstStyle/>
          <a:p>
            <a:pPr algn="ctr" eaLnBrk="0" hangingPunct="0"/>
            <a:r>
              <a:rPr lang="en-US" sz="2400" b="1" dirty="0"/>
              <a:t>Josef Pulitzer</a:t>
            </a:r>
            <a:r>
              <a:rPr lang="en-US" sz="2400" dirty="0"/>
              <a:t> </a:t>
            </a:r>
          </a:p>
        </p:txBody>
      </p:sp>
      <p:sp>
        <p:nvSpPr>
          <p:cNvPr id="12296" name="Rectangle 8"/>
          <p:cNvSpPr>
            <a:spLocks noChangeArrowheads="1"/>
          </p:cNvSpPr>
          <p:nvPr/>
        </p:nvSpPr>
        <p:spPr bwMode="auto">
          <a:xfrm>
            <a:off x="5334000" y="1036638"/>
            <a:ext cx="2963863" cy="457200"/>
          </a:xfrm>
          <a:prstGeom prst="rect">
            <a:avLst/>
          </a:prstGeom>
          <a:noFill/>
          <a:ln w="9525">
            <a:noFill/>
            <a:miter lim="800000"/>
            <a:headEnd/>
            <a:tailEnd/>
          </a:ln>
          <a:effectLst/>
        </p:spPr>
        <p:txBody>
          <a:bodyPr wrap="none" anchor="ctr">
            <a:prstTxWarp prst="textNoShape">
              <a:avLst/>
            </a:prstTxWarp>
            <a:spAutoFit/>
          </a:bodyPr>
          <a:lstStyle/>
          <a:p>
            <a:pPr eaLnBrk="0" hangingPunct="0"/>
            <a:r>
              <a:rPr lang="en-US" sz="2400"/>
              <a:t>(</a:t>
            </a:r>
            <a:r>
              <a:rPr lang="en-US" sz="2400" i="1"/>
              <a:t>New York Journal</a:t>
            </a:r>
            <a:r>
              <a:rPr lang="en-US" sz="2400"/>
              <a:t> ) </a:t>
            </a:r>
          </a:p>
        </p:txBody>
      </p:sp>
      <p:sp>
        <p:nvSpPr>
          <p:cNvPr id="12297" name="Rectangle 9"/>
          <p:cNvSpPr>
            <a:spLocks noChangeArrowheads="1"/>
          </p:cNvSpPr>
          <p:nvPr/>
        </p:nvSpPr>
        <p:spPr bwMode="auto">
          <a:xfrm>
            <a:off x="858838" y="1112838"/>
            <a:ext cx="2751137" cy="457200"/>
          </a:xfrm>
          <a:prstGeom prst="rect">
            <a:avLst/>
          </a:prstGeom>
          <a:noFill/>
          <a:ln w="9525">
            <a:noFill/>
            <a:miter lim="800000"/>
            <a:headEnd/>
            <a:tailEnd/>
          </a:ln>
          <a:effectLst/>
        </p:spPr>
        <p:txBody>
          <a:bodyPr wrap="none" anchor="ctr">
            <a:prstTxWarp prst="textNoShape">
              <a:avLst/>
            </a:prstTxWarp>
            <a:spAutoFit/>
          </a:bodyPr>
          <a:lstStyle/>
          <a:p>
            <a:pPr algn="ctr" eaLnBrk="0" hangingPunct="0"/>
            <a:r>
              <a:rPr lang="en-US" sz="2400"/>
              <a:t>(</a:t>
            </a:r>
            <a:r>
              <a:rPr lang="en-US" sz="2400" i="1"/>
              <a:t>New York World</a:t>
            </a:r>
            <a:r>
              <a:rPr lang="en-US" sz="2400"/>
              <a:t> )</a:t>
            </a:r>
            <a:r>
              <a:rPr lang="en-US" sz="2400">
                <a:latin typeface="Times" pitchFamily="-109" charset="0"/>
              </a:rPr>
              <a:t> </a:t>
            </a:r>
          </a:p>
        </p:txBody>
      </p:sp>
      <p:sp>
        <p:nvSpPr>
          <p:cNvPr id="12298" name="Text Box 10"/>
          <p:cNvSpPr txBox="1">
            <a:spLocks noChangeArrowheads="1"/>
          </p:cNvSpPr>
          <p:nvPr/>
        </p:nvSpPr>
        <p:spPr bwMode="auto">
          <a:xfrm>
            <a:off x="914400" y="0"/>
            <a:ext cx="7315200" cy="579438"/>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3200" dirty="0"/>
              <a:t>Titans of New York Journalism</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087938" y="0"/>
            <a:ext cx="4056062" cy="6863416"/>
          </a:xfrm>
          <a:prstGeom prst="rect">
            <a:avLst/>
          </a:prstGeom>
          <a:noFill/>
          <a:ln w="9525">
            <a:noFill/>
            <a:miter lim="800000"/>
            <a:headEnd/>
            <a:tailEnd/>
          </a:ln>
          <a:effectLst/>
        </p:spPr>
        <p:txBody>
          <a:bodyPr wrap="square">
            <a:prstTxWarp prst="textNoShape">
              <a:avLst/>
            </a:prstTxWarp>
            <a:spAutoFit/>
          </a:bodyPr>
          <a:lstStyle/>
          <a:p>
            <a:pPr algn="ctr" eaLnBrk="0" hangingPunct="0">
              <a:spcBef>
                <a:spcPct val="50000"/>
              </a:spcBef>
            </a:pPr>
            <a:r>
              <a:rPr lang="en-US" sz="4400" dirty="0"/>
              <a:t>Hearst, Pulitzer, and other newspaper men in New York competed fiercely to get the most readers and sell the most newspapers.</a:t>
            </a:r>
          </a:p>
        </p:txBody>
      </p:sp>
      <p:pic>
        <p:nvPicPr>
          <p:cNvPr id="13317" name="Picture 5"/>
          <p:cNvPicPr>
            <a:picLocks noChangeAspect="1" noChangeArrowheads="1"/>
          </p:cNvPicPr>
          <p:nvPr/>
        </p:nvPicPr>
        <p:blipFill>
          <a:blip r:embed="rId2"/>
          <a:srcRect/>
          <a:stretch>
            <a:fillRect/>
          </a:stretch>
        </p:blipFill>
        <p:spPr bwMode="auto">
          <a:xfrm>
            <a:off x="152400" y="152400"/>
            <a:ext cx="4935538"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0" y="305068"/>
            <a:ext cx="2831813" cy="6247864"/>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4000" dirty="0" smtClean="0"/>
              <a:t>They used </a:t>
            </a:r>
            <a:r>
              <a:rPr lang="en-US" sz="4000" dirty="0"/>
              <a:t>sensational stories of events occurring in Cuba in an effort to boost sales of their newspapers.</a:t>
            </a:r>
          </a:p>
        </p:txBody>
      </p:sp>
      <p:pic>
        <p:nvPicPr>
          <p:cNvPr id="14342" name="Picture 6" descr="Nekkid"/>
          <p:cNvPicPr>
            <a:picLocks noChangeAspect="1" noChangeArrowheads="1"/>
          </p:cNvPicPr>
          <p:nvPr/>
        </p:nvPicPr>
        <p:blipFill>
          <a:blip r:embed="rId2"/>
          <a:srcRect/>
          <a:stretch>
            <a:fillRect/>
          </a:stretch>
        </p:blipFill>
        <p:spPr bwMode="auto">
          <a:xfrm>
            <a:off x="2831813" y="97117"/>
            <a:ext cx="6312187" cy="666376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4" name="Picture 4" descr="valeriano_weyler02"/>
          <p:cNvPicPr>
            <a:picLocks noChangeAspect="1" noChangeArrowheads="1"/>
          </p:cNvPicPr>
          <p:nvPr/>
        </p:nvPicPr>
        <p:blipFill>
          <a:blip r:embed="rId2"/>
          <a:srcRect/>
          <a:stretch>
            <a:fillRect/>
          </a:stretch>
        </p:blipFill>
        <p:spPr bwMode="auto">
          <a:xfrm>
            <a:off x="3839883" y="0"/>
            <a:ext cx="5304118" cy="6865554"/>
          </a:xfrm>
          <a:prstGeom prst="rect">
            <a:avLst/>
          </a:prstGeom>
          <a:noFill/>
        </p:spPr>
      </p:pic>
      <p:sp>
        <p:nvSpPr>
          <p:cNvPr id="15365" name="Text Box 5"/>
          <p:cNvSpPr txBox="1">
            <a:spLocks noChangeArrowheads="1"/>
          </p:cNvSpPr>
          <p:nvPr/>
        </p:nvSpPr>
        <p:spPr bwMode="auto">
          <a:xfrm>
            <a:off x="-1" y="0"/>
            <a:ext cx="3839883" cy="6863417"/>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4000" dirty="0"/>
              <a:t>Newspapers began to call </a:t>
            </a:r>
            <a:r>
              <a:rPr lang="en-US" sz="4000" dirty="0" err="1"/>
              <a:t>Weyler</a:t>
            </a:r>
            <a:r>
              <a:rPr lang="en-US" sz="4000" dirty="0"/>
              <a:t> “The Butcher” and stories of the horrors of Cuban camps were splashed across the front pages of American newspapers.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304800" y="0"/>
            <a:ext cx="8610600" cy="17399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3600"/>
              <a:t>As Hearst and Pulitzer continued to compete with one another, the first real comic strip character got into the mix.</a:t>
            </a:r>
          </a:p>
        </p:txBody>
      </p:sp>
      <p:pic>
        <p:nvPicPr>
          <p:cNvPr id="16389" name="Picture 5" descr="willh"/>
          <p:cNvPicPr>
            <a:picLocks noChangeAspect="1" noChangeArrowheads="1"/>
          </p:cNvPicPr>
          <p:nvPr/>
        </p:nvPicPr>
        <p:blipFill>
          <a:blip r:embed="rId2"/>
          <a:srcRect/>
          <a:stretch>
            <a:fillRect/>
          </a:stretch>
        </p:blipFill>
        <p:spPr bwMode="auto">
          <a:xfrm>
            <a:off x="5181600" y="1905000"/>
            <a:ext cx="3717925" cy="4572000"/>
          </a:xfrm>
          <a:prstGeom prst="rect">
            <a:avLst/>
          </a:prstGeom>
          <a:noFill/>
        </p:spPr>
      </p:pic>
      <p:pic>
        <p:nvPicPr>
          <p:cNvPr id="16390" name="Picture 6" descr="pulitzer"/>
          <p:cNvPicPr>
            <a:picLocks noChangeAspect="1" noChangeArrowheads="1"/>
          </p:cNvPicPr>
          <p:nvPr/>
        </p:nvPicPr>
        <p:blipFill>
          <a:blip r:embed="rId3"/>
          <a:srcRect/>
          <a:stretch>
            <a:fillRect/>
          </a:stretch>
        </p:blipFill>
        <p:spPr bwMode="auto">
          <a:xfrm>
            <a:off x="457200" y="1905000"/>
            <a:ext cx="4027488" cy="4648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7" name="Picture 5" descr="rfo"/>
          <p:cNvPicPr>
            <a:picLocks noChangeAspect="1" noChangeArrowheads="1"/>
          </p:cNvPicPr>
          <p:nvPr/>
        </p:nvPicPr>
        <p:blipFill>
          <a:blip r:embed="rId2"/>
          <a:srcRect/>
          <a:stretch>
            <a:fillRect/>
          </a:stretch>
        </p:blipFill>
        <p:spPr bwMode="auto">
          <a:xfrm>
            <a:off x="4648200" y="381000"/>
            <a:ext cx="4267200" cy="6096000"/>
          </a:xfrm>
          <a:prstGeom prst="rect">
            <a:avLst/>
          </a:prstGeom>
          <a:noFill/>
        </p:spPr>
      </p:pic>
      <p:sp>
        <p:nvSpPr>
          <p:cNvPr id="18438" name="Text Box 6"/>
          <p:cNvSpPr txBox="1">
            <a:spLocks noChangeArrowheads="1"/>
          </p:cNvSpPr>
          <p:nvPr/>
        </p:nvSpPr>
        <p:spPr bwMode="auto">
          <a:xfrm>
            <a:off x="0" y="971176"/>
            <a:ext cx="4572000" cy="4524315"/>
          </a:xfrm>
          <a:prstGeom prst="rect">
            <a:avLst/>
          </a:prstGeom>
          <a:noFill/>
          <a:ln w="9525">
            <a:noFill/>
            <a:miter lim="800000"/>
            <a:headEnd/>
            <a:tailEnd/>
          </a:ln>
          <a:effectLst/>
        </p:spPr>
        <p:txBody>
          <a:bodyPr wrap="square">
            <a:prstTxWarp prst="textNoShape">
              <a:avLst/>
            </a:prstTxWarp>
            <a:spAutoFit/>
          </a:bodyPr>
          <a:lstStyle/>
          <a:p>
            <a:pPr algn="ctr" eaLnBrk="0" hangingPunct="0">
              <a:spcBef>
                <a:spcPct val="50000"/>
              </a:spcBef>
            </a:pPr>
            <a:r>
              <a:rPr lang="en-US" sz="3200" dirty="0" smtClean="0"/>
              <a:t>Cartoonist </a:t>
            </a:r>
            <a:r>
              <a:rPr lang="en-US" sz="3200" dirty="0">
                <a:solidFill>
                  <a:srgbClr val="000000"/>
                </a:solidFill>
              </a:rPr>
              <a:t>R. F. </a:t>
            </a:r>
            <a:r>
              <a:rPr lang="en-US" sz="3200" dirty="0" err="1">
                <a:solidFill>
                  <a:srgbClr val="000000"/>
                </a:solidFill>
              </a:rPr>
              <a:t>Outcault</a:t>
            </a:r>
            <a:r>
              <a:rPr lang="en-US" sz="3200" dirty="0" smtClean="0">
                <a:solidFill>
                  <a:srgbClr val="000000"/>
                </a:solidFill>
              </a:rPr>
              <a:t> drew a very popular cartoon, “The Yellow Kid” for Pulitzer’s paper. Hearst agreed to pay </a:t>
            </a:r>
            <a:r>
              <a:rPr lang="en-US" sz="3200" dirty="0" err="1" smtClean="0">
                <a:solidFill>
                  <a:srgbClr val="000000"/>
                </a:solidFill>
              </a:rPr>
              <a:t>Outcault</a:t>
            </a:r>
            <a:r>
              <a:rPr lang="en-US" sz="3200" dirty="0" smtClean="0">
                <a:solidFill>
                  <a:srgbClr val="000000"/>
                </a:solidFill>
              </a:rPr>
              <a:t> more money to switch papers in a effort to both screw Pulitzer, and attract readers to his own paper, </a:t>
            </a:r>
            <a:endParaRPr lang="en-US" sz="3200" b="1"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5946588" y="815975"/>
            <a:ext cx="3124200" cy="55848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600" dirty="0"/>
              <a:t>I will now show you a picture of the yellow kid, perhaps the ugliest cartoon character in American history.</a:t>
            </a:r>
          </a:p>
        </p:txBody>
      </p:sp>
      <p:pic>
        <p:nvPicPr>
          <p:cNvPr id="19461" name="Picture 5"/>
          <p:cNvPicPr>
            <a:picLocks noChangeAspect="1" noChangeArrowheads="1"/>
          </p:cNvPicPr>
          <p:nvPr/>
        </p:nvPicPr>
        <p:blipFill>
          <a:blip r:embed="rId2"/>
          <a:srcRect/>
          <a:stretch>
            <a:fillRect/>
          </a:stretch>
        </p:blipFill>
        <p:spPr bwMode="auto">
          <a:xfrm>
            <a:off x="0" y="0"/>
            <a:ext cx="5946588" cy="72454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ppt_x"/>
                                          </p:val>
                                        </p:tav>
                                        <p:tav tm="100000">
                                          <p:val>
                                            <p:strVal val="#ppt_x"/>
                                          </p:val>
                                        </p:tav>
                                      </p:tavLst>
                                    </p:anim>
                                    <p:anim calcmode="lin" valueType="num">
                                      <p:cBhvr additive="base">
                                        <p:cTn id="8"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206262" cy="652110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0" y="0"/>
            <a:ext cx="9144000" cy="30162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200"/>
              <a:t>Hearst’s actions with the Yellow Kid continued into the newsroom where the two newspapers attempted to outdo each other.  Because the first effort involved the Yellow Kid, the entire process of attracting readers through sensational reporting came to be known as. . .</a:t>
            </a:r>
          </a:p>
        </p:txBody>
      </p:sp>
      <p:sp>
        <p:nvSpPr>
          <p:cNvPr id="20485" name="WordArt 5"/>
          <p:cNvSpPr>
            <a:spLocks noChangeArrowheads="1" noChangeShapeType="1" noTextEdit="1"/>
          </p:cNvSpPr>
          <p:nvPr/>
        </p:nvSpPr>
        <p:spPr bwMode="auto">
          <a:xfrm>
            <a:off x="914400" y="3124200"/>
            <a:ext cx="7239000" cy="3048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FF00"/>
                </a:solidFill>
                <a:effectLst>
                  <a:outerShdw blurRad="63500" dist="46662" dir="2115817" algn="ctr" rotWithShape="0">
                    <a:srgbClr val="B2B2B2">
                      <a:alpha val="80000"/>
                    </a:srgbClr>
                  </a:outerShdw>
                </a:effectLst>
                <a:latin typeface="Times New Roman"/>
                <a:ea typeface="Times New Roman"/>
                <a:cs typeface="Times New Roman"/>
              </a:rPr>
              <a:t>Yellow</a:t>
            </a:r>
          </a:p>
          <a:p>
            <a:pPr algn="ctr"/>
            <a:r>
              <a:rPr lang="en-US" sz="3600" kern="10">
                <a:ln w="9525">
                  <a:noFill/>
                  <a:round/>
                  <a:headEnd/>
                  <a:tailEnd/>
                </a:ln>
                <a:solidFill>
                  <a:srgbClr val="FFFF00"/>
                </a:solidFill>
                <a:effectLst>
                  <a:outerShdw blurRad="63500" dist="46662" dir="2115817" algn="ctr" rotWithShape="0">
                    <a:srgbClr val="B2B2B2">
                      <a:alpha val="80000"/>
                    </a:srgbClr>
                  </a:outerShdw>
                </a:effectLst>
                <a:latin typeface="Times New Roman"/>
                <a:ea typeface="Times New Roman"/>
                <a:cs typeface="Times New Roman"/>
              </a:rPr>
              <a:t>Journalism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770" decel="100000"/>
                                        <p:tgtEl>
                                          <p:spTgt spid="20485"/>
                                        </p:tgtEl>
                                      </p:cBhvr>
                                    </p:animEffect>
                                    <p:animScale>
                                      <p:cBhvr>
                                        <p:cTn id="8" dur="770" decel="100000"/>
                                        <p:tgtEl>
                                          <p:spTgt spid="20485"/>
                                        </p:tgtEl>
                                      </p:cBhvr>
                                      <p:from x="10000" y="10000"/>
                                      <p:to x="200000" y="450000"/>
                                    </p:animScale>
                                    <p:animScale>
                                      <p:cBhvr>
                                        <p:cTn id="9" dur="1230" accel="100000" fill="hold">
                                          <p:stCondLst>
                                            <p:cond delay="770"/>
                                          </p:stCondLst>
                                        </p:cTn>
                                        <p:tgtEl>
                                          <p:spTgt spid="20485"/>
                                        </p:tgtEl>
                                      </p:cBhvr>
                                      <p:from x="200000" y="450000"/>
                                      <p:to x="100000" y="100000"/>
                                    </p:animScale>
                                    <p:set>
                                      <p:cBhvr>
                                        <p:cTn id="10" dur="770" fill="hold"/>
                                        <p:tgtEl>
                                          <p:spTgt spid="20485"/>
                                        </p:tgtEl>
                                        <p:attrNameLst>
                                          <p:attrName>ppt_x</p:attrName>
                                        </p:attrNameLst>
                                      </p:cBhvr>
                                      <p:to>
                                        <p:strVal val="(0.5)"/>
                                      </p:to>
                                    </p:set>
                                    <p:anim from="(0.5)" to="(#ppt_x)" calcmode="lin" valueType="num">
                                      <p:cBhvr>
                                        <p:cTn id="11" dur="1230" accel="100000" fill="hold">
                                          <p:stCondLst>
                                            <p:cond delay="770"/>
                                          </p:stCondLst>
                                        </p:cTn>
                                        <p:tgtEl>
                                          <p:spTgt spid="20485"/>
                                        </p:tgtEl>
                                        <p:attrNameLst>
                                          <p:attrName>ppt_x</p:attrName>
                                        </p:attrNameLst>
                                      </p:cBhvr>
                                    </p:anim>
                                    <p:set>
                                      <p:cBhvr>
                                        <p:cTn id="12" dur="770" fill="hold"/>
                                        <p:tgtEl>
                                          <p:spTgt spid="20485"/>
                                        </p:tgtEl>
                                        <p:attrNameLst>
                                          <p:attrName>ppt_y</p:attrName>
                                        </p:attrNameLst>
                                      </p:cBhvr>
                                      <p:to>
                                        <p:strVal val="(#ppt_y+0.4)"/>
                                      </p:to>
                                    </p:set>
                                    <p:anim from="(#ppt_y+0.4)" to="(#ppt_y)" calcmode="lin" valueType="num">
                                      <p:cBhvr>
                                        <p:cTn id="13" dur="1230" accel="100000" fill="hold">
                                          <p:stCondLst>
                                            <p:cond delay="770"/>
                                          </p:stCondLst>
                                        </p:cTn>
                                        <p:tgtEl>
                                          <p:spTgt spid="2048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6" name="Picture 4" descr="willh"/>
          <p:cNvPicPr>
            <a:picLocks noChangeAspect="1" noChangeArrowheads="1"/>
          </p:cNvPicPr>
          <p:nvPr/>
        </p:nvPicPr>
        <p:blipFill>
          <a:blip r:embed="rId2"/>
          <a:srcRect/>
          <a:stretch>
            <a:fillRect/>
          </a:stretch>
        </p:blipFill>
        <p:spPr bwMode="auto">
          <a:xfrm>
            <a:off x="5181600" y="1905000"/>
            <a:ext cx="3717925" cy="4572000"/>
          </a:xfrm>
          <a:prstGeom prst="rect">
            <a:avLst/>
          </a:prstGeom>
          <a:noFill/>
        </p:spPr>
      </p:pic>
      <p:pic>
        <p:nvPicPr>
          <p:cNvPr id="23557" name="Picture 5" descr="pulitzer"/>
          <p:cNvPicPr>
            <a:picLocks noChangeAspect="1" noChangeArrowheads="1"/>
          </p:cNvPicPr>
          <p:nvPr/>
        </p:nvPicPr>
        <p:blipFill>
          <a:blip r:embed="rId3"/>
          <a:srcRect/>
          <a:stretch>
            <a:fillRect/>
          </a:stretch>
        </p:blipFill>
        <p:spPr bwMode="auto">
          <a:xfrm>
            <a:off x="457200" y="1905000"/>
            <a:ext cx="4027488" cy="4648200"/>
          </a:xfrm>
          <a:prstGeom prst="rect">
            <a:avLst/>
          </a:prstGeom>
          <a:noFill/>
        </p:spPr>
      </p:pic>
      <p:sp>
        <p:nvSpPr>
          <p:cNvPr id="23558" name="Text Box 6"/>
          <p:cNvSpPr txBox="1">
            <a:spLocks noChangeArrowheads="1"/>
          </p:cNvSpPr>
          <p:nvPr/>
        </p:nvSpPr>
        <p:spPr bwMode="auto">
          <a:xfrm>
            <a:off x="228600" y="0"/>
            <a:ext cx="8534400" cy="18002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Both newspapers continued to exaggerate, and even completely fabricate stories about events in Cuba, to enflame the passions of U.S. readers and, in doing so, sell more newspapers.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0" y="228600"/>
            <a:ext cx="8991600" cy="6484938"/>
          </a:xfrm>
          <a:prstGeom prst="rect">
            <a:avLst/>
          </a:prstGeom>
          <a:noFill/>
          <a:ln w="9525">
            <a:noFill/>
            <a:miter lim="800000"/>
            <a:headEnd/>
            <a:tailEnd/>
          </a:ln>
          <a:effectLst/>
        </p:spPr>
      </p:pic>
      <p:sp>
        <p:nvSpPr>
          <p:cNvPr id="3077" name="Rectangle 5"/>
          <p:cNvSpPr>
            <a:spLocks noChangeArrowheads="1"/>
          </p:cNvSpPr>
          <p:nvPr/>
        </p:nvSpPr>
        <p:spPr bwMode="auto">
          <a:xfrm>
            <a:off x="0" y="0"/>
            <a:ext cx="3352800" cy="6858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078" name="Text Box 6"/>
          <p:cNvSpPr txBox="1">
            <a:spLocks noChangeArrowheads="1"/>
          </p:cNvSpPr>
          <p:nvPr/>
        </p:nvSpPr>
        <p:spPr bwMode="auto">
          <a:xfrm>
            <a:off x="0" y="674400"/>
            <a:ext cx="3276600" cy="5509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4400" dirty="0"/>
              <a:t>Following the successful acquisition of </a:t>
            </a:r>
            <a:r>
              <a:rPr lang="en-US" sz="4400" dirty="0" smtClean="0"/>
              <a:t>Hawaii, </a:t>
            </a:r>
            <a:r>
              <a:rPr lang="en-US" sz="4400" dirty="0"/>
              <a:t>American imperialists looked to the Caribbean.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6" name="Picture 6" descr="Spanish Misrule"/>
          <p:cNvPicPr>
            <a:picLocks noChangeAspect="1" noChangeArrowheads="1"/>
          </p:cNvPicPr>
          <p:nvPr/>
        </p:nvPicPr>
        <p:blipFill>
          <a:blip r:embed="rId2">
            <a:lum bright="-6000" contrast="12000"/>
          </a:blip>
          <a:srcRect/>
          <a:stretch>
            <a:fillRect/>
          </a:stretch>
        </p:blipFill>
        <p:spPr bwMode="auto">
          <a:xfrm>
            <a:off x="0" y="0"/>
            <a:ext cx="92202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0"/>
            <a:ext cx="4572000" cy="3785652"/>
          </a:xfrm>
          <a:prstGeom prst="rect">
            <a:avLst/>
          </a:prstGeom>
          <a:noFill/>
        </p:spPr>
        <p:txBody>
          <a:bodyPr wrap="square" rtlCol="0">
            <a:spAutoFit/>
          </a:bodyPr>
          <a:lstStyle/>
          <a:p>
            <a:pPr algn="ctr"/>
            <a:r>
              <a:rPr lang="en-US" sz="4000" dirty="0" smtClean="0"/>
              <a:t>Hearst, Pulitzer, and others across the country began to call for war with Spain in defense of Cuba.  Why?</a:t>
            </a:r>
            <a:endParaRPr lang="en-US" sz="4000" dirty="0"/>
          </a:p>
        </p:txBody>
      </p:sp>
      <p:sp>
        <p:nvSpPr>
          <p:cNvPr id="3" name="TextBox 2"/>
          <p:cNvSpPr txBox="1"/>
          <p:nvPr/>
        </p:nvSpPr>
        <p:spPr>
          <a:xfrm>
            <a:off x="0" y="4278455"/>
            <a:ext cx="4572000" cy="1938992"/>
          </a:xfrm>
          <a:prstGeom prst="rect">
            <a:avLst/>
          </a:prstGeom>
          <a:noFill/>
        </p:spPr>
        <p:txBody>
          <a:bodyPr wrap="square" rtlCol="0">
            <a:spAutoFit/>
          </a:bodyPr>
          <a:lstStyle/>
          <a:p>
            <a:pPr algn="ctr"/>
            <a:r>
              <a:rPr lang="en-US" sz="4000" dirty="0" smtClean="0"/>
              <a:t>War meant more people buying newspapers!</a:t>
            </a:r>
            <a:endParaRPr lang="en-US" sz="4000" dirty="0"/>
          </a:p>
        </p:txBody>
      </p:sp>
      <p:pic>
        <p:nvPicPr>
          <p:cNvPr id="4" name="Picture 3"/>
          <p:cNvPicPr>
            <a:picLocks noChangeAspect="1"/>
          </p:cNvPicPr>
          <p:nvPr/>
        </p:nvPicPr>
        <p:blipFill>
          <a:blip r:embed="rId2"/>
          <a:stretch>
            <a:fillRect/>
          </a:stretch>
        </p:blipFill>
        <p:spPr>
          <a:xfrm>
            <a:off x="4572000" y="0"/>
            <a:ext cx="45719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a:srcRect/>
          <a:stretch>
            <a:fillRect/>
          </a:stretch>
        </p:blipFill>
        <p:spPr bwMode="auto">
          <a:xfrm>
            <a:off x="0" y="348456"/>
            <a:ext cx="9144000" cy="6161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81" name="Picture 5" descr="President-McKinley"/>
          <p:cNvPicPr>
            <a:picLocks noChangeAspect="1" noChangeArrowheads="1"/>
          </p:cNvPicPr>
          <p:nvPr/>
        </p:nvPicPr>
        <p:blipFill>
          <a:blip r:embed="rId2"/>
          <a:srcRect/>
          <a:stretch>
            <a:fillRect/>
          </a:stretch>
        </p:blipFill>
        <p:spPr bwMode="auto">
          <a:xfrm>
            <a:off x="4038600" y="228600"/>
            <a:ext cx="4826000" cy="6400800"/>
          </a:xfrm>
          <a:prstGeom prst="rect">
            <a:avLst/>
          </a:prstGeom>
          <a:noFill/>
        </p:spPr>
      </p:pic>
      <p:sp>
        <p:nvSpPr>
          <p:cNvPr id="24582" name="Text Box 6"/>
          <p:cNvSpPr txBox="1">
            <a:spLocks noChangeArrowheads="1"/>
          </p:cNvSpPr>
          <p:nvPr/>
        </p:nvSpPr>
        <p:spPr bwMode="auto">
          <a:xfrm>
            <a:off x="304800" y="0"/>
            <a:ext cx="3505200" cy="663258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400" dirty="0"/>
              <a:t>Americans began to call on President McKinley to intervene on behalf of the Cuban revolutionaries.</a:t>
            </a:r>
          </a:p>
          <a:p>
            <a:pPr algn="ctr">
              <a:spcBef>
                <a:spcPct val="50000"/>
              </a:spcBef>
            </a:pPr>
            <a:r>
              <a:rPr lang="en-US" sz="3400" dirty="0"/>
              <a:t>Relations between the U.S. and Spain began to grow tense as a result</a:t>
            </a:r>
            <a:r>
              <a:rPr lang="en-US" sz="3400" dirty="0" smtClean="0"/>
              <a:t>.</a:t>
            </a:r>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2">
                                            <p:txEl>
                                              <p:pRg st="1" end="1"/>
                                            </p:txEl>
                                          </p:spTgt>
                                        </p:tgtEl>
                                        <p:attrNameLst>
                                          <p:attrName>style.visibility</p:attrName>
                                        </p:attrNameLst>
                                      </p:cBhvr>
                                      <p:to>
                                        <p:strVal val="visible"/>
                                      </p:to>
                                    </p:set>
                                    <p:anim calcmode="lin" valueType="num">
                                      <p:cBhvr additive="base">
                                        <p:cTn id="7" dur="500" fill="hold"/>
                                        <p:tgtEl>
                                          <p:spTgt spid="245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9" name="Picture 5" descr="maine1"/>
          <p:cNvPicPr>
            <a:picLocks noChangeAspect="1" noChangeArrowheads="1"/>
          </p:cNvPicPr>
          <p:nvPr/>
        </p:nvPicPr>
        <p:blipFill>
          <a:blip r:embed="rId2"/>
          <a:srcRect/>
          <a:stretch>
            <a:fillRect/>
          </a:stretch>
        </p:blipFill>
        <p:spPr bwMode="auto">
          <a:xfrm>
            <a:off x="381000" y="1981200"/>
            <a:ext cx="8458200" cy="4662488"/>
          </a:xfrm>
          <a:prstGeom prst="rect">
            <a:avLst/>
          </a:prstGeom>
          <a:noFill/>
        </p:spPr>
      </p:pic>
      <p:sp>
        <p:nvSpPr>
          <p:cNvPr id="21510" name="Text Box 6"/>
          <p:cNvSpPr txBox="1">
            <a:spLocks noChangeArrowheads="1"/>
          </p:cNvSpPr>
          <p:nvPr/>
        </p:nvSpPr>
        <p:spPr bwMode="auto">
          <a:xfrm>
            <a:off x="0" y="0"/>
            <a:ext cx="9144000" cy="20415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200"/>
              <a:t>As conditions continued to deteriorate, President McKinley dispatched the U.S.S. Maine to Havana to protect Americans, and American business interests in the event that things got out of hand.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a:srcRect/>
          <a:stretch>
            <a:fillRect/>
          </a:stretch>
        </p:blipFill>
        <p:spPr bwMode="auto">
          <a:xfrm>
            <a:off x="3568347" y="0"/>
            <a:ext cx="5575653" cy="6858000"/>
          </a:xfrm>
          <a:prstGeom prst="rect">
            <a:avLst/>
          </a:prstGeom>
          <a:noFill/>
          <a:ln w="9525">
            <a:noFill/>
            <a:miter lim="800000"/>
            <a:headEnd/>
            <a:tailEnd/>
          </a:ln>
          <a:effectLst/>
        </p:spPr>
      </p:pic>
      <p:sp>
        <p:nvSpPr>
          <p:cNvPr id="26629" name="Text Box 5"/>
          <p:cNvSpPr txBox="1">
            <a:spLocks noChangeArrowheads="1"/>
          </p:cNvSpPr>
          <p:nvPr/>
        </p:nvSpPr>
        <p:spPr bwMode="auto">
          <a:xfrm>
            <a:off x="-1" y="335845"/>
            <a:ext cx="3568347" cy="6186310"/>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600" dirty="0"/>
              <a:t>In another effort to make headlines, Hearst published an intercepted letter from</a:t>
            </a:r>
            <a:r>
              <a:rPr lang="en-US" sz="3600" dirty="0" smtClean="0"/>
              <a:t> Spain’s ambassador in Washington, </a:t>
            </a:r>
            <a:r>
              <a:rPr lang="en-US" sz="3600" dirty="0" err="1"/>
              <a:t>Dupuy</a:t>
            </a:r>
            <a:r>
              <a:rPr lang="en-US" sz="3600" dirty="0"/>
              <a:t> de </a:t>
            </a:r>
            <a:r>
              <a:rPr lang="en-US" sz="3600" dirty="0" err="1" smtClean="0"/>
              <a:t>Lome</a:t>
            </a:r>
            <a:r>
              <a:rPr lang="en-US" sz="3600" dirty="0" smtClean="0"/>
              <a:t>, </a:t>
            </a:r>
            <a:r>
              <a:rPr lang="en-US" sz="3600" dirty="0"/>
              <a:t>to the Spanish government.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a:srcRect/>
          <a:stretch>
            <a:fillRect/>
          </a:stretch>
        </p:blipFill>
        <p:spPr bwMode="auto">
          <a:xfrm>
            <a:off x="3568347" y="0"/>
            <a:ext cx="5575653" cy="6858000"/>
          </a:xfrm>
          <a:prstGeom prst="rect">
            <a:avLst/>
          </a:prstGeom>
          <a:noFill/>
          <a:ln w="9525">
            <a:noFill/>
            <a:miter lim="800000"/>
            <a:headEnd/>
            <a:tailEnd/>
          </a:ln>
          <a:effectLst/>
        </p:spPr>
      </p:pic>
      <p:sp>
        <p:nvSpPr>
          <p:cNvPr id="27653" name="Text Box 5"/>
          <p:cNvSpPr txBox="1">
            <a:spLocks noChangeArrowheads="1"/>
          </p:cNvSpPr>
          <p:nvPr/>
        </p:nvSpPr>
        <p:spPr bwMode="auto">
          <a:xfrm>
            <a:off x="0" y="292100"/>
            <a:ext cx="3568347" cy="6247864"/>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200" dirty="0"/>
              <a:t>In his letter de </a:t>
            </a:r>
            <a:r>
              <a:rPr lang="en-US" sz="3200" dirty="0" err="1"/>
              <a:t>Lome</a:t>
            </a:r>
            <a:r>
              <a:rPr lang="en-US" sz="3200" dirty="0"/>
              <a:t> characterized President McKinley as a weak politician intent on pleasing his supporters, by whom he was controlled.</a:t>
            </a:r>
          </a:p>
          <a:p>
            <a:pPr algn="ctr">
              <a:spcBef>
                <a:spcPct val="50000"/>
              </a:spcBef>
            </a:pPr>
            <a:r>
              <a:rPr lang="en-US" sz="3200" dirty="0"/>
              <a:t>Americans were outraged and tensions with Spain only increased.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3">
                                            <p:txEl>
                                              <p:pRg st="1" end="1"/>
                                            </p:txEl>
                                          </p:spTgt>
                                        </p:tgtEl>
                                        <p:attrNameLst>
                                          <p:attrName>style.visibility</p:attrName>
                                        </p:attrNameLst>
                                      </p:cBhvr>
                                      <p:to>
                                        <p:strVal val="visible"/>
                                      </p:to>
                                    </p:set>
                                    <p:anim calcmode="lin" valueType="num">
                                      <p:cBhvr additive="base">
                                        <p:cTn id="7" dur="5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0" y="0"/>
            <a:ext cx="9144000" cy="1190625"/>
          </a:xfrm>
          <a:prstGeom prst="rect">
            <a:avLst/>
          </a:prstGeom>
          <a:noFill/>
          <a:ln w="9525">
            <a:noFill/>
            <a:miter lim="800000"/>
            <a:headEnd/>
            <a:tailEnd/>
          </a:ln>
          <a:effectLst/>
        </p:spPr>
        <p:txBody>
          <a:bodyPr>
            <a:prstTxWarp prst="textNoShape">
              <a:avLst/>
            </a:prstTxWarp>
            <a:spAutoFit/>
          </a:bodyPr>
          <a:lstStyle/>
          <a:p>
            <a:pPr algn="ctr"/>
            <a:r>
              <a:rPr lang="en-US" sz="3600"/>
              <a:t>On February 15, 1898, in this atmosphere of tension, the U.S.S. Maine went. . .</a:t>
            </a:r>
          </a:p>
        </p:txBody>
      </p:sp>
      <p:sp>
        <p:nvSpPr>
          <p:cNvPr id="25605" name="WordArt 5"/>
          <p:cNvSpPr>
            <a:spLocks noChangeArrowheads="1" noChangeShapeType="1" noTextEdit="1"/>
          </p:cNvSpPr>
          <p:nvPr/>
        </p:nvSpPr>
        <p:spPr bwMode="auto">
          <a:xfrm>
            <a:off x="914400" y="1600200"/>
            <a:ext cx="7391400" cy="45720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00FF"/>
                </a:solidFill>
                <a:effectLst>
                  <a:outerShdw blurRad="63500" dist="46662" dir="2115817" algn="ctr" rotWithShape="0">
                    <a:srgbClr val="B2B2B2">
                      <a:alpha val="80000"/>
                    </a:srgbClr>
                  </a:outerShdw>
                </a:effectLst>
                <a:latin typeface="Times New Roman"/>
                <a:ea typeface="Times New Roman"/>
                <a:cs typeface="Times New Roman"/>
              </a:rPr>
              <a:t>BOOM!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770" decel="100000"/>
                                        <p:tgtEl>
                                          <p:spTgt spid="25605"/>
                                        </p:tgtEl>
                                      </p:cBhvr>
                                    </p:animEffect>
                                    <p:animScale>
                                      <p:cBhvr>
                                        <p:cTn id="8" dur="770" decel="100000"/>
                                        <p:tgtEl>
                                          <p:spTgt spid="25605"/>
                                        </p:tgtEl>
                                      </p:cBhvr>
                                      <p:from x="10000" y="10000"/>
                                      <p:to x="200000" y="450000"/>
                                    </p:animScale>
                                    <p:animScale>
                                      <p:cBhvr>
                                        <p:cTn id="9" dur="1230" accel="100000" fill="hold">
                                          <p:stCondLst>
                                            <p:cond delay="770"/>
                                          </p:stCondLst>
                                        </p:cTn>
                                        <p:tgtEl>
                                          <p:spTgt spid="25605"/>
                                        </p:tgtEl>
                                      </p:cBhvr>
                                      <p:from x="200000" y="450000"/>
                                      <p:to x="100000" y="100000"/>
                                    </p:animScale>
                                    <p:set>
                                      <p:cBhvr>
                                        <p:cTn id="10" dur="770" fill="hold"/>
                                        <p:tgtEl>
                                          <p:spTgt spid="25605"/>
                                        </p:tgtEl>
                                        <p:attrNameLst>
                                          <p:attrName>ppt_x</p:attrName>
                                        </p:attrNameLst>
                                      </p:cBhvr>
                                      <p:to>
                                        <p:strVal val="(0.5)"/>
                                      </p:to>
                                    </p:set>
                                    <p:anim from="(0.5)" to="(#ppt_x)" calcmode="lin" valueType="num">
                                      <p:cBhvr>
                                        <p:cTn id="11" dur="1230" accel="100000" fill="hold">
                                          <p:stCondLst>
                                            <p:cond delay="770"/>
                                          </p:stCondLst>
                                        </p:cTn>
                                        <p:tgtEl>
                                          <p:spTgt spid="25605"/>
                                        </p:tgtEl>
                                        <p:attrNameLst>
                                          <p:attrName>ppt_x</p:attrName>
                                        </p:attrNameLst>
                                      </p:cBhvr>
                                    </p:anim>
                                    <p:set>
                                      <p:cBhvr>
                                        <p:cTn id="12" dur="770" fill="hold"/>
                                        <p:tgtEl>
                                          <p:spTgt spid="25605"/>
                                        </p:tgtEl>
                                        <p:attrNameLst>
                                          <p:attrName>ppt_y</p:attrName>
                                        </p:attrNameLst>
                                      </p:cBhvr>
                                      <p:to>
                                        <p:strVal val="(#ppt_y+0.4)"/>
                                      </p:to>
                                    </p:set>
                                    <p:anim from="(#ppt_y+0.4)" to="(#ppt_y)" calcmode="lin" valueType="num">
                                      <p:cBhvr>
                                        <p:cTn id="13" dur="1230" accel="100000" fill="hold">
                                          <p:stCondLst>
                                            <p:cond delay="770"/>
                                          </p:stCondLst>
                                        </p:cTn>
                                        <p:tgtEl>
                                          <p:spTgt spid="2560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6" name="Picture 4" descr="sinkmai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4" name="Picture 4" descr="Google Image Result for www"/>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3962400" y="381000"/>
            <a:ext cx="4991100" cy="6019800"/>
          </a:xfrm>
          <a:prstGeom prst="rect">
            <a:avLst/>
          </a:prstGeom>
          <a:noFill/>
          <a:ln w="9525">
            <a:noFill/>
            <a:miter lim="800000"/>
            <a:headEnd/>
            <a:tailEnd/>
          </a:ln>
          <a:effectLst/>
        </p:spPr>
      </p:pic>
      <p:sp>
        <p:nvSpPr>
          <p:cNvPr id="4102" name="Text Box 6"/>
          <p:cNvSpPr txBox="1">
            <a:spLocks noChangeArrowheads="1"/>
          </p:cNvSpPr>
          <p:nvPr/>
        </p:nvSpPr>
        <p:spPr bwMode="auto">
          <a:xfrm>
            <a:off x="0" y="612844"/>
            <a:ext cx="3962400" cy="5632311"/>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4000" dirty="0" smtClean="0"/>
              <a:t>As America was expanding, Cuban </a:t>
            </a:r>
            <a:r>
              <a:rPr lang="en-US" sz="4000" dirty="0"/>
              <a:t>revolutionaries, under the leadership of poet Jose Marti, pushed for Cuban independence from Spain.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700" name="Picture 4" descr="Maine Explosione"/>
          <p:cNvPicPr>
            <a:picLocks noChangeAspect="1" noChangeArrowheads="1"/>
          </p:cNvPicPr>
          <p:nvPr/>
        </p:nvPicPr>
        <p:blipFill>
          <a:blip r:embed="rId2">
            <a:lum bright="-12000" contrast="12000"/>
          </a:blip>
          <a:srcRect r="870"/>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8" name="Picture 4" descr="divers"/>
          <p:cNvPicPr>
            <a:picLocks noChangeAspect="1" noChangeArrowheads="1"/>
          </p:cNvPicPr>
          <p:nvPr/>
        </p:nvPicPr>
        <p:blipFill>
          <a:blip r:embed="rId2"/>
          <a:srcRect/>
          <a:stretch>
            <a:fillRect/>
          </a:stretch>
        </p:blipFill>
        <p:spPr bwMode="auto">
          <a:xfrm>
            <a:off x="0" y="1763896"/>
            <a:ext cx="9144000" cy="4757305"/>
          </a:xfrm>
          <a:prstGeom prst="rect">
            <a:avLst/>
          </a:prstGeom>
          <a:noFill/>
        </p:spPr>
      </p:pic>
      <p:sp>
        <p:nvSpPr>
          <p:cNvPr id="31749" name="Text Box 5"/>
          <p:cNvSpPr txBox="1">
            <a:spLocks noChangeArrowheads="1"/>
          </p:cNvSpPr>
          <p:nvPr/>
        </p:nvSpPr>
        <p:spPr bwMode="auto">
          <a:xfrm>
            <a:off x="0" y="0"/>
            <a:ext cx="9144000" cy="1569660"/>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200" dirty="0"/>
              <a:t>260 American sailors were killed.  The “yellow press” immediately blamed the Spanish and Americans began to demand war with Spain.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3" name="Picture 5" descr="Spanish cruelty"/>
          <p:cNvPicPr>
            <a:picLocks noChangeAspect="1" noChangeArrowheads="1"/>
          </p:cNvPicPr>
          <p:nvPr/>
        </p:nvPicPr>
        <p:blipFill>
          <a:blip r:embed="rId2">
            <a:lum bright="-12000" contrast="18000"/>
          </a:blip>
          <a:srcRect l="1625" t="4109" r="2538" b="1370"/>
          <a:stretch>
            <a:fillRect/>
          </a:stretch>
        </p:blipFill>
        <p:spPr bwMode="auto">
          <a:xfrm>
            <a:off x="1600200" y="0"/>
            <a:ext cx="5641975" cy="6858000"/>
          </a:xfrm>
          <a:prstGeom prst="rect">
            <a:avLst/>
          </a:prstGeom>
          <a:noFill/>
          <a:ln w="76200" cmpd="tri">
            <a:solidFill>
              <a:schemeClr val="bg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srcRect/>
          <a:stretch>
            <a:fillRect/>
          </a:stretch>
        </p:blipFill>
        <p:spPr bwMode="auto">
          <a:xfrm>
            <a:off x="0" y="0"/>
            <a:ext cx="5683250" cy="6858000"/>
          </a:xfrm>
          <a:prstGeom prst="rect">
            <a:avLst/>
          </a:prstGeom>
          <a:noFill/>
        </p:spPr>
      </p:pic>
      <p:sp>
        <p:nvSpPr>
          <p:cNvPr id="34821" name="Text Box 5"/>
          <p:cNvSpPr txBox="1">
            <a:spLocks noChangeArrowheads="1"/>
          </p:cNvSpPr>
          <p:nvPr/>
        </p:nvSpPr>
        <p:spPr bwMode="auto">
          <a:xfrm>
            <a:off x="5867400" y="228600"/>
            <a:ext cx="3048000" cy="618631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600" dirty="0" smtClean="0"/>
              <a:t>Hearst </a:t>
            </a:r>
            <a:r>
              <a:rPr lang="en-US" sz="3600" dirty="0"/>
              <a:t>and Pulitzer had whipped the nation into a frenzy</a:t>
            </a:r>
            <a:r>
              <a:rPr lang="en-US" sz="3600" dirty="0" smtClean="0"/>
              <a:t>.  In response President McKinley </a:t>
            </a:r>
            <a:r>
              <a:rPr lang="en-US" sz="3600" dirty="0"/>
              <a:t>asked Congress to declare war on</a:t>
            </a:r>
            <a:r>
              <a:rPr lang="en-US" sz="3600" dirty="0" smtClean="0"/>
              <a:t>     4 </a:t>
            </a:r>
            <a:r>
              <a:rPr lang="en-US" sz="3600" dirty="0"/>
              <a:t>/ 11/ 1898.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3" name="Picture 5" descr="Dewey at Manila"/>
          <p:cNvPicPr>
            <a:picLocks noChangeAspect="1" noChangeArrowheads="1"/>
          </p:cNvPicPr>
          <p:nvPr/>
        </p:nvPicPr>
        <p:blipFill>
          <a:blip r:embed="rId2">
            <a:lum contrast="6000"/>
          </a:blip>
          <a:srcRect b="4616"/>
          <a:stretch>
            <a:fillRect/>
          </a:stretch>
        </p:blipFill>
        <p:spPr bwMode="auto">
          <a:xfrm>
            <a:off x="0" y="34058"/>
            <a:ext cx="4687047" cy="6789884"/>
          </a:xfrm>
          <a:prstGeom prst="rect">
            <a:avLst/>
          </a:prstGeom>
          <a:noFill/>
          <a:ln w="9525">
            <a:noFill/>
            <a:miter lim="800000"/>
            <a:headEnd/>
            <a:tailEnd/>
          </a:ln>
        </p:spPr>
      </p:pic>
      <p:sp>
        <p:nvSpPr>
          <p:cNvPr id="37894" name="Text Box 6"/>
          <p:cNvSpPr txBox="1">
            <a:spLocks noChangeArrowheads="1"/>
          </p:cNvSpPr>
          <p:nvPr/>
        </p:nvSpPr>
        <p:spPr bwMode="auto">
          <a:xfrm>
            <a:off x="4915646" y="1413063"/>
            <a:ext cx="4228354" cy="4031873"/>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200" dirty="0" smtClean="0"/>
              <a:t>Adm</a:t>
            </a:r>
            <a:r>
              <a:rPr lang="en-US" sz="3200" dirty="0"/>
              <a:t>. George Dewey, and the U.S. Pacific fleet</a:t>
            </a:r>
            <a:r>
              <a:rPr lang="en-US" sz="3200" dirty="0" smtClean="0"/>
              <a:t> just happened to be anchored in the British colony of Hong Kong.  Dewy looked south and saw the Spanish colony of the Philippines.</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5" name="Picture 5" descr="15959"/>
          <p:cNvPicPr>
            <a:picLocks noChangeAspect="1" noChangeArrowheads="1"/>
          </p:cNvPicPr>
          <p:nvPr/>
        </p:nvPicPr>
        <p:blipFill>
          <a:blip r:embed="rId2">
            <a:lum bright="-24000" contrast="42000"/>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newspaper"/>
          <p:cNvPicPr>
            <a:picLocks noChangeAspect="1" noChangeArrowheads="1"/>
          </p:cNvPicPr>
          <p:nvPr/>
        </p:nvPicPr>
        <p:blipFill>
          <a:blip r:embed="rId2">
            <a:lum bright="6000" contrast="6000"/>
          </a:blip>
          <a:srcRect t="2194" b="3761"/>
          <a:stretch>
            <a:fillRect/>
          </a:stretch>
        </p:blipFill>
        <p:spPr bwMode="auto">
          <a:xfrm>
            <a:off x="0" y="0"/>
            <a:ext cx="6369488" cy="6633882"/>
          </a:xfrm>
          <a:prstGeom prst="rect">
            <a:avLst/>
          </a:prstGeom>
          <a:noFill/>
          <a:ln w="9525">
            <a:noFill/>
            <a:miter lim="800000"/>
            <a:headEnd/>
            <a:tailEnd/>
          </a:ln>
        </p:spPr>
      </p:pic>
      <p:sp>
        <p:nvSpPr>
          <p:cNvPr id="3" name="TextBox 2"/>
          <p:cNvSpPr txBox="1"/>
          <p:nvPr/>
        </p:nvSpPr>
        <p:spPr>
          <a:xfrm>
            <a:off x="6369488" y="0"/>
            <a:ext cx="2774512" cy="6740308"/>
          </a:xfrm>
          <a:prstGeom prst="rect">
            <a:avLst/>
          </a:prstGeom>
          <a:noFill/>
        </p:spPr>
        <p:txBody>
          <a:bodyPr wrap="square" rtlCol="0">
            <a:spAutoFit/>
          </a:bodyPr>
          <a:lstStyle/>
          <a:p>
            <a:pPr algn="ctr"/>
            <a:r>
              <a:rPr lang="en-US" sz="3600" dirty="0" smtClean="0"/>
              <a:t>Dewey wasted no time.  He led the Pacific fleet to meet the Spanish navy.  The Americans destroyed the Spanish ships on May 1, 1898. </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7" name="Picture 5" descr="aguinaldo01"/>
          <p:cNvPicPr>
            <a:picLocks noChangeAspect="1" noChangeArrowheads="1"/>
          </p:cNvPicPr>
          <p:nvPr/>
        </p:nvPicPr>
        <p:blipFill>
          <a:blip r:embed="rId2"/>
          <a:srcRect/>
          <a:stretch>
            <a:fillRect/>
          </a:stretch>
        </p:blipFill>
        <p:spPr bwMode="auto">
          <a:xfrm>
            <a:off x="4479925" y="838200"/>
            <a:ext cx="4664075" cy="5181600"/>
          </a:xfrm>
          <a:prstGeom prst="rect">
            <a:avLst/>
          </a:prstGeom>
          <a:noFill/>
        </p:spPr>
      </p:pic>
      <p:sp>
        <p:nvSpPr>
          <p:cNvPr id="38918" name="Text Box 6"/>
          <p:cNvSpPr txBox="1">
            <a:spLocks noChangeArrowheads="1"/>
          </p:cNvSpPr>
          <p:nvPr/>
        </p:nvSpPr>
        <p:spPr bwMode="auto">
          <a:xfrm>
            <a:off x="-1" y="18158"/>
            <a:ext cx="4479925" cy="6740308"/>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600" dirty="0" smtClean="0"/>
              <a:t>The U</a:t>
            </a:r>
            <a:r>
              <a:rPr lang="en-US" sz="3600" dirty="0"/>
              <a:t>.S.</a:t>
            </a:r>
            <a:r>
              <a:rPr lang="en-US" sz="3600" dirty="0" smtClean="0"/>
              <a:t> army invaded </a:t>
            </a:r>
            <a:r>
              <a:rPr lang="en-US" sz="3600" dirty="0"/>
              <a:t>during the summer of 1898 in an effort to capture the Philippines.  U.S. troops were assisted by Filipino rebels led by Emilio Aguinaldo. The combined force captured the capital of Manila on August 13, 1898.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81957"/>
            <a:ext cx="3483935" cy="6494085"/>
          </a:xfrm>
          <a:prstGeom prst="rect">
            <a:avLst/>
          </a:prstGeom>
          <a:noFill/>
        </p:spPr>
        <p:txBody>
          <a:bodyPr wrap="square" rtlCol="0">
            <a:spAutoFit/>
          </a:bodyPr>
          <a:lstStyle/>
          <a:p>
            <a:pPr algn="ctr"/>
            <a:r>
              <a:rPr lang="en-US" sz="3200" dirty="0" smtClean="0"/>
              <a:t>When war was declared in April, the U.S. army consisted of 28,000 men.  The government believed it needed at least 50,000 to take Cuba.  The army began to gather volunteers and supplies in Tampa Bay, Florida.</a:t>
            </a:r>
            <a:endParaRPr lang="en-US" sz="3200" dirty="0"/>
          </a:p>
        </p:txBody>
      </p:sp>
      <p:pic>
        <p:nvPicPr>
          <p:cNvPr id="3" name="Picture 2"/>
          <p:cNvPicPr>
            <a:picLocks noChangeAspect="1"/>
          </p:cNvPicPr>
          <p:nvPr/>
        </p:nvPicPr>
        <p:blipFill>
          <a:blip r:embed="rId2"/>
          <a:stretch>
            <a:fillRect/>
          </a:stretch>
        </p:blipFill>
        <p:spPr>
          <a:xfrm>
            <a:off x="3483935" y="446367"/>
            <a:ext cx="5660065" cy="596526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0"/>
            <a:ext cx="3795059" cy="6986527"/>
          </a:xfrm>
          <a:prstGeom prst="rect">
            <a:avLst/>
          </a:prstGeom>
          <a:noFill/>
        </p:spPr>
        <p:txBody>
          <a:bodyPr wrap="square" rtlCol="0">
            <a:spAutoFit/>
          </a:bodyPr>
          <a:lstStyle/>
          <a:p>
            <a:pPr algn="ctr"/>
            <a:r>
              <a:rPr lang="en-US" sz="3200" dirty="0" smtClean="0"/>
              <a:t>As the army was getting ready, Senator Henry Teller, of Colorado, wanted to ensure that we were fighting in Cuba to help them secure freedom from Spain.   He was concerned that when the war was over, the United States would keep Cuba as an American colony.</a:t>
            </a:r>
            <a:endParaRPr lang="en-US" sz="3200" dirty="0"/>
          </a:p>
        </p:txBody>
      </p:sp>
      <p:pic>
        <p:nvPicPr>
          <p:cNvPr id="3" name="Picture 2"/>
          <p:cNvPicPr>
            <a:picLocks noChangeAspect="1"/>
          </p:cNvPicPr>
          <p:nvPr/>
        </p:nvPicPr>
        <p:blipFill>
          <a:blip r:embed="rId2"/>
          <a:stretch>
            <a:fillRect/>
          </a:stretch>
        </p:blipFill>
        <p:spPr>
          <a:xfrm>
            <a:off x="3795059" y="0"/>
            <a:ext cx="5348941" cy="68687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3962400" y="381000"/>
            <a:ext cx="4991100" cy="6019800"/>
          </a:xfrm>
          <a:prstGeom prst="rect">
            <a:avLst/>
          </a:prstGeom>
          <a:noFill/>
          <a:ln w="9525">
            <a:noFill/>
            <a:miter lim="800000"/>
            <a:headEnd/>
            <a:tailEnd/>
          </a:ln>
          <a:effectLst/>
        </p:spPr>
      </p:pic>
      <p:sp>
        <p:nvSpPr>
          <p:cNvPr id="5125" name="WordArt 5"/>
          <p:cNvSpPr>
            <a:spLocks noChangeArrowheads="1" noChangeShapeType="1" noTextEdit="1"/>
          </p:cNvSpPr>
          <p:nvPr/>
        </p:nvSpPr>
        <p:spPr bwMode="auto">
          <a:xfrm>
            <a:off x="152400" y="228600"/>
            <a:ext cx="3771900" cy="7620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00FF"/>
                </a:solidFill>
                <a:effectLst>
                  <a:outerShdw blurRad="63500" dist="38099" dir="2700000" algn="ctr" rotWithShape="0">
                    <a:srgbClr val="C0C0C0">
                      <a:alpha val="74998"/>
                    </a:srgbClr>
                  </a:outerShdw>
                </a:effectLst>
                <a:latin typeface="Impact"/>
                <a:ea typeface="Impact"/>
                <a:cs typeface="Impact"/>
              </a:rPr>
              <a:t>Cuba </a:t>
            </a:r>
            <a:r>
              <a:rPr lang="en-US" sz="3600" kern="10" dirty="0" err="1">
                <a:ln w="9525">
                  <a:noFill/>
                  <a:round/>
                  <a:headEnd/>
                  <a:tailEnd/>
                </a:ln>
                <a:solidFill>
                  <a:srgbClr val="0000FF"/>
                </a:solidFill>
                <a:effectLst>
                  <a:outerShdw blurRad="63500" dist="38099" dir="2700000" algn="ctr" rotWithShape="0">
                    <a:srgbClr val="C0C0C0">
                      <a:alpha val="74998"/>
                    </a:srgbClr>
                  </a:outerShdw>
                </a:effectLst>
                <a:latin typeface="Impact"/>
                <a:ea typeface="Impact"/>
                <a:cs typeface="Impact"/>
              </a:rPr>
              <a:t>Libre</a:t>
            </a:r>
            <a:r>
              <a:rPr lang="en-US" sz="3600" kern="10" dirty="0">
                <a:ln w="9525">
                  <a:noFill/>
                  <a:round/>
                  <a:headEnd/>
                  <a:tailEnd/>
                </a:ln>
                <a:solidFill>
                  <a:srgbClr val="0000FF"/>
                </a:solidFill>
                <a:effectLst>
                  <a:outerShdw blurRad="63500" dist="38099" dir="2700000" algn="ctr" rotWithShape="0">
                    <a:srgbClr val="C0C0C0">
                      <a:alpha val="74998"/>
                    </a:srgbClr>
                  </a:outerShdw>
                </a:effectLst>
                <a:latin typeface="Impact"/>
                <a:ea typeface="Impact"/>
                <a:cs typeface="Impact"/>
              </a:rPr>
              <a:t>!</a:t>
            </a:r>
          </a:p>
        </p:txBody>
      </p:sp>
      <p:sp>
        <p:nvSpPr>
          <p:cNvPr id="5126" name="Text Box 6"/>
          <p:cNvSpPr txBox="1">
            <a:spLocks noChangeArrowheads="1"/>
          </p:cNvSpPr>
          <p:nvPr/>
        </p:nvSpPr>
        <p:spPr bwMode="auto">
          <a:xfrm>
            <a:off x="0" y="1195294"/>
            <a:ext cx="3924300" cy="56323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600" dirty="0" smtClean="0"/>
              <a:t>In 1885, Marti and others helped launch a rebellion against Spanish control.  What </a:t>
            </a:r>
            <a:r>
              <a:rPr lang="en-US" sz="3600" dirty="0"/>
              <a:t>tactics did Marti and the rebels use</a:t>
            </a:r>
            <a:r>
              <a:rPr lang="en-US" sz="3600" dirty="0" smtClean="0"/>
              <a:t> in their attempt to </a:t>
            </a:r>
            <a:r>
              <a:rPr lang="en-US" sz="3600" dirty="0"/>
              <a:t>get Spain out of Cuba?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428179"/>
            <a:ext cx="3754380" cy="6001642"/>
          </a:xfrm>
          <a:prstGeom prst="rect">
            <a:avLst/>
          </a:prstGeom>
          <a:noFill/>
        </p:spPr>
        <p:txBody>
          <a:bodyPr wrap="square" rtlCol="0">
            <a:spAutoFit/>
          </a:bodyPr>
          <a:lstStyle/>
          <a:p>
            <a:pPr algn="ctr"/>
            <a:r>
              <a:rPr lang="en-US" sz="3200" dirty="0" smtClean="0"/>
              <a:t>As such, Congress passed the Teller Amendment which proclaimed that America would invade Cuba to help it gain independence, but once that goal was accomplished, the army would leave, and Cuba would be free.</a:t>
            </a:r>
            <a:endParaRPr lang="en-US" sz="3200" dirty="0"/>
          </a:p>
        </p:txBody>
      </p:sp>
      <p:pic>
        <p:nvPicPr>
          <p:cNvPr id="3" name="Picture 2"/>
          <p:cNvPicPr>
            <a:picLocks noChangeAspect="1"/>
          </p:cNvPicPr>
          <p:nvPr/>
        </p:nvPicPr>
        <p:blipFill>
          <a:blip r:embed="rId2"/>
          <a:stretch>
            <a:fillRect/>
          </a:stretch>
        </p:blipFill>
        <p:spPr>
          <a:xfrm>
            <a:off x="3754380" y="0"/>
            <a:ext cx="5389620"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40" name="Picture 4" descr="15960"/>
          <p:cNvPicPr>
            <a:picLocks noChangeAspect="1" noChangeArrowheads="1"/>
          </p:cNvPicPr>
          <p:nvPr/>
        </p:nvPicPr>
        <p:blipFill>
          <a:blip r:embed="rId2">
            <a:lum bright="-24000" contrast="36000"/>
          </a:blip>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5" name="Picture 5" descr="image?id=91533&amp;rendTypeId=4"/>
          <p:cNvPicPr>
            <a:picLocks noChangeAspect="1" noChangeArrowheads="1"/>
          </p:cNvPicPr>
          <p:nvPr/>
        </p:nvPicPr>
        <p:blipFill>
          <a:blip r:embed="rId2"/>
          <a:srcRect/>
          <a:stretch>
            <a:fillRect/>
          </a:stretch>
        </p:blipFill>
        <p:spPr bwMode="auto">
          <a:xfrm>
            <a:off x="3657600" y="838200"/>
            <a:ext cx="5257800" cy="5200650"/>
          </a:xfrm>
          <a:prstGeom prst="rect">
            <a:avLst/>
          </a:prstGeom>
          <a:noFill/>
        </p:spPr>
      </p:pic>
      <p:sp>
        <p:nvSpPr>
          <p:cNvPr id="40966" name="Text Box 6"/>
          <p:cNvSpPr txBox="1">
            <a:spLocks noChangeArrowheads="1"/>
          </p:cNvSpPr>
          <p:nvPr/>
        </p:nvSpPr>
        <p:spPr bwMode="auto">
          <a:xfrm>
            <a:off x="304800" y="1305341"/>
            <a:ext cx="3200400" cy="4247317"/>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600" dirty="0" smtClean="0"/>
              <a:t>American soldiers finally </a:t>
            </a:r>
            <a:r>
              <a:rPr lang="en-US" sz="3600" dirty="0"/>
              <a:t>invaded Cuba on July 1, 1898.</a:t>
            </a:r>
          </a:p>
          <a:p>
            <a:pPr algn="ctr">
              <a:spcBef>
                <a:spcPct val="50000"/>
              </a:spcBef>
            </a:pPr>
            <a:r>
              <a:rPr lang="en-US" sz="3600" dirty="0"/>
              <a:t>By July 3, Cuba had been taken by U.S. forces.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6">
                                            <p:txEl>
                                              <p:pRg st="1" end="1"/>
                                            </p:txEl>
                                          </p:spTgt>
                                        </p:tgtEl>
                                        <p:attrNameLst>
                                          <p:attrName>style.visibility</p:attrName>
                                        </p:attrNameLst>
                                      </p:cBhvr>
                                      <p:to>
                                        <p:strVal val="visible"/>
                                      </p:to>
                                    </p:set>
                                    <p:anim calcmode="lin" valueType="num">
                                      <p:cBhvr additive="base">
                                        <p:cTn id="7" dur="500" fill="hold"/>
                                        <p:tgtEl>
                                          <p:spTgt spid="409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9" name="Picture 5" descr="puerto-rico_small"/>
          <p:cNvPicPr>
            <a:picLocks noChangeAspect="1" noChangeArrowheads="1"/>
          </p:cNvPicPr>
          <p:nvPr/>
        </p:nvPicPr>
        <p:blipFill>
          <a:blip r:embed="rId2"/>
          <a:srcRect/>
          <a:stretch>
            <a:fillRect/>
          </a:stretch>
        </p:blipFill>
        <p:spPr bwMode="auto">
          <a:xfrm>
            <a:off x="228600" y="838200"/>
            <a:ext cx="5638800" cy="5319713"/>
          </a:xfrm>
          <a:prstGeom prst="rect">
            <a:avLst/>
          </a:prstGeom>
          <a:noFill/>
        </p:spPr>
      </p:pic>
      <p:sp>
        <p:nvSpPr>
          <p:cNvPr id="36870" name="Text Box 6"/>
          <p:cNvSpPr txBox="1">
            <a:spLocks noChangeArrowheads="1"/>
          </p:cNvSpPr>
          <p:nvPr/>
        </p:nvSpPr>
        <p:spPr bwMode="auto">
          <a:xfrm>
            <a:off x="6019800" y="533400"/>
            <a:ext cx="2895600" cy="55848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600"/>
              <a:t>Plans were quickly laid to invade the Spanish possession of Puerto Rico which fell to the U.S. by early August.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5" name="Picture 7" descr="17_surrender"/>
          <p:cNvPicPr>
            <a:picLocks noChangeAspect="1" noChangeArrowheads="1"/>
          </p:cNvPicPr>
          <p:nvPr/>
        </p:nvPicPr>
        <p:blipFill>
          <a:blip r:embed="rId2"/>
          <a:srcRect/>
          <a:stretch>
            <a:fillRect/>
          </a:stretch>
        </p:blipFill>
        <p:spPr bwMode="auto">
          <a:xfrm>
            <a:off x="914400" y="1371600"/>
            <a:ext cx="7162800" cy="5289550"/>
          </a:xfrm>
          <a:prstGeom prst="rect">
            <a:avLst/>
          </a:prstGeom>
          <a:noFill/>
        </p:spPr>
      </p:pic>
      <p:sp>
        <p:nvSpPr>
          <p:cNvPr id="43016" name="Text Box 8"/>
          <p:cNvSpPr txBox="1">
            <a:spLocks noChangeArrowheads="1"/>
          </p:cNvSpPr>
          <p:nvPr/>
        </p:nvSpPr>
        <p:spPr bwMode="auto">
          <a:xfrm>
            <a:off x="0" y="0"/>
            <a:ext cx="9144000" cy="13731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a:t>On August 12, 1898, the Spanish government signed an armistice ending the fighting.  An official treaty was then hammered out in which America expanded its “empire.”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914400" y="685800"/>
            <a:ext cx="7315200" cy="54864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0000FF"/>
                </a:solidFill>
                <a:effectLst>
                  <a:outerShdw blurRad="63500" dist="46662" dir="2115817" algn="ctr" rotWithShape="0">
                    <a:srgbClr val="B2B2B2">
                      <a:alpha val="80000"/>
                    </a:srgbClr>
                  </a:outerShdw>
                </a:effectLst>
                <a:latin typeface="Times New Roman"/>
                <a:ea typeface="Times New Roman"/>
                <a:cs typeface="Times New Roman"/>
              </a:rPr>
              <a:t>Fin.</a:t>
            </a:r>
            <a:endParaRPr lang="en-US" sz="3600" kern="10" dirty="0">
              <a:ln w="9525">
                <a:noFill/>
                <a:round/>
                <a:headEnd/>
                <a:tailEnd/>
              </a:ln>
              <a:solidFill>
                <a:srgbClr val="0000FF"/>
              </a:solidFill>
              <a:effectLst>
                <a:outerShdw blurRad="63500" dist="46662" dir="2115817" algn="ctr" rotWithShape="0">
                  <a:srgbClr val="B2B2B2">
                    <a:alpha val="80000"/>
                  </a:srgbClr>
                </a:outerShd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3" name="Picture 5" descr="valeriano_weyler02"/>
          <p:cNvPicPr>
            <a:picLocks noChangeAspect="1" noChangeArrowheads="1"/>
          </p:cNvPicPr>
          <p:nvPr/>
        </p:nvPicPr>
        <p:blipFill>
          <a:blip r:embed="rId2"/>
          <a:srcRect/>
          <a:stretch>
            <a:fillRect/>
          </a:stretch>
        </p:blipFill>
        <p:spPr bwMode="auto">
          <a:xfrm>
            <a:off x="4049059" y="0"/>
            <a:ext cx="5094942" cy="6858000"/>
          </a:xfrm>
          <a:prstGeom prst="rect">
            <a:avLst/>
          </a:prstGeom>
          <a:noFill/>
        </p:spPr>
      </p:pic>
      <p:sp>
        <p:nvSpPr>
          <p:cNvPr id="7174" name="Text Box 6"/>
          <p:cNvSpPr txBox="1">
            <a:spLocks noChangeArrowheads="1"/>
          </p:cNvSpPr>
          <p:nvPr/>
        </p:nvSpPr>
        <p:spPr bwMode="auto">
          <a:xfrm>
            <a:off x="0" y="474344"/>
            <a:ext cx="4049060" cy="5909311"/>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3600" dirty="0"/>
              <a:t>Spain responded by dispatching Gen, </a:t>
            </a:r>
            <a:r>
              <a:rPr lang="en-US" sz="3600" dirty="0" err="1"/>
              <a:t>Valeriano</a:t>
            </a:r>
            <a:r>
              <a:rPr lang="en-US" sz="3600" dirty="0"/>
              <a:t> </a:t>
            </a:r>
            <a:r>
              <a:rPr lang="en-US" sz="3600" dirty="0" err="1"/>
              <a:t>Weyler</a:t>
            </a:r>
            <a:r>
              <a:rPr lang="en-US" sz="3600" dirty="0"/>
              <a:t> to Cuba to put and end to the rebellion. </a:t>
            </a:r>
          </a:p>
          <a:p>
            <a:pPr algn="ctr">
              <a:spcBef>
                <a:spcPct val="50000"/>
              </a:spcBef>
            </a:pPr>
            <a:r>
              <a:rPr lang="en-US" sz="3600" dirty="0"/>
              <a:t>He did this by forcing almost the entire population of central and western Cuba into camps.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4">
                                            <p:txEl>
                                              <p:pRg st="1" end="1"/>
                                            </p:txEl>
                                          </p:spTgt>
                                        </p:tgtEl>
                                        <p:attrNameLst>
                                          <p:attrName>style.visibility</p:attrName>
                                        </p:attrNameLst>
                                      </p:cBhvr>
                                      <p:to>
                                        <p:strVal val="visible"/>
                                      </p:to>
                                    </p:set>
                                    <p:anim calcmode="lin" valueType="num">
                                      <p:cBhvr additive="base">
                                        <p:cTn id="7" dur="500" fill="hold"/>
                                        <p:tgtEl>
                                          <p:spTgt spid="71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9" name="Picture 5" descr="recon4"/>
          <p:cNvPicPr>
            <a:picLocks noChangeAspect="1" noChangeArrowheads="1"/>
          </p:cNvPicPr>
          <p:nvPr/>
        </p:nvPicPr>
        <p:blipFill>
          <a:blip r:embed="rId2"/>
          <a:srcRect/>
          <a:stretch>
            <a:fillRect/>
          </a:stretch>
        </p:blipFill>
        <p:spPr bwMode="auto">
          <a:xfrm>
            <a:off x="304800" y="228600"/>
            <a:ext cx="4370388" cy="6400800"/>
          </a:xfrm>
          <a:prstGeom prst="rect">
            <a:avLst/>
          </a:prstGeom>
          <a:noFill/>
        </p:spPr>
      </p:pic>
      <p:pic>
        <p:nvPicPr>
          <p:cNvPr id="6151" name="Picture 7" descr="reconcentrado-3"/>
          <p:cNvPicPr>
            <a:picLocks noChangeAspect="1" noChangeArrowheads="1"/>
          </p:cNvPicPr>
          <p:nvPr/>
        </p:nvPicPr>
        <p:blipFill>
          <a:blip r:embed="rId3"/>
          <a:srcRect/>
          <a:stretch>
            <a:fillRect/>
          </a:stretch>
        </p:blipFill>
        <p:spPr bwMode="auto">
          <a:xfrm>
            <a:off x="5334000" y="228600"/>
            <a:ext cx="3243263" cy="6400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28600" y="0"/>
            <a:ext cx="8915400" cy="954107"/>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800" dirty="0"/>
              <a:t>An estimated 300,000 Cubans were forced into these camps were over 100,000 died from hunger and disease. </a:t>
            </a:r>
          </a:p>
        </p:txBody>
      </p:sp>
      <p:pic>
        <p:nvPicPr>
          <p:cNvPr id="8198" name="Picture 6" descr="cuban-cemetery">
            <a:hlinkClick r:id="rId2"/>
          </p:cNvPr>
          <p:cNvPicPr>
            <a:picLocks noChangeAspect="1" noChangeArrowheads="1"/>
          </p:cNvPicPr>
          <p:nvPr/>
        </p:nvPicPr>
        <p:blipFill>
          <a:blip r:embed="rId3"/>
          <a:srcRect/>
          <a:stretch>
            <a:fillRect/>
          </a:stretch>
        </p:blipFill>
        <p:spPr bwMode="auto">
          <a:xfrm>
            <a:off x="838200" y="1130300"/>
            <a:ext cx="7543800" cy="5727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21" name="Picture 5" descr="map-of-cuba"/>
          <p:cNvPicPr>
            <a:picLocks noChangeAspect="1" noChangeArrowheads="1"/>
          </p:cNvPicPr>
          <p:nvPr/>
        </p:nvPicPr>
        <p:blipFill>
          <a:blip r:embed="rId2"/>
          <a:srcRect/>
          <a:stretch>
            <a:fillRect/>
          </a:stretch>
        </p:blipFill>
        <p:spPr bwMode="auto">
          <a:xfrm>
            <a:off x="304800" y="685800"/>
            <a:ext cx="8458200" cy="5932488"/>
          </a:xfrm>
          <a:prstGeom prst="rect">
            <a:avLst/>
          </a:prstGeom>
          <a:noFill/>
        </p:spPr>
      </p:pic>
      <p:sp>
        <p:nvSpPr>
          <p:cNvPr id="9222" name="Text Box 6"/>
          <p:cNvSpPr txBox="1">
            <a:spLocks noChangeArrowheads="1"/>
          </p:cNvSpPr>
          <p:nvPr/>
        </p:nvSpPr>
        <p:spPr bwMode="auto">
          <a:xfrm>
            <a:off x="0" y="0"/>
            <a:ext cx="9144000" cy="58477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200" dirty="0"/>
              <a:t>Why did Americans care about any of this</a:t>
            </a:r>
            <a:r>
              <a:rPr lang="en-US" sz="3200" dirty="0" smtClean="0"/>
              <a:t>?  Well. . .</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0" y="0"/>
            <a:ext cx="9144000" cy="7017307"/>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3600" dirty="0"/>
              <a:t>Why did Americans care about any of this?</a:t>
            </a:r>
          </a:p>
          <a:p>
            <a:pPr>
              <a:spcBef>
                <a:spcPct val="50000"/>
              </a:spcBef>
            </a:pPr>
            <a:r>
              <a:rPr lang="en-US" sz="3600" dirty="0"/>
              <a:t>1.  A natural affection for revolutionaries fighting against an oppressor.</a:t>
            </a:r>
          </a:p>
          <a:p>
            <a:pPr>
              <a:spcBef>
                <a:spcPct val="50000"/>
              </a:spcBef>
            </a:pPr>
            <a:r>
              <a:rPr lang="en-US" sz="3600" dirty="0"/>
              <a:t>2.  Business investments in Cuban sugar of over $50 Million.</a:t>
            </a:r>
          </a:p>
          <a:p>
            <a:pPr>
              <a:spcBef>
                <a:spcPct val="50000"/>
              </a:spcBef>
            </a:pPr>
            <a:r>
              <a:rPr lang="en-US" sz="3600" dirty="0"/>
              <a:t>3.  Lucrative trade deals with Cuban companies.</a:t>
            </a:r>
          </a:p>
          <a:p>
            <a:pPr>
              <a:spcBef>
                <a:spcPct val="50000"/>
              </a:spcBef>
            </a:pPr>
            <a:r>
              <a:rPr lang="en-US" sz="3600" dirty="0"/>
              <a:t>4.  Instability in Cuba threatened trade throughout the </a:t>
            </a:r>
            <a:r>
              <a:rPr lang="en-US" sz="3600" dirty="0" smtClean="0"/>
              <a:t>Caribbean just off the American coast.</a:t>
            </a:r>
            <a:endParaRPr lang="en-US" sz="3600" dirty="0"/>
          </a:p>
          <a:p>
            <a:pPr>
              <a:spcBef>
                <a:spcPct val="50000"/>
              </a:spcBef>
            </a:pPr>
            <a:r>
              <a:rPr lang="en-US" sz="3600" dirty="0"/>
              <a:t>5.  Yellow Journalism.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 calcmode="lin" valueType="num">
                                      <p:cBhvr additive="base">
                                        <p:cTn id="7"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3" end="3"/>
                                            </p:txEl>
                                          </p:spTgt>
                                        </p:tgtEl>
                                        <p:attrNameLst>
                                          <p:attrName>style.visibility</p:attrName>
                                        </p:attrNameLst>
                                      </p:cBhvr>
                                      <p:to>
                                        <p:strVal val="visible"/>
                                      </p:to>
                                    </p:set>
                                    <p:anim calcmode="lin" valueType="num">
                                      <p:cBhvr additive="base">
                                        <p:cTn id="13"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4" end="4"/>
                                            </p:txEl>
                                          </p:spTgt>
                                        </p:tgtEl>
                                        <p:attrNameLst>
                                          <p:attrName>style.visibility</p:attrName>
                                        </p:attrNameLst>
                                      </p:cBhvr>
                                      <p:to>
                                        <p:strVal val="visible"/>
                                      </p:to>
                                    </p:set>
                                    <p:anim calcmode="lin" valueType="num">
                                      <p:cBhvr additive="base">
                                        <p:cTn id="19"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xEl>
                                              <p:pRg st="5" end="5"/>
                                            </p:txEl>
                                          </p:spTgt>
                                        </p:tgtEl>
                                        <p:attrNameLst>
                                          <p:attrName>style.visibility</p:attrName>
                                        </p:attrNameLst>
                                      </p:cBhvr>
                                      <p:to>
                                        <p:strVal val="visible"/>
                                      </p:to>
                                    </p:set>
                                    <p:anim calcmode="lin" valueType="num">
                                      <p:cBhvr additive="base">
                                        <p:cTn id="25"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453</TotalTime>
  <Words>1020</Words>
  <Application>Microsoft Macintosh PowerPoint</Application>
  <PresentationFormat>On-screen Show (4:3)</PresentationFormat>
  <Paragraphs>55</Paragraphs>
  <Slides>45</Slides>
  <Notes>0</Notes>
  <HiddenSlides>0</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9</cp:revision>
  <dcterms:created xsi:type="dcterms:W3CDTF">2013-09-25T19:43:02Z</dcterms:created>
  <dcterms:modified xsi:type="dcterms:W3CDTF">2013-09-25T19:44:10Z</dcterms:modified>
</cp:coreProperties>
</file>