
<file path=[Content_Types].xml><?xml version="1.0" encoding="utf-8"?>
<Types xmlns="http://schemas.openxmlformats.org/package/2006/content-types">
  <Override PartName="/ppt/slides/slide12.xml" ContentType="application/vnd.openxmlformats-officedocument.presentationml.slide+xml"/>
  <Override PartName="/ppt/slides/slide46.xml" ContentType="application/vnd.openxmlformats-officedocument.presentationml.slide+xml"/>
  <Override PartName="/ppt/slideLayouts/slideLayout8.xml" ContentType="application/vnd.openxmlformats-officedocument.presentationml.slideLayout+xml"/>
  <Override PartName="/ppt/slides/slide22.xml" ContentType="application/vnd.openxmlformats-officedocument.presentationml.slide+xml"/>
  <Override PartName="/ppt/slides/slide28.xml" ContentType="application/vnd.openxmlformats-officedocument.presentationml.slide+xml"/>
  <Override PartName="/ppt/slides/slide2.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5.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slides/slide25.xml" ContentType="application/vnd.openxmlformats-officedocument.presentationml.slide+xml"/>
  <Override PartName="/ppt/slides/slide13.xml" ContentType="application/vnd.openxmlformats-officedocument.presentationml.slide+xml"/>
  <Override PartName="/ppt/slides/slide40.xml" ContentType="application/vnd.openxmlformats-officedocument.presentationml.slide+xml"/>
  <Override PartName="/ppt/slides/slide14.xml" ContentType="application/vnd.openxmlformats-officedocument.presentationml.slide+xml"/>
  <Override PartName="/ppt/slides/slide34.xml" ContentType="application/vnd.openxmlformats-officedocument.presentationml.slide+xml"/>
  <Override PartName="/ppt/slides/slide4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slides/slide33.xml" ContentType="application/vnd.openxmlformats-officedocument.presentationml.slide+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8" r:id="rId43"/>
    <p:sldId id="297" r:id="rId44"/>
    <p:sldId id="300" r:id="rId45"/>
    <p:sldId id="299" r:id="rId46"/>
    <p:sldId id="301"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showGuides="1">
      <p:cViewPr varScale="1">
        <p:scale>
          <a:sx n="84" d="100"/>
          <a:sy n="84" d="100"/>
        </p:scale>
        <p:origin x="-944"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viewProps" Target="viewProps.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presProps" Target="presProps.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35" Type="http://schemas.openxmlformats.org/officeDocument/2006/relationships/slide" Target="slides/slide34.xml"/><Relationship Id="rId51" Type="http://schemas.openxmlformats.org/officeDocument/2006/relationships/theme" Target="theme/theme1.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48" Type="http://schemas.openxmlformats.org/officeDocument/2006/relationships/printerSettings" Target="printerSettings/printerSettings1.bin"/><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tableStyles" Target="tableStyles.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8886BA-578A-FF42-A423-AA7C1EA7383A}" type="datetimeFigureOut">
              <a:rPr lang="en-US" smtClean="0"/>
              <a:pPr/>
              <a:t>4/16/12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D7493-4286-D54C-919D-42F22AD94D9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8886BA-578A-FF42-A423-AA7C1EA7383A}" type="datetimeFigureOut">
              <a:rPr lang="en-US" smtClean="0"/>
              <a:pPr/>
              <a:t>4/16/12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D7493-4286-D54C-919D-42F22AD94D9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8886BA-578A-FF42-A423-AA7C1EA7383A}" type="datetimeFigureOut">
              <a:rPr lang="en-US" smtClean="0"/>
              <a:pPr/>
              <a:t>4/16/12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D7493-4286-D54C-919D-42F22AD94D9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8886BA-578A-FF42-A423-AA7C1EA7383A}" type="datetimeFigureOut">
              <a:rPr lang="en-US" smtClean="0"/>
              <a:pPr/>
              <a:t>4/16/12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D7493-4286-D54C-919D-42F22AD94D9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8886BA-578A-FF42-A423-AA7C1EA7383A}" type="datetimeFigureOut">
              <a:rPr lang="en-US" smtClean="0"/>
              <a:pPr/>
              <a:t>4/16/12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D7493-4286-D54C-919D-42F22AD94D9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8886BA-578A-FF42-A423-AA7C1EA7383A}" type="datetimeFigureOut">
              <a:rPr lang="en-US" smtClean="0"/>
              <a:pPr/>
              <a:t>4/16/12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D7493-4286-D54C-919D-42F22AD94D9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8886BA-578A-FF42-A423-AA7C1EA7383A}" type="datetimeFigureOut">
              <a:rPr lang="en-US" smtClean="0"/>
              <a:pPr/>
              <a:t>4/16/12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4D7493-4286-D54C-919D-42F22AD94D9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8886BA-578A-FF42-A423-AA7C1EA7383A}" type="datetimeFigureOut">
              <a:rPr lang="en-US" smtClean="0"/>
              <a:pPr/>
              <a:t>4/16/12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4D7493-4286-D54C-919D-42F22AD94D9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8886BA-578A-FF42-A423-AA7C1EA7383A}" type="datetimeFigureOut">
              <a:rPr lang="en-US" smtClean="0"/>
              <a:pPr/>
              <a:t>4/16/12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4D7493-4286-D54C-919D-42F22AD94D9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8886BA-578A-FF42-A423-AA7C1EA7383A}" type="datetimeFigureOut">
              <a:rPr lang="en-US" smtClean="0"/>
              <a:pPr/>
              <a:t>4/16/12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D7493-4286-D54C-919D-42F22AD94D9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8886BA-578A-FF42-A423-AA7C1EA7383A}" type="datetimeFigureOut">
              <a:rPr lang="en-US" smtClean="0"/>
              <a:pPr/>
              <a:t>4/16/12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D7493-4286-D54C-919D-42F22AD94D9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8886BA-578A-FF42-A423-AA7C1EA7383A}" type="datetimeFigureOut">
              <a:rPr lang="en-US" smtClean="0"/>
              <a:pPr/>
              <a:t>4/16/12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D7493-4286-D54C-919D-42F22AD94D9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www.dailycamera.com/boulder-county-schools/ci_20160563/boulder-valley-latino-students-gather-creative-leadership-conference?IADID=Search-www.dailycamera.com-www.dailycamera.com" TargetMode="External"/><Relationship Id="rId3"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www.nclr.org/" TargetMode="External"/><Relationship Id="rId3"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3"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323053" y="497428"/>
            <a:ext cx="8497896" cy="586314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25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Push for</a:t>
            </a:r>
          </a:p>
          <a:p>
            <a:pPr algn="ctr"/>
            <a:r>
              <a:rPr lang="en-US" sz="125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Civil Rights</a:t>
            </a:r>
          </a:p>
          <a:p>
            <a:pPr algn="ctr"/>
            <a:r>
              <a:rPr lang="en-US" sz="125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Round II</a:t>
            </a:r>
            <a:endParaRPr lang="en-US" sz="125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 y="58846"/>
            <a:ext cx="3982126" cy="6740308"/>
          </a:xfrm>
          <a:prstGeom prst="rect">
            <a:avLst/>
          </a:prstGeom>
          <a:noFill/>
        </p:spPr>
        <p:txBody>
          <a:bodyPr wrap="square" rtlCol="0">
            <a:spAutoFit/>
          </a:bodyPr>
          <a:lstStyle/>
          <a:p>
            <a:pPr algn="ctr"/>
            <a:r>
              <a:rPr lang="en-US" sz="3600" dirty="0" smtClean="0"/>
              <a:t>Chavez and the Farm Workers took a page from Martin King and adopted non-violent protest to bring about change for field workers in California, and eventually throughout the West.</a:t>
            </a:r>
            <a:endParaRPr lang="en-US" sz="3600" dirty="0"/>
          </a:p>
        </p:txBody>
      </p:sp>
      <p:pic>
        <p:nvPicPr>
          <p:cNvPr id="5" name="Picture 4"/>
          <p:cNvPicPr>
            <a:picLocks noChangeAspect="1"/>
          </p:cNvPicPr>
          <p:nvPr/>
        </p:nvPicPr>
        <p:blipFill>
          <a:blip r:embed="rId2"/>
          <a:stretch>
            <a:fillRect/>
          </a:stretch>
        </p:blipFill>
        <p:spPr>
          <a:xfrm>
            <a:off x="3982127" y="0"/>
            <a:ext cx="5161873" cy="69829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4158082" cy="5016758"/>
          </a:xfrm>
          <a:prstGeom prst="rect">
            <a:avLst/>
          </a:prstGeom>
          <a:noFill/>
        </p:spPr>
        <p:txBody>
          <a:bodyPr wrap="square" rtlCol="0">
            <a:spAutoFit/>
          </a:bodyPr>
          <a:lstStyle/>
          <a:p>
            <a:pPr algn="ctr"/>
            <a:r>
              <a:rPr lang="en-US" sz="4000" dirty="0" smtClean="0"/>
              <a:t>The United Farm Workers demanded that growers negotiate with Chavez and improve wages, cut hours, and provide breaks.</a:t>
            </a:r>
            <a:endParaRPr lang="en-US" sz="4000" dirty="0"/>
          </a:p>
        </p:txBody>
      </p:sp>
      <p:sp>
        <p:nvSpPr>
          <p:cNvPr id="5" name="TextBox 4"/>
          <p:cNvSpPr txBox="1"/>
          <p:nvPr/>
        </p:nvSpPr>
        <p:spPr>
          <a:xfrm>
            <a:off x="0" y="5261139"/>
            <a:ext cx="4158082" cy="1323439"/>
          </a:xfrm>
          <a:prstGeom prst="rect">
            <a:avLst/>
          </a:prstGeom>
          <a:noFill/>
        </p:spPr>
        <p:txBody>
          <a:bodyPr wrap="square" rtlCol="0">
            <a:spAutoFit/>
          </a:bodyPr>
          <a:lstStyle/>
          <a:p>
            <a:pPr algn="ctr"/>
            <a:r>
              <a:rPr lang="en-US" sz="4000" dirty="0" smtClean="0"/>
              <a:t>The growers refused.</a:t>
            </a:r>
            <a:endParaRPr lang="en-US" sz="4000" dirty="0"/>
          </a:p>
        </p:txBody>
      </p:sp>
      <p:pic>
        <p:nvPicPr>
          <p:cNvPr id="6" name="Picture 5"/>
          <p:cNvPicPr>
            <a:picLocks noChangeAspect="1"/>
          </p:cNvPicPr>
          <p:nvPr/>
        </p:nvPicPr>
        <p:blipFill>
          <a:blip r:embed="rId2"/>
          <a:stretch>
            <a:fillRect/>
          </a:stretch>
        </p:blipFill>
        <p:spPr>
          <a:xfrm>
            <a:off x="4572000" y="-406400"/>
            <a:ext cx="4572000" cy="726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4" descr="boycott grapes.jpg"/>
          <p:cNvPicPr>
            <a:picLocks noGrp="1" noChangeAspect="1"/>
          </p:cNvPicPr>
          <p:nvPr>
            <p:ph sz="half" idx="4294967295"/>
          </p:nvPr>
        </p:nvPicPr>
        <p:blipFill>
          <a:blip r:embed="rId2"/>
          <a:srcRect/>
          <a:stretch>
            <a:fillRect/>
          </a:stretch>
        </p:blipFill>
        <p:spPr>
          <a:xfrm>
            <a:off x="0" y="-104562"/>
            <a:ext cx="5137121" cy="6962562"/>
          </a:xfrm>
          <a:prstGeom prst="rect">
            <a:avLst/>
          </a:prstGeom>
          <a:ln>
            <a:solidFill>
              <a:srgbClr val="FFC000"/>
            </a:solidFill>
          </a:ln>
        </p:spPr>
      </p:pic>
      <p:sp>
        <p:nvSpPr>
          <p:cNvPr id="5" name="TextBox 4"/>
          <p:cNvSpPr txBox="1"/>
          <p:nvPr/>
        </p:nvSpPr>
        <p:spPr>
          <a:xfrm>
            <a:off x="5137121" y="0"/>
            <a:ext cx="4006879" cy="6863416"/>
          </a:xfrm>
          <a:prstGeom prst="rect">
            <a:avLst/>
          </a:prstGeom>
          <a:noFill/>
        </p:spPr>
        <p:txBody>
          <a:bodyPr wrap="square" rtlCol="0">
            <a:spAutoFit/>
          </a:bodyPr>
          <a:lstStyle/>
          <a:p>
            <a:pPr algn="ctr"/>
            <a:r>
              <a:rPr lang="en-US" sz="4400" dirty="0" smtClean="0"/>
              <a:t>Beginning in 1965, Chavez attempted to get American consumers to boycott California grapes in protest.  How was this going to help?</a:t>
            </a:r>
            <a:endParaRPr lang="en-US" sz="4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4572000" y="1720840"/>
            <a:ext cx="4572000" cy="3416320"/>
          </a:xfrm>
          <a:prstGeom prst="rect">
            <a:avLst/>
          </a:prstGeom>
          <a:noFill/>
        </p:spPr>
        <p:txBody>
          <a:bodyPr wrap="square" rtlCol="0">
            <a:spAutoFit/>
          </a:bodyPr>
          <a:lstStyle/>
          <a:p>
            <a:pPr algn="ctr"/>
            <a:r>
              <a:rPr lang="en-US" sz="3600" dirty="0" smtClean="0"/>
              <a:t>It worked, and by 1970 growers in California agreed to improved wages and health benefits for field workers.</a:t>
            </a:r>
            <a:endParaRPr lang="en-US" sz="3600" dirty="0"/>
          </a:p>
        </p:txBody>
      </p:sp>
      <p:pic>
        <p:nvPicPr>
          <p:cNvPr id="5" name="Picture 4"/>
          <p:cNvPicPr>
            <a:picLocks noChangeAspect="1"/>
          </p:cNvPicPr>
          <p:nvPr/>
        </p:nvPicPr>
        <p:blipFill>
          <a:blip r:embed="rId2"/>
          <a:stretch>
            <a:fillRect/>
          </a:stretch>
        </p:blipFill>
        <p:spPr>
          <a:xfrm>
            <a:off x="0" y="67235"/>
            <a:ext cx="4572000" cy="672352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754327"/>
          </a:xfrm>
          <a:prstGeom prst="rect">
            <a:avLst/>
          </a:prstGeom>
          <a:noFill/>
        </p:spPr>
        <p:txBody>
          <a:bodyPr wrap="square" rtlCol="0">
            <a:spAutoFit/>
          </a:bodyPr>
          <a:lstStyle/>
          <a:p>
            <a:r>
              <a:rPr lang="en-US" sz="3600" dirty="0" smtClean="0"/>
              <a:t>Mexican-Americans living in inner cities of America faced many of the same problems as African-Americans:</a:t>
            </a:r>
            <a:endParaRPr lang="en-US" sz="3600" dirty="0"/>
          </a:p>
        </p:txBody>
      </p:sp>
      <p:sp>
        <p:nvSpPr>
          <p:cNvPr id="5" name="TextBox 4"/>
          <p:cNvSpPr txBox="1"/>
          <p:nvPr/>
        </p:nvSpPr>
        <p:spPr>
          <a:xfrm>
            <a:off x="0" y="1995604"/>
            <a:ext cx="3870796" cy="3970318"/>
          </a:xfrm>
          <a:prstGeom prst="rect">
            <a:avLst/>
          </a:prstGeom>
          <a:noFill/>
        </p:spPr>
        <p:txBody>
          <a:bodyPr wrap="square" rtlCol="0">
            <a:spAutoFit/>
          </a:bodyPr>
          <a:lstStyle/>
          <a:p>
            <a:r>
              <a:rPr lang="en-US" sz="3600" dirty="0" smtClean="0"/>
              <a:t>-  Poverty</a:t>
            </a:r>
          </a:p>
          <a:p>
            <a:r>
              <a:rPr lang="en-US" sz="3600" dirty="0" smtClean="0"/>
              <a:t>-  High      		 	  		           	Unemployment</a:t>
            </a:r>
          </a:p>
          <a:p>
            <a:r>
              <a:rPr lang="en-US" sz="3600" dirty="0" smtClean="0"/>
              <a:t>-  Poor Housing</a:t>
            </a:r>
          </a:p>
          <a:p>
            <a:r>
              <a:rPr lang="en-US" sz="3600" dirty="0" smtClean="0"/>
              <a:t>-  Poor Schools</a:t>
            </a:r>
          </a:p>
          <a:p>
            <a:r>
              <a:rPr lang="en-US" sz="3600" dirty="0" smtClean="0"/>
              <a:t>-  Poor Health Care</a:t>
            </a:r>
          </a:p>
          <a:p>
            <a:r>
              <a:rPr lang="en-US" sz="3600" dirty="0" smtClean="0"/>
              <a:t>-  Police Brutality</a:t>
            </a:r>
            <a:endParaRPr lang="en-US" sz="3600" dirty="0"/>
          </a:p>
        </p:txBody>
      </p:sp>
      <p:pic>
        <p:nvPicPr>
          <p:cNvPr id="6" name="Picture 5"/>
          <p:cNvPicPr>
            <a:picLocks noChangeAspect="1"/>
          </p:cNvPicPr>
          <p:nvPr/>
        </p:nvPicPr>
        <p:blipFill>
          <a:blip r:embed="rId2"/>
          <a:stretch>
            <a:fillRect/>
          </a:stretch>
        </p:blipFill>
        <p:spPr>
          <a:xfrm>
            <a:off x="3809321" y="1754327"/>
            <a:ext cx="5334679" cy="43530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accel="50000" decel="5000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257010"/>
            <a:ext cx="4188322" cy="6186308"/>
          </a:xfrm>
          <a:prstGeom prst="rect">
            <a:avLst/>
          </a:prstGeom>
          <a:noFill/>
        </p:spPr>
        <p:txBody>
          <a:bodyPr wrap="square" rtlCol="0">
            <a:spAutoFit/>
          </a:bodyPr>
          <a:lstStyle/>
          <a:p>
            <a:pPr algn="ctr"/>
            <a:r>
              <a:rPr lang="en-US" sz="4400" dirty="0" smtClean="0"/>
              <a:t>In 1968, in response to police brutality in their East L.A. communities Mexican-Americans formed the “Brown Berets.”</a:t>
            </a:r>
            <a:endParaRPr lang="en-US" sz="4400" dirty="0"/>
          </a:p>
        </p:txBody>
      </p:sp>
      <p:pic>
        <p:nvPicPr>
          <p:cNvPr id="5" name="Picture 4"/>
          <p:cNvPicPr>
            <a:picLocks noChangeAspect="1"/>
          </p:cNvPicPr>
          <p:nvPr/>
        </p:nvPicPr>
        <p:blipFill>
          <a:blip r:embed="rId2"/>
          <a:stretch>
            <a:fillRect/>
          </a:stretch>
        </p:blipFill>
        <p:spPr>
          <a:xfrm>
            <a:off x="4188322" y="-1"/>
            <a:ext cx="4955678" cy="6979247"/>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954107"/>
          </a:xfrm>
          <a:prstGeom prst="rect">
            <a:avLst/>
          </a:prstGeom>
          <a:noFill/>
        </p:spPr>
        <p:txBody>
          <a:bodyPr wrap="square" rtlCol="0">
            <a:spAutoFit/>
          </a:bodyPr>
          <a:lstStyle/>
          <a:p>
            <a:pPr algn="ctr"/>
            <a:r>
              <a:rPr lang="en-US" sz="2800" dirty="0" smtClean="0"/>
              <a:t>They were clearly inspired by the Black Panthers in Oakland, and adopted many of the same goals and techniques.</a:t>
            </a:r>
            <a:endParaRPr lang="en-US" sz="2800" dirty="0"/>
          </a:p>
        </p:txBody>
      </p:sp>
      <p:pic>
        <p:nvPicPr>
          <p:cNvPr id="5" name="Picture 4"/>
          <p:cNvPicPr>
            <a:picLocks noChangeAspect="1"/>
          </p:cNvPicPr>
          <p:nvPr/>
        </p:nvPicPr>
        <p:blipFill>
          <a:blip r:embed="rId2"/>
          <a:stretch>
            <a:fillRect/>
          </a:stretch>
        </p:blipFill>
        <p:spPr>
          <a:xfrm>
            <a:off x="0" y="1321724"/>
            <a:ext cx="9144000" cy="553627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 y="0"/>
            <a:ext cx="3643992" cy="2246769"/>
          </a:xfrm>
          <a:prstGeom prst="rect">
            <a:avLst/>
          </a:prstGeom>
          <a:noFill/>
        </p:spPr>
        <p:txBody>
          <a:bodyPr wrap="square" rtlCol="0">
            <a:spAutoFit/>
          </a:bodyPr>
          <a:lstStyle/>
          <a:p>
            <a:pPr algn="ctr"/>
            <a:r>
              <a:rPr lang="en-US" sz="2800" dirty="0" smtClean="0"/>
              <a:t>One of their primary goals was to improve the quality of education in their communities.  As such, they wanted:</a:t>
            </a:r>
            <a:endParaRPr lang="en-US" sz="2800" dirty="0"/>
          </a:p>
        </p:txBody>
      </p:sp>
      <p:pic>
        <p:nvPicPr>
          <p:cNvPr id="5" name="Content Placeholder 4" descr="chicanomovement.jpg">
            <a:hlinkClick r:id="rId2"/>
          </p:cNvPr>
          <p:cNvPicPr>
            <a:picLocks noGrp="1" noChangeAspect="1"/>
          </p:cNvPicPr>
          <p:nvPr>
            <p:ph sz="half" idx="4294967295"/>
          </p:nvPr>
        </p:nvPicPr>
        <p:blipFill>
          <a:blip r:embed="rId3"/>
          <a:srcRect/>
          <a:stretch>
            <a:fillRect/>
          </a:stretch>
        </p:blipFill>
        <p:spPr>
          <a:xfrm>
            <a:off x="3643992" y="541421"/>
            <a:ext cx="5500008" cy="5775158"/>
          </a:xfrm>
          <a:prstGeom prst="rect">
            <a:avLst/>
          </a:prstGeom>
          <a:ln>
            <a:solidFill>
              <a:srgbClr val="FFC000"/>
            </a:solidFill>
          </a:ln>
        </p:spPr>
      </p:pic>
      <p:sp>
        <p:nvSpPr>
          <p:cNvPr id="6" name="TextBox 5"/>
          <p:cNvSpPr txBox="1"/>
          <p:nvPr/>
        </p:nvSpPr>
        <p:spPr>
          <a:xfrm>
            <a:off x="0" y="2246769"/>
            <a:ext cx="3643992" cy="3970318"/>
          </a:xfrm>
          <a:prstGeom prst="rect">
            <a:avLst/>
          </a:prstGeom>
          <a:noFill/>
        </p:spPr>
        <p:txBody>
          <a:bodyPr wrap="square" rtlCol="0">
            <a:spAutoFit/>
          </a:bodyPr>
          <a:lstStyle/>
          <a:p>
            <a:r>
              <a:rPr lang="en-US" sz="2800" dirty="0" smtClean="0"/>
              <a:t>-  smaller class sizes</a:t>
            </a:r>
          </a:p>
          <a:p>
            <a:r>
              <a:rPr lang="en-US" sz="2800" dirty="0" smtClean="0"/>
              <a:t>-  dropout prevention 	programs </a:t>
            </a:r>
          </a:p>
          <a:p>
            <a:r>
              <a:rPr lang="en-US" sz="2800" dirty="0" smtClean="0"/>
              <a:t>-  bilingual education</a:t>
            </a:r>
          </a:p>
          <a:p>
            <a:r>
              <a:rPr lang="en-US" sz="2800" dirty="0" smtClean="0"/>
              <a:t>-  more teaching of 	Chicano history and 	culture</a:t>
            </a:r>
          </a:p>
          <a:p>
            <a:r>
              <a:rPr lang="en-US" sz="2800" dirty="0" smtClean="0"/>
              <a:t>-  more Chicano 	teachers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accel="50000" decel="50000"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accel="50000" decel="50000"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4" descr="la-raza-620x408.jpg">
            <a:hlinkClick r:id="rId2"/>
          </p:cNvPr>
          <p:cNvPicPr>
            <a:picLocks noGrp="1" noChangeAspect="1"/>
          </p:cNvPicPr>
          <p:nvPr>
            <p:ph sz="half" idx="4294967295"/>
          </p:nvPr>
        </p:nvPicPr>
        <p:blipFill>
          <a:blip r:embed="rId3"/>
          <a:srcRect/>
          <a:stretch>
            <a:fillRect/>
          </a:stretch>
        </p:blipFill>
        <p:spPr>
          <a:xfrm>
            <a:off x="119072" y="1077218"/>
            <a:ext cx="8905855" cy="5859819"/>
          </a:xfrm>
          <a:prstGeom prst="rect">
            <a:avLst/>
          </a:prstGeom>
          <a:ln>
            <a:solidFill>
              <a:srgbClr val="FFC000"/>
            </a:solidFill>
          </a:ln>
        </p:spPr>
      </p:pic>
      <p:sp>
        <p:nvSpPr>
          <p:cNvPr id="5" name="TextBox 4"/>
          <p:cNvSpPr txBox="1"/>
          <p:nvPr/>
        </p:nvSpPr>
        <p:spPr>
          <a:xfrm>
            <a:off x="334726" y="0"/>
            <a:ext cx="8359445" cy="1077218"/>
          </a:xfrm>
          <a:prstGeom prst="rect">
            <a:avLst/>
          </a:prstGeom>
          <a:noFill/>
        </p:spPr>
        <p:txBody>
          <a:bodyPr wrap="square" rtlCol="0">
            <a:spAutoFit/>
          </a:bodyPr>
          <a:lstStyle/>
          <a:p>
            <a:pPr algn="ctr"/>
            <a:r>
              <a:rPr lang="en-US" sz="3200" dirty="0" smtClean="0"/>
              <a:t>A group known as La </a:t>
            </a:r>
            <a:r>
              <a:rPr lang="en-US" sz="3200" dirty="0" err="1" smtClean="0"/>
              <a:t>Raza</a:t>
            </a:r>
            <a:r>
              <a:rPr lang="en-US" sz="3200" dirty="0" smtClean="0"/>
              <a:t> </a:t>
            </a:r>
            <a:r>
              <a:rPr lang="en-US" sz="3200" dirty="0" err="1" smtClean="0"/>
              <a:t>Unida</a:t>
            </a:r>
            <a:r>
              <a:rPr lang="en-US" sz="3200" dirty="0" smtClean="0"/>
              <a:t> was formed in 1970 to push for greater political participation.</a:t>
            </a:r>
            <a:endParaRPr lang="en-US" sz="32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3825"/>
            <a:ext cx="4572000" cy="954107"/>
          </a:xfrm>
          <a:prstGeom prst="rect">
            <a:avLst/>
          </a:prstGeom>
          <a:noFill/>
        </p:spPr>
        <p:txBody>
          <a:bodyPr wrap="square" rtlCol="0">
            <a:spAutoFit/>
          </a:bodyPr>
          <a:lstStyle/>
          <a:p>
            <a:r>
              <a:rPr lang="en-US" sz="2800" dirty="0" smtClean="0"/>
              <a:t>La </a:t>
            </a:r>
            <a:r>
              <a:rPr lang="en-US" sz="2800" dirty="0" err="1" smtClean="0"/>
              <a:t>Raza</a:t>
            </a:r>
            <a:r>
              <a:rPr lang="en-US" sz="2800" dirty="0" smtClean="0"/>
              <a:t> had / has two main goals:</a:t>
            </a:r>
            <a:endParaRPr lang="en-US" sz="2800" dirty="0"/>
          </a:p>
        </p:txBody>
      </p:sp>
      <p:sp>
        <p:nvSpPr>
          <p:cNvPr id="5" name="TextBox 4"/>
          <p:cNvSpPr txBox="1"/>
          <p:nvPr/>
        </p:nvSpPr>
        <p:spPr>
          <a:xfrm>
            <a:off x="0" y="1360639"/>
            <a:ext cx="4572000" cy="4832093"/>
          </a:xfrm>
          <a:prstGeom prst="rect">
            <a:avLst/>
          </a:prstGeom>
          <a:noFill/>
        </p:spPr>
        <p:txBody>
          <a:bodyPr wrap="square" rtlCol="0">
            <a:spAutoFit/>
          </a:bodyPr>
          <a:lstStyle/>
          <a:p>
            <a:r>
              <a:rPr lang="en-US" sz="2800" dirty="0" smtClean="0"/>
              <a:t>-  Register Mexican-Americans to vote, and then get them to actually go and vote.</a:t>
            </a:r>
          </a:p>
          <a:p>
            <a:endParaRPr lang="en-US" sz="2800" dirty="0" smtClean="0"/>
          </a:p>
          <a:p>
            <a:r>
              <a:rPr lang="en-US" sz="2800" dirty="0" smtClean="0"/>
              <a:t>-  Run Mexican-American candidates for elected office.</a:t>
            </a:r>
          </a:p>
          <a:p>
            <a:endParaRPr lang="en-US" sz="2800" dirty="0" smtClean="0"/>
          </a:p>
          <a:p>
            <a:r>
              <a:rPr lang="en-US" sz="2800" dirty="0" smtClean="0"/>
              <a:t>-  Their votes have become, and will continue to be very important in national elections.</a:t>
            </a:r>
            <a:endParaRPr lang="en-US" sz="2800" dirty="0"/>
          </a:p>
        </p:txBody>
      </p:sp>
      <p:pic>
        <p:nvPicPr>
          <p:cNvPr id="6" name="Picture 5"/>
          <p:cNvPicPr>
            <a:picLocks noChangeAspect="1"/>
          </p:cNvPicPr>
          <p:nvPr/>
        </p:nvPicPr>
        <p:blipFill>
          <a:blip r:embed="rId2"/>
          <a:stretch>
            <a:fillRect/>
          </a:stretch>
        </p:blipFill>
        <p:spPr>
          <a:xfrm>
            <a:off x="4823374" y="397667"/>
            <a:ext cx="4320625" cy="60626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331694"/>
            <a:ext cx="3892176" cy="6186310"/>
          </a:xfrm>
          <a:prstGeom prst="rect">
            <a:avLst/>
          </a:prstGeom>
          <a:noFill/>
        </p:spPr>
        <p:txBody>
          <a:bodyPr wrap="square" rtlCol="0">
            <a:spAutoFit/>
          </a:bodyPr>
          <a:lstStyle/>
          <a:p>
            <a:pPr algn="ctr"/>
            <a:r>
              <a:rPr lang="en-US" sz="3600" dirty="0" smtClean="0"/>
              <a:t>If you recall, the African-American push to secure elements of equality that took place in the 1950 &amp; 1960’s had been pretty successful, at least in terms of fighting against de jure segregation.</a:t>
            </a:r>
            <a:endParaRPr lang="en-US" sz="3600" dirty="0"/>
          </a:p>
        </p:txBody>
      </p:sp>
      <p:pic>
        <p:nvPicPr>
          <p:cNvPr id="5" name="Picture 4"/>
          <p:cNvPicPr>
            <a:picLocks noChangeAspect="1"/>
          </p:cNvPicPr>
          <p:nvPr/>
        </p:nvPicPr>
        <p:blipFill>
          <a:blip r:embed="rId2"/>
          <a:stretch>
            <a:fillRect/>
          </a:stretch>
        </p:blipFill>
        <p:spPr>
          <a:xfrm>
            <a:off x="3892176" y="331694"/>
            <a:ext cx="5251824" cy="624216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280711" y="1074509"/>
            <a:ext cx="8582585" cy="470898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5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Native</a:t>
            </a:r>
          </a:p>
          <a:p>
            <a:pPr algn="ctr"/>
            <a:r>
              <a:rPr lang="en-US" sz="15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Americans</a:t>
            </a:r>
            <a:endParaRPr lang="en-US" sz="15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954107"/>
          </a:xfrm>
          <a:prstGeom prst="rect">
            <a:avLst/>
          </a:prstGeom>
          <a:noFill/>
        </p:spPr>
        <p:txBody>
          <a:bodyPr wrap="square" rtlCol="0">
            <a:spAutoFit/>
          </a:bodyPr>
          <a:lstStyle/>
          <a:p>
            <a:pPr algn="ctr"/>
            <a:r>
              <a:rPr lang="en-US" sz="2800" dirty="0" smtClean="0"/>
              <a:t>By 1890 every Native American tribe was either dead or living on a government reservation.</a:t>
            </a:r>
            <a:endParaRPr lang="en-US" sz="2800" dirty="0"/>
          </a:p>
        </p:txBody>
      </p:sp>
      <p:pic>
        <p:nvPicPr>
          <p:cNvPr id="5" name="Picture 6" descr="Native_American_map"/>
          <p:cNvPicPr>
            <a:picLocks noChangeAspect="1" noChangeArrowheads="1"/>
          </p:cNvPicPr>
          <p:nvPr/>
        </p:nvPicPr>
        <p:blipFill>
          <a:blip r:embed="rId2"/>
          <a:srcRect/>
          <a:stretch>
            <a:fillRect/>
          </a:stretch>
        </p:blipFill>
        <p:spPr bwMode="auto">
          <a:xfrm>
            <a:off x="0" y="954107"/>
            <a:ext cx="9144000" cy="59823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5156020" y="0"/>
            <a:ext cx="3987979" cy="3108544"/>
          </a:xfrm>
          <a:prstGeom prst="rect">
            <a:avLst/>
          </a:prstGeom>
          <a:noFill/>
        </p:spPr>
        <p:txBody>
          <a:bodyPr wrap="square" rtlCol="0">
            <a:spAutoFit/>
          </a:bodyPr>
          <a:lstStyle/>
          <a:p>
            <a:r>
              <a:rPr lang="en-US" sz="2800" dirty="0" smtClean="0"/>
              <a:t>For most of the decades between 1890 and 1960 Natives had been left of the reservations to rot.  As a result, by the 1960’s they faced a number of problems:</a:t>
            </a:r>
            <a:endParaRPr lang="en-US" sz="2800" dirty="0"/>
          </a:p>
        </p:txBody>
      </p:sp>
      <p:sp>
        <p:nvSpPr>
          <p:cNvPr id="5" name="TextBox 4"/>
          <p:cNvSpPr txBox="1"/>
          <p:nvPr/>
        </p:nvSpPr>
        <p:spPr>
          <a:xfrm>
            <a:off x="5156021" y="3318569"/>
            <a:ext cx="3987979" cy="3539431"/>
          </a:xfrm>
          <a:prstGeom prst="rect">
            <a:avLst/>
          </a:prstGeom>
          <a:noFill/>
        </p:spPr>
        <p:txBody>
          <a:bodyPr wrap="square" rtlCol="0">
            <a:spAutoFit/>
          </a:bodyPr>
          <a:lstStyle/>
          <a:p>
            <a:r>
              <a:rPr lang="en-US" sz="2800" dirty="0" smtClean="0"/>
              <a:t>-  Poverty</a:t>
            </a:r>
          </a:p>
          <a:p>
            <a:r>
              <a:rPr lang="en-US" sz="2800" dirty="0" smtClean="0"/>
              <a:t>-  Unemployment</a:t>
            </a:r>
          </a:p>
          <a:p>
            <a:r>
              <a:rPr lang="en-US" sz="2800" dirty="0" smtClean="0"/>
              <a:t>-  High infant death rates</a:t>
            </a:r>
          </a:p>
          <a:p>
            <a:r>
              <a:rPr lang="en-US" sz="2800" dirty="0" smtClean="0"/>
              <a:t>-  High levels of drug and 	alcohol abuse</a:t>
            </a:r>
          </a:p>
          <a:p>
            <a:r>
              <a:rPr lang="en-US" sz="2800" dirty="0" smtClean="0"/>
              <a:t>-  Low life expectancy</a:t>
            </a:r>
          </a:p>
          <a:p>
            <a:r>
              <a:rPr lang="en-US" sz="2800" dirty="0" smtClean="0"/>
              <a:t>-  The destruction of their 	culture</a:t>
            </a:r>
            <a:endParaRPr lang="en-US" sz="2800" dirty="0"/>
          </a:p>
        </p:txBody>
      </p:sp>
      <p:pic>
        <p:nvPicPr>
          <p:cNvPr id="6" name="Picture 5"/>
          <p:cNvPicPr>
            <a:picLocks noChangeAspect="1"/>
          </p:cNvPicPr>
          <p:nvPr/>
        </p:nvPicPr>
        <p:blipFill>
          <a:blip r:embed="rId2"/>
          <a:stretch>
            <a:fillRect/>
          </a:stretch>
        </p:blipFill>
        <p:spPr>
          <a:xfrm>
            <a:off x="0" y="0"/>
            <a:ext cx="4881219" cy="69313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decel="50000"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accel="50000" decel="5000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accel="50000" decel="50000"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accel="50000" decel="50000"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accel="50000" decel="5000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077218"/>
          </a:xfrm>
          <a:prstGeom prst="rect">
            <a:avLst/>
          </a:prstGeom>
          <a:noFill/>
        </p:spPr>
        <p:txBody>
          <a:bodyPr wrap="square" rtlCol="0">
            <a:spAutoFit/>
          </a:bodyPr>
          <a:lstStyle/>
          <a:p>
            <a:pPr algn="ctr"/>
            <a:r>
              <a:rPr lang="en-US" sz="3200" dirty="0" smtClean="0"/>
              <a:t>In response to some of these conditions, the American Indian Movement (AIM) was born in 1968.</a:t>
            </a:r>
            <a:endParaRPr lang="en-US" sz="3200" dirty="0"/>
          </a:p>
        </p:txBody>
      </p:sp>
      <p:pic>
        <p:nvPicPr>
          <p:cNvPr id="5" name="Picture 4"/>
          <p:cNvPicPr>
            <a:picLocks noChangeAspect="1"/>
          </p:cNvPicPr>
          <p:nvPr/>
        </p:nvPicPr>
        <p:blipFill>
          <a:blip r:embed="rId2"/>
          <a:stretch>
            <a:fillRect/>
          </a:stretch>
        </p:blipFill>
        <p:spPr>
          <a:xfrm>
            <a:off x="1690907" y="1300166"/>
            <a:ext cx="5762185" cy="5346552"/>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12680"/>
            <a:ext cx="4324405" cy="3416320"/>
          </a:xfrm>
          <a:prstGeom prst="rect">
            <a:avLst/>
          </a:prstGeom>
          <a:noFill/>
        </p:spPr>
        <p:txBody>
          <a:bodyPr wrap="square" rtlCol="0">
            <a:spAutoFit/>
          </a:bodyPr>
          <a:lstStyle/>
          <a:p>
            <a:pPr algn="ctr"/>
            <a:r>
              <a:rPr lang="en-US" sz="3600" dirty="0" err="1" smtClean="0"/>
              <a:t>AIM’s</a:t>
            </a:r>
            <a:r>
              <a:rPr lang="en-US" sz="3600" dirty="0" smtClean="0"/>
              <a:t> long term goal was to improve conditions for Native Americans and to protect Native culture.</a:t>
            </a:r>
            <a:endParaRPr lang="en-US" sz="3600" dirty="0"/>
          </a:p>
        </p:txBody>
      </p:sp>
      <p:sp>
        <p:nvSpPr>
          <p:cNvPr id="5" name="TextBox 4"/>
          <p:cNvSpPr txBox="1"/>
          <p:nvPr/>
        </p:nvSpPr>
        <p:spPr>
          <a:xfrm>
            <a:off x="0" y="3429000"/>
            <a:ext cx="4324405" cy="3416320"/>
          </a:xfrm>
          <a:prstGeom prst="rect">
            <a:avLst/>
          </a:prstGeom>
          <a:noFill/>
        </p:spPr>
        <p:txBody>
          <a:bodyPr wrap="square" rtlCol="0">
            <a:spAutoFit/>
          </a:bodyPr>
          <a:lstStyle/>
          <a:p>
            <a:pPr algn="ctr"/>
            <a:r>
              <a:rPr lang="en-US" sz="3600" dirty="0" smtClean="0"/>
              <a:t>Their short term goal was to protest and counteract police violence against Natives in Minneapolis, MN.</a:t>
            </a:r>
            <a:endParaRPr lang="en-US" sz="3600" dirty="0"/>
          </a:p>
        </p:txBody>
      </p:sp>
      <p:pic>
        <p:nvPicPr>
          <p:cNvPr id="6" name="Picture 5"/>
          <p:cNvPicPr>
            <a:picLocks noChangeAspect="1"/>
          </p:cNvPicPr>
          <p:nvPr/>
        </p:nvPicPr>
        <p:blipFill>
          <a:blip r:embed="rId2"/>
          <a:stretch>
            <a:fillRect/>
          </a:stretch>
        </p:blipFill>
        <p:spPr>
          <a:xfrm>
            <a:off x="4324404" y="12680"/>
            <a:ext cx="4819595" cy="68453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4415857" y="428178"/>
            <a:ext cx="4728143" cy="6001643"/>
          </a:xfrm>
          <a:prstGeom prst="rect">
            <a:avLst/>
          </a:prstGeom>
          <a:noFill/>
        </p:spPr>
        <p:txBody>
          <a:bodyPr wrap="square" rtlCol="0">
            <a:spAutoFit/>
          </a:bodyPr>
          <a:lstStyle/>
          <a:p>
            <a:pPr algn="ctr"/>
            <a:r>
              <a:rPr lang="en-US" sz="4800" dirty="0" smtClean="0"/>
              <a:t>To bring attention to the conditions many Natives faced,  in 1969 AIM staged a rally on Alcatraz Island in San Francisco bay. </a:t>
            </a:r>
            <a:endParaRPr lang="en-US" sz="4800" dirty="0"/>
          </a:p>
        </p:txBody>
      </p:sp>
      <p:pic>
        <p:nvPicPr>
          <p:cNvPr id="5" name="Picture 4"/>
          <p:cNvPicPr>
            <a:picLocks noChangeAspect="1"/>
          </p:cNvPicPr>
          <p:nvPr/>
        </p:nvPicPr>
        <p:blipFill>
          <a:blip r:embed="rId2"/>
          <a:stretch>
            <a:fillRect/>
          </a:stretch>
        </p:blipFill>
        <p:spPr>
          <a:xfrm>
            <a:off x="0" y="0"/>
            <a:ext cx="4449668" cy="6896985"/>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3931278" cy="6863417"/>
          </a:xfrm>
          <a:prstGeom prst="rect">
            <a:avLst/>
          </a:prstGeom>
          <a:noFill/>
        </p:spPr>
        <p:txBody>
          <a:bodyPr wrap="square" rtlCol="0">
            <a:spAutoFit/>
          </a:bodyPr>
          <a:lstStyle/>
          <a:p>
            <a:pPr algn="ctr"/>
            <a:r>
              <a:rPr lang="en-US" sz="4000" dirty="0" smtClean="0"/>
              <a:t>Natives argued that under the terms of the Treaty of Ft. Laramie, signed by the Sioux and the U.S. govt. in 1868, Alcatraz was Native land.  As such, they wanted it.</a:t>
            </a:r>
            <a:endParaRPr lang="en-US" sz="4000" dirty="0"/>
          </a:p>
        </p:txBody>
      </p:sp>
      <p:pic>
        <p:nvPicPr>
          <p:cNvPr id="6" name="Picture 5"/>
          <p:cNvPicPr>
            <a:picLocks noChangeAspect="1"/>
          </p:cNvPicPr>
          <p:nvPr/>
        </p:nvPicPr>
        <p:blipFill>
          <a:blip r:embed="rId2"/>
          <a:stretch>
            <a:fillRect/>
          </a:stretch>
        </p:blipFill>
        <p:spPr>
          <a:xfrm>
            <a:off x="3885916" y="0"/>
            <a:ext cx="5258084" cy="6864076"/>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3687901"/>
            <a:ext cx="4052239" cy="3170099"/>
          </a:xfrm>
          <a:prstGeom prst="rect">
            <a:avLst/>
          </a:prstGeom>
          <a:noFill/>
        </p:spPr>
        <p:txBody>
          <a:bodyPr wrap="square" rtlCol="0">
            <a:spAutoFit/>
          </a:bodyPr>
          <a:lstStyle/>
          <a:p>
            <a:pPr algn="ctr"/>
            <a:r>
              <a:rPr lang="en-US" sz="4000" dirty="0" smtClean="0"/>
              <a:t>More than 5,000 Natives set up camp and refused to leave for 19 months.</a:t>
            </a:r>
            <a:endParaRPr lang="en-US" sz="4000" dirty="0"/>
          </a:p>
        </p:txBody>
      </p:sp>
      <p:sp>
        <p:nvSpPr>
          <p:cNvPr id="5" name="TextBox 4"/>
          <p:cNvSpPr txBox="1"/>
          <p:nvPr/>
        </p:nvSpPr>
        <p:spPr>
          <a:xfrm>
            <a:off x="0" y="0"/>
            <a:ext cx="4052239" cy="3785652"/>
          </a:xfrm>
          <a:prstGeom prst="rect">
            <a:avLst/>
          </a:prstGeom>
          <a:noFill/>
        </p:spPr>
        <p:txBody>
          <a:bodyPr wrap="square" rtlCol="0">
            <a:spAutoFit/>
          </a:bodyPr>
          <a:lstStyle/>
          <a:p>
            <a:pPr algn="ctr"/>
            <a:r>
              <a:rPr lang="en-US" sz="4000" dirty="0" smtClean="0"/>
              <a:t>Native leaders wanted a peaceful demonstration that would draw publicity to their cause.</a:t>
            </a:r>
            <a:endParaRPr lang="en-US" sz="4000" dirty="0"/>
          </a:p>
        </p:txBody>
      </p:sp>
      <p:pic>
        <p:nvPicPr>
          <p:cNvPr id="7" name="Picture 6"/>
          <p:cNvPicPr>
            <a:picLocks noChangeAspect="1"/>
          </p:cNvPicPr>
          <p:nvPr/>
        </p:nvPicPr>
        <p:blipFill>
          <a:blip r:embed="rId2"/>
          <a:stretch>
            <a:fillRect/>
          </a:stretch>
        </p:blipFill>
        <p:spPr>
          <a:xfrm>
            <a:off x="4233683" y="-1"/>
            <a:ext cx="4910317" cy="68738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4248804" y="148470"/>
            <a:ext cx="4895196" cy="1877437"/>
          </a:xfrm>
          <a:prstGeom prst="rect">
            <a:avLst/>
          </a:prstGeom>
          <a:noFill/>
        </p:spPr>
        <p:txBody>
          <a:bodyPr wrap="square" rtlCol="0">
            <a:spAutoFit/>
          </a:bodyPr>
          <a:lstStyle/>
          <a:p>
            <a:pPr algn="ctr"/>
            <a:r>
              <a:rPr lang="en-US" sz="2850" dirty="0" smtClean="0"/>
              <a:t>During that 19 months, the U.S. govt. cut off all water and power to the island in an effort to drive the protestors off.</a:t>
            </a:r>
          </a:p>
        </p:txBody>
      </p:sp>
      <p:sp>
        <p:nvSpPr>
          <p:cNvPr id="5" name="TextBox 4"/>
          <p:cNvSpPr txBox="1"/>
          <p:nvPr/>
        </p:nvSpPr>
        <p:spPr>
          <a:xfrm>
            <a:off x="4248804" y="2174377"/>
            <a:ext cx="4895196" cy="4478149"/>
          </a:xfrm>
          <a:prstGeom prst="rect">
            <a:avLst/>
          </a:prstGeom>
          <a:noFill/>
        </p:spPr>
        <p:txBody>
          <a:bodyPr wrap="square" rtlCol="0">
            <a:spAutoFit/>
          </a:bodyPr>
          <a:lstStyle/>
          <a:p>
            <a:pPr algn="ctr"/>
            <a:r>
              <a:rPr lang="en-US" sz="2850" dirty="0" smtClean="0"/>
              <a:t>Eventually the protestors all left for a variety of different reasons, and the occupation came to an end in June, 1971.</a:t>
            </a:r>
          </a:p>
          <a:p>
            <a:pPr algn="ctr"/>
            <a:endParaRPr lang="en-US" sz="2850" dirty="0" smtClean="0"/>
          </a:p>
          <a:p>
            <a:pPr algn="ctr"/>
            <a:r>
              <a:rPr lang="en-US" sz="2850" dirty="0" smtClean="0"/>
              <a:t>If the goal had been to gain publicity, it had worked.  People around the world had heard of the takeover and began to talk about Native issues.</a:t>
            </a:r>
            <a:endParaRPr lang="en-US" sz="2850" dirty="0"/>
          </a:p>
        </p:txBody>
      </p:sp>
      <p:pic>
        <p:nvPicPr>
          <p:cNvPr id="6" name="Picture 5"/>
          <p:cNvPicPr>
            <a:picLocks noChangeAspect="1"/>
          </p:cNvPicPr>
          <p:nvPr/>
        </p:nvPicPr>
        <p:blipFill>
          <a:blip r:embed="rId2"/>
          <a:stretch>
            <a:fillRect/>
          </a:stretch>
        </p:blipFill>
        <p:spPr>
          <a:xfrm>
            <a:off x="-1" y="0"/>
            <a:ext cx="4248805"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decel="5000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1012954"/>
            <a:ext cx="3507909" cy="4832092"/>
          </a:xfrm>
          <a:prstGeom prst="rect">
            <a:avLst/>
          </a:prstGeom>
          <a:noFill/>
        </p:spPr>
        <p:txBody>
          <a:bodyPr wrap="square" rtlCol="0">
            <a:spAutoFit/>
          </a:bodyPr>
          <a:lstStyle/>
          <a:p>
            <a:pPr algn="ctr"/>
            <a:r>
              <a:rPr lang="en-US" sz="4400" dirty="0" smtClean="0"/>
              <a:t>Building on that publicity, AIM launched the “Trail of Broken Treaties” in 1972.</a:t>
            </a:r>
            <a:endParaRPr lang="en-US" sz="4400" dirty="0"/>
          </a:p>
        </p:txBody>
      </p:sp>
      <p:pic>
        <p:nvPicPr>
          <p:cNvPr id="5" name="Picture 4"/>
          <p:cNvPicPr>
            <a:picLocks noChangeAspect="1"/>
          </p:cNvPicPr>
          <p:nvPr/>
        </p:nvPicPr>
        <p:blipFill>
          <a:blip r:embed="rId2"/>
          <a:stretch>
            <a:fillRect/>
          </a:stretch>
        </p:blipFill>
        <p:spPr>
          <a:xfrm>
            <a:off x="3507909" y="0"/>
            <a:ext cx="5636091" cy="689858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923330"/>
          </a:xfrm>
          <a:prstGeom prst="rect">
            <a:avLst/>
          </a:prstGeom>
          <a:noFill/>
        </p:spPr>
        <p:txBody>
          <a:bodyPr wrap="square" rtlCol="0">
            <a:spAutoFit/>
          </a:bodyPr>
          <a:lstStyle/>
          <a:p>
            <a:pPr algn="ctr"/>
            <a:r>
              <a:rPr lang="en-US" sz="2700" dirty="0" smtClean="0"/>
              <a:t>Partially inspired by the success of that movement, other groups in America began their own push for rights and equality.</a:t>
            </a:r>
            <a:endParaRPr lang="en-US" sz="2700" dirty="0"/>
          </a:p>
        </p:txBody>
      </p:sp>
      <p:pic>
        <p:nvPicPr>
          <p:cNvPr id="5" name="Picture 4"/>
          <p:cNvPicPr>
            <a:picLocks noChangeAspect="1"/>
          </p:cNvPicPr>
          <p:nvPr/>
        </p:nvPicPr>
        <p:blipFill>
          <a:blip r:embed="rId2"/>
          <a:stretch>
            <a:fillRect/>
          </a:stretch>
        </p:blipFill>
        <p:spPr>
          <a:xfrm>
            <a:off x="364660" y="923329"/>
            <a:ext cx="8465593" cy="595985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954107"/>
          </a:xfrm>
          <a:prstGeom prst="rect">
            <a:avLst/>
          </a:prstGeom>
          <a:noFill/>
        </p:spPr>
        <p:txBody>
          <a:bodyPr wrap="square" rtlCol="0">
            <a:spAutoFit/>
          </a:bodyPr>
          <a:lstStyle/>
          <a:p>
            <a:pPr algn="ctr"/>
            <a:r>
              <a:rPr lang="en-US" sz="2800" dirty="0" smtClean="0"/>
              <a:t>The plan was to caravan from the Pine Ridge Sioux reservation in South Dakota to Washington D.C.</a:t>
            </a:r>
            <a:endParaRPr lang="en-US" sz="2800" dirty="0"/>
          </a:p>
        </p:txBody>
      </p:sp>
      <p:pic>
        <p:nvPicPr>
          <p:cNvPr id="5" name="Picture 4"/>
          <p:cNvPicPr>
            <a:picLocks noChangeAspect="1"/>
          </p:cNvPicPr>
          <p:nvPr/>
        </p:nvPicPr>
        <p:blipFill>
          <a:blip r:embed="rId2"/>
          <a:stretch>
            <a:fillRect/>
          </a:stretch>
        </p:blipFill>
        <p:spPr>
          <a:xfrm>
            <a:off x="134192" y="954107"/>
            <a:ext cx="8875615" cy="6103692"/>
          </a:xfrm>
          <a:prstGeom prst="rect">
            <a:avLst/>
          </a:prstGeom>
        </p:spPr>
      </p:pic>
      <p:cxnSp>
        <p:nvCxnSpPr>
          <p:cNvPr id="7" name="Straight Arrow Connector 6"/>
          <p:cNvCxnSpPr/>
          <p:nvPr/>
        </p:nvCxnSpPr>
        <p:spPr>
          <a:xfrm rot="16200000" flipH="1">
            <a:off x="2457968" y="1202672"/>
            <a:ext cx="1298507" cy="801376"/>
          </a:xfrm>
          <a:prstGeom prst="straightConnector1">
            <a:avLst/>
          </a:prstGeom>
          <a:ln w="5715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rot="16200000" flipH="1">
            <a:off x="5785931" y="1609421"/>
            <a:ext cx="2474894" cy="1164263"/>
          </a:xfrm>
          <a:prstGeom prst="straightConnector1">
            <a:avLst/>
          </a:prstGeom>
          <a:ln w="5715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384995"/>
          </a:xfrm>
          <a:prstGeom prst="rect">
            <a:avLst/>
          </a:prstGeom>
          <a:noFill/>
        </p:spPr>
        <p:txBody>
          <a:bodyPr wrap="square" rtlCol="0">
            <a:spAutoFit/>
          </a:bodyPr>
          <a:lstStyle/>
          <a:p>
            <a:pPr algn="ctr"/>
            <a:r>
              <a:rPr lang="en-US" sz="2800" dirty="0" smtClean="0"/>
              <a:t>Their goal was to draw attention to the promises that the U.S. government had made to Natives in the past, and how those commitments had been repeatedly violated.</a:t>
            </a:r>
            <a:endParaRPr lang="en-US" sz="2800" dirty="0"/>
          </a:p>
        </p:txBody>
      </p:sp>
      <p:pic>
        <p:nvPicPr>
          <p:cNvPr id="5" name="Picture 4"/>
          <p:cNvPicPr>
            <a:picLocks noChangeAspect="1"/>
          </p:cNvPicPr>
          <p:nvPr/>
        </p:nvPicPr>
        <p:blipFill>
          <a:blip r:embed="rId2"/>
          <a:stretch>
            <a:fillRect/>
          </a:stretch>
        </p:blipFill>
        <p:spPr>
          <a:xfrm>
            <a:off x="814710" y="1384994"/>
            <a:ext cx="7514579" cy="5748653"/>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954107"/>
          </a:xfrm>
          <a:prstGeom prst="rect">
            <a:avLst/>
          </a:prstGeom>
          <a:noFill/>
        </p:spPr>
        <p:txBody>
          <a:bodyPr wrap="square" rtlCol="0">
            <a:spAutoFit/>
          </a:bodyPr>
          <a:lstStyle/>
          <a:p>
            <a:pPr algn="ctr"/>
            <a:r>
              <a:rPr lang="en-US" sz="2800" dirty="0" smtClean="0"/>
              <a:t>When they arrived in Washington, protestors took over the Bureau of Indian Affairs building and vandalized it.</a:t>
            </a:r>
            <a:endParaRPr lang="en-US" sz="2800" dirty="0"/>
          </a:p>
        </p:txBody>
      </p:sp>
      <p:pic>
        <p:nvPicPr>
          <p:cNvPr id="5" name="Picture 4"/>
          <p:cNvPicPr>
            <a:picLocks noChangeAspect="1"/>
          </p:cNvPicPr>
          <p:nvPr/>
        </p:nvPicPr>
        <p:blipFill>
          <a:blip r:embed="rId2"/>
          <a:stretch>
            <a:fillRect/>
          </a:stretch>
        </p:blipFill>
        <p:spPr>
          <a:xfrm>
            <a:off x="103864" y="954106"/>
            <a:ext cx="8936271" cy="5943463"/>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11684" y="0"/>
            <a:ext cx="8724412" cy="1323439"/>
          </a:xfrm>
          <a:prstGeom prst="rect">
            <a:avLst/>
          </a:prstGeom>
          <a:noFill/>
        </p:spPr>
        <p:txBody>
          <a:bodyPr wrap="square" rtlCol="0">
            <a:spAutoFit/>
          </a:bodyPr>
          <a:lstStyle/>
          <a:p>
            <a:pPr algn="ctr"/>
            <a:r>
              <a:rPr lang="en-US" sz="4000" dirty="0" smtClean="0"/>
              <a:t>The destruction at the B.I.A. building brought negative publicity to the cause.</a:t>
            </a:r>
            <a:endParaRPr lang="en-US" sz="4000" dirty="0"/>
          </a:p>
        </p:txBody>
      </p:sp>
      <p:pic>
        <p:nvPicPr>
          <p:cNvPr id="5" name="Picture 4"/>
          <p:cNvPicPr>
            <a:picLocks noChangeAspect="1"/>
          </p:cNvPicPr>
          <p:nvPr/>
        </p:nvPicPr>
        <p:blipFill>
          <a:blip r:embed="rId2"/>
          <a:stretch>
            <a:fillRect/>
          </a:stretch>
        </p:blipFill>
        <p:spPr>
          <a:xfrm>
            <a:off x="1026290" y="1439204"/>
            <a:ext cx="7091419" cy="4963993"/>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 y="0"/>
            <a:ext cx="5775955" cy="2062103"/>
          </a:xfrm>
          <a:prstGeom prst="rect">
            <a:avLst/>
          </a:prstGeom>
          <a:noFill/>
        </p:spPr>
        <p:txBody>
          <a:bodyPr wrap="square" rtlCol="0">
            <a:spAutoFit/>
          </a:bodyPr>
          <a:lstStyle/>
          <a:p>
            <a:pPr algn="ctr"/>
            <a:r>
              <a:rPr lang="en-US" sz="3200" dirty="0" smtClean="0"/>
              <a:t>AIM continued to generate publicity in February, 1973 when they led an occupation in the small town of Wounded Knee, SD. </a:t>
            </a:r>
            <a:endParaRPr lang="en-US" sz="3200" dirty="0"/>
          </a:p>
        </p:txBody>
      </p:sp>
      <p:sp>
        <p:nvSpPr>
          <p:cNvPr id="5" name="TextBox 4"/>
          <p:cNvSpPr txBox="1"/>
          <p:nvPr/>
        </p:nvSpPr>
        <p:spPr>
          <a:xfrm>
            <a:off x="-1" y="2333685"/>
            <a:ext cx="5775955" cy="4524315"/>
          </a:xfrm>
          <a:prstGeom prst="rect">
            <a:avLst/>
          </a:prstGeom>
          <a:noFill/>
        </p:spPr>
        <p:txBody>
          <a:bodyPr wrap="square" rtlCol="0">
            <a:spAutoFit/>
          </a:bodyPr>
          <a:lstStyle/>
          <a:p>
            <a:r>
              <a:rPr lang="en-US" sz="3200" dirty="0" smtClean="0"/>
              <a:t>-  Cite of a massacre of Natives by the U.S. army in 1890.</a:t>
            </a:r>
          </a:p>
          <a:p>
            <a:endParaRPr lang="en-US" sz="3200" dirty="0" smtClean="0"/>
          </a:p>
          <a:p>
            <a:r>
              <a:rPr lang="en-US" sz="3200" dirty="0" smtClean="0"/>
              <a:t>-  Designed to draw publicity to the repeated abuses of Natives by the govt.</a:t>
            </a:r>
          </a:p>
          <a:p>
            <a:endParaRPr lang="en-US" sz="3200" dirty="0" smtClean="0"/>
          </a:p>
          <a:p>
            <a:r>
              <a:rPr lang="en-US" sz="3200" dirty="0" smtClean="0"/>
              <a:t>-  Armed “battle” between AIM and the FBI lasted for 71 days.</a:t>
            </a:r>
            <a:endParaRPr lang="en-US" sz="3200" dirty="0"/>
          </a:p>
        </p:txBody>
      </p:sp>
      <p:pic>
        <p:nvPicPr>
          <p:cNvPr id="6" name="Picture 5"/>
          <p:cNvPicPr>
            <a:picLocks noChangeAspect="1"/>
          </p:cNvPicPr>
          <p:nvPr/>
        </p:nvPicPr>
        <p:blipFill>
          <a:blip r:embed="rId2"/>
          <a:stretch>
            <a:fillRect/>
          </a:stretch>
        </p:blipFill>
        <p:spPr>
          <a:xfrm>
            <a:off x="5775955" y="-57720"/>
            <a:ext cx="3368046" cy="69157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569660"/>
          </a:xfrm>
          <a:prstGeom prst="rect">
            <a:avLst/>
          </a:prstGeom>
          <a:noFill/>
        </p:spPr>
        <p:txBody>
          <a:bodyPr wrap="square" rtlCol="0">
            <a:spAutoFit/>
          </a:bodyPr>
          <a:lstStyle/>
          <a:p>
            <a:pPr algn="ctr"/>
            <a:r>
              <a:rPr lang="en-US" sz="3200" dirty="0" smtClean="0"/>
              <a:t>Each of these incidents brought attention to the struggles of Natives, and over time, voters and the government made attempts to help.</a:t>
            </a:r>
            <a:endParaRPr lang="en-US" sz="3200" dirty="0"/>
          </a:p>
        </p:txBody>
      </p:sp>
      <p:pic>
        <p:nvPicPr>
          <p:cNvPr id="6" name="Picture 5"/>
          <p:cNvPicPr>
            <a:picLocks noChangeAspect="1"/>
          </p:cNvPicPr>
          <p:nvPr/>
        </p:nvPicPr>
        <p:blipFill>
          <a:blip r:embed="rId2"/>
          <a:stretch>
            <a:fillRect/>
          </a:stretch>
        </p:blipFill>
        <p:spPr>
          <a:xfrm>
            <a:off x="1041489" y="1569660"/>
            <a:ext cx="7061021" cy="529576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1345827" y="2274837"/>
            <a:ext cx="6452345" cy="240065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5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Women</a:t>
            </a:r>
            <a:endParaRPr lang="en-US" sz="15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474345"/>
            <a:ext cx="3991759" cy="5909309"/>
          </a:xfrm>
          <a:prstGeom prst="rect">
            <a:avLst/>
          </a:prstGeom>
          <a:noFill/>
        </p:spPr>
        <p:txBody>
          <a:bodyPr wrap="square" rtlCol="0">
            <a:spAutoFit/>
          </a:bodyPr>
          <a:lstStyle/>
          <a:p>
            <a:pPr algn="ctr"/>
            <a:r>
              <a:rPr lang="en-US" sz="5400" dirty="0" smtClean="0"/>
              <a:t>Remind me, what did America expect of most women in the 1950’s?</a:t>
            </a:r>
            <a:endParaRPr lang="en-US" sz="5400" dirty="0"/>
          </a:p>
        </p:txBody>
      </p:sp>
      <p:pic>
        <p:nvPicPr>
          <p:cNvPr id="5" name="Picture 4"/>
          <p:cNvPicPr>
            <a:picLocks noChangeAspect="1"/>
          </p:cNvPicPr>
          <p:nvPr/>
        </p:nvPicPr>
        <p:blipFill>
          <a:blip r:embed="rId2"/>
          <a:stretch>
            <a:fillRect/>
          </a:stretch>
        </p:blipFill>
        <p:spPr>
          <a:xfrm>
            <a:off x="3991759" y="0"/>
            <a:ext cx="5152241" cy="686422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384995"/>
          </a:xfrm>
          <a:prstGeom prst="rect">
            <a:avLst/>
          </a:prstGeom>
          <a:noFill/>
        </p:spPr>
        <p:txBody>
          <a:bodyPr wrap="square" rtlCol="0">
            <a:spAutoFit/>
          </a:bodyPr>
          <a:lstStyle/>
          <a:p>
            <a:pPr algn="ctr"/>
            <a:r>
              <a:rPr lang="en-US" sz="2800" dirty="0" smtClean="0"/>
              <a:t>Many white women had taken part in supporting the African-American civil rights movement joining SNCC on the Freedom Rides and Freedom Summer.</a:t>
            </a:r>
            <a:endParaRPr lang="en-US" sz="2800" dirty="0"/>
          </a:p>
        </p:txBody>
      </p:sp>
      <p:pic>
        <p:nvPicPr>
          <p:cNvPr id="5" name="Picture 4"/>
          <p:cNvPicPr>
            <a:picLocks noChangeAspect="1"/>
          </p:cNvPicPr>
          <p:nvPr/>
        </p:nvPicPr>
        <p:blipFill>
          <a:blip r:embed="rId2"/>
          <a:stretch>
            <a:fillRect/>
          </a:stretch>
        </p:blipFill>
        <p:spPr>
          <a:xfrm>
            <a:off x="514350" y="1384994"/>
            <a:ext cx="8115300" cy="5473005"/>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523220"/>
          </a:xfrm>
          <a:prstGeom prst="rect">
            <a:avLst/>
          </a:prstGeom>
          <a:noFill/>
        </p:spPr>
        <p:txBody>
          <a:bodyPr wrap="square" rtlCol="0">
            <a:spAutoFit/>
          </a:bodyPr>
          <a:lstStyle/>
          <a:p>
            <a:pPr algn="ctr"/>
            <a:r>
              <a:rPr lang="en-US" sz="2800" dirty="0" smtClean="0"/>
              <a:t>In the 1960’s they also began to push for their own equality.</a:t>
            </a:r>
            <a:endParaRPr lang="en-US" sz="2800" dirty="0"/>
          </a:p>
        </p:txBody>
      </p:sp>
      <p:pic>
        <p:nvPicPr>
          <p:cNvPr id="5" name="Picture 4"/>
          <p:cNvPicPr>
            <a:picLocks noChangeAspect="1"/>
          </p:cNvPicPr>
          <p:nvPr/>
        </p:nvPicPr>
        <p:blipFill>
          <a:blip r:embed="rId2"/>
          <a:stretch>
            <a:fillRect/>
          </a:stretch>
        </p:blipFill>
        <p:spPr>
          <a:xfrm>
            <a:off x="562220" y="493541"/>
            <a:ext cx="8019560" cy="636445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280711" y="1074509"/>
            <a:ext cx="8582585" cy="470898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5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Mexican</a:t>
            </a:r>
          </a:p>
          <a:p>
            <a:pPr algn="ctr"/>
            <a:r>
              <a:rPr lang="en-US" sz="15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Americans</a:t>
            </a:r>
            <a:endParaRPr lang="en-US" sz="15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5289176" y="1413063"/>
            <a:ext cx="3854824" cy="4031873"/>
          </a:xfrm>
          <a:prstGeom prst="rect">
            <a:avLst/>
          </a:prstGeom>
          <a:noFill/>
        </p:spPr>
        <p:txBody>
          <a:bodyPr wrap="square" rtlCol="0">
            <a:spAutoFit/>
          </a:bodyPr>
          <a:lstStyle/>
          <a:p>
            <a:pPr algn="ctr"/>
            <a:r>
              <a:rPr lang="en-US" sz="3200" dirty="0" smtClean="0"/>
              <a:t>In </a:t>
            </a:r>
            <a:r>
              <a:rPr lang="en-US" sz="3200" dirty="0" smtClean="0"/>
              <a:t>1963, Betty </a:t>
            </a:r>
            <a:r>
              <a:rPr lang="en-US" sz="3200" dirty="0" smtClean="0"/>
              <a:t>Friedan wrote a book called </a:t>
            </a:r>
            <a:r>
              <a:rPr lang="en-US" sz="3200" i="1" dirty="0" smtClean="0"/>
              <a:t>The Feminine Mystique</a:t>
            </a:r>
            <a:r>
              <a:rPr lang="en-US" sz="3200" dirty="0" smtClean="0"/>
              <a:t> in which </a:t>
            </a:r>
            <a:r>
              <a:rPr lang="en-US" sz="3200" dirty="0" smtClean="0"/>
              <a:t>she openly</a:t>
            </a:r>
            <a:r>
              <a:rPr lang="en-US" sz="3200" dirty="0" smtClean="0"/>
              <a:t> challenged </a:t>
            </a:r>
            <a:r>
              <a:rPr lang="en-US" sz="3200" dirty="0" smtClean="0"/>
              <a:t>society’s expectations of women as mothers and homemakers.</a:t>
            </a:r>
            <a:endParaRPr lang="en-US" sz="3200" dirty="0"/>
          </a:p>
        </p:txBody>
      </p:sp>
      <p:pic>
        <p:nvPicPr>
          <p:cNvPr id="5" name="Picture 4"/>
          <p:cNvPicPr>
            <a:picLocks noChangeAspect="1"/>
          </p:cNvPicPr>
          <p:nvPr/>
        </p:nvPicPr>
        <p:blipFill>
          <a:blip r:embed="rId2"/>
          <a:stretch>
            <a:fillRect/>
          </a:stretch>
        </p:blipFill>
        <p:spPr>
          <a:xfrm>
            <a:off x="0" y="0"/>
            <a:ext cx="5301938" cy="6858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4883856" cy="1384995"/>
          </a:xfrm>
          <a:prstGeom prst="rect">
            <a:avLst/>
          </a:prstGeom>
          <a:noFill/>
        </p:spPr>
        <p:txBody>
          <a:bodyPr wrap="square" rtlCol="0">
            <a:spAutoFit/>
          </a:bodyPr>
          <a:lstStyle/>
          <a:p>
            <a:r>
              <a:rPr lang="en-US" sz="2800" dirty="0" smtClean="0"/>
              <a:t>In that same year, 1963, Congress passed the Equal Pay Act.</a:t>
            </a:r>
            <a:endParaRPr lang="en-US" sz="2800" dirty="0"/>
          </a:p>
        </p:txBody>
      </p:sp>
      <p:sp>
        <p:nvSpPr>
          <p:cNvPr id="5" name="TextBox 4"/>
          <p:cNvSpPr txBox="1"/>
          <p:nvPr/>
        </p:nvSpPr>
        <p:spPr>
          <a:xfrm>
            <a:off x="0" y="1384995"/>
            <a:ext cx="4883856" cy="5262980"/>
          </a:xfrm>
          <a:prstGeom prst="rect">
            <a:avLst/>
          </a:prstGeom>
          <a:noFill/>
        </p:spPr>
        <p:txBody>
          <a:bodyPr wrap="square" rtlCol="0">
            <a:spAutoFit/>
          </a:bodyPr>
          <a:lstStyle/>
          <a:p>
            <a:r>
              <a:rPr lang="en-US" sz="2800" dirty="0" smtClean="0"/>
              <a:t>-  First federal law prohibiting discrimination based on gender.</a:t>
            </a:r>
          </a:p>
          <a:p>
            <a:endParaRPr lang="en-US" sz="2800" dirty="0" smtClean="0"/>
          </a:p>
          <a:p>
            <a:r>
              <a:rPr lang="en-US" sz="2800" dirty="0" smtClean="0"/>
              <a:t>-  In 1963 the avg. female worker earned 58.9% what the avg. male worker earned.</a:t>
            </a:r>
          </a:p>
          <a:p>
            <a:endParaRPr lang="en-US" sz="2800" dirty="0" smtClean="0"/>
          </a:p>
          <a:p>
            <a:r>
              <a:rPr lang="en-US" sz="2800" dirty="0" smtClean="0"/>
              <a:t>-  Made it illegal to pay women less for doing the same job.</a:t>
            </a:r>
          </a:p>
          <a:p>
            <a:endParaRPr lang="en-US" sz="2800" dirty="0" smtClean="0"/>
          </a:p>
          <a:p>
            <a:r>
              <a:rPr lang="en-US" sz="2800" dirty="0" smtClean="0"/>
              <a:t>-  Didn’t totally end the problem.</a:t>
            </a:r>
            <a:endParaRPr lang="en-US" sz="2800" dirty="0"/>
          </a:p>
        </p:txBody>
      </p:sp>
      <p:pic>
        <p:nvPicPr>
          <p:cNvPr id="6" name="Picture 5"/>
          <p:cNvPicPr>
            <a:picLocks noChangeAspect="1"/>
          </p:cNvPicPr>
          <p:nvPr/>
        </p:nvPicPr>
        <p:blipFill>
          <a:blip r:embed="rId2"/>
          <a:stretch>
            <a:fillRect/>
          </a:stretch>
        </p:blipFill>
        <p:spPr>
          <a:xfrm>
            <a:off x="4749010" y="12699"/>
            <a:ext cx="4394990" cy="68453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accel="50000" decel="50000" fill="hold" grpId="0"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fill="hold"/>
                                        <p:tgtEl>
                                          <p:spTgt spid="5">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4521708" cy="954107"/>
          </a:xfrm>
          <a:prstGeom prst="rect">
            <a:avLst/>
          </a:prstGeom>
          <a:noFill/>
        </p:spPr>
        <p:txBody>
          <a:bodyPr wrap="square" rtlCol="0">
            <a:spAutoFit/>
          </a:bodyPr>
          <a:lstStyle/>
          <a:p>
            <a:pPr algn="ctr"/>
            <a:r>
              <a:rPr lang="en-US" sz="2800" dirty="0" smtClean="0"/>
              <a:t>Griswold </a:t>
            </a:r>
            <a:r>
              <a:rPr lang="en-US" sz="2800" dirty="0" err="1" smtClean="0"/>
              <a:t>v</a:t>
            </a:r>
            <a:r>
              <a:rPr lang="en-US" sz="2800" dirty="0" smtClean="0"/>
              <a:t>. Connecticut (1965)</a:t>
            </a:r>
            <a:endParaRPr lang="en-US" sz="2800" dirty="0"/>
          </a:p>
        </p:txBody>
      </p:sp>
      <p:sp>
        <p:nvSpPr>
          <p:cNvPr id="5" name="TextBox 4"/>
          <p:cNvSpPr txBox="1"/>
          <p:nvPr/>
        </p:nvSpPr>
        <p:spPr>
          <a:xfrm>
            <a:off x="0" y="1164133"/>
            <a:ext cx="4521708" cy="5693867"/>
          </a:xfrm>
          <a:prstGeom prst="rect">
            <a:avLst/>
          </a:prstGeom>
          <a:noFill/>
        </p:spPr>
        <p:txBody>
          <a:bodyPr wrap="square" rtlCol="0">
            <a:spAutoFit/>
          </a:bodyPr>
          <a:lstStyle/>
          <a:p>
            <a:r>
              <a:rPr lang="en-US" sz="2800" dirty="0" smtClean="0"/>
              <a:t>-  Law in Connecticut made the use of contraceptives illegal.</a:t>
            </a:r>
          </a:p>
          <a:p>
            <a:endParaRPr lang="en-US" sz="2800" dirty="0" smtClean="0"/>
          </a:p>
          <a:p>
            <a:r>
              <a:rPr lang="en-US" sz="2800" dirty="0" smtClean="0"/>
              <a:t>-  Estelle Griswold sued arguing that this law denied her of her rights.</a:t>
            </a:r>
          </a:p>
          <a:p>
            <a:endParaRPr lang="en-US" sz="2800" dirty="0" smtClean="0"/>
          </a:p>
          <a:p>
            <a:r>
              <a:rPr lang="en-US" sz="2800" dirty="0" smtClean="0"/>
              <a:t>-  U.S. Supreme Court agreed suggesting that a persons right to privacy allowed them to use contraceptives in their homes.</a:t>
            </a:r>
            <a:endParaRPr lang="en-US" sz="2800" dirty="0"/>
          </a:p>
        </p:txBody>
      </p:sp>
      <p:pic>
        <p:nvPicPr>
          <p:cNvPr id="7" name="Picture 6"/>
          <p:cNvPicPr>
            <a:picLocks noChangeAspect="1"/>
          </p:cNvPicPr>
          <p:nvPr/>
        </p:nvPicPr>
        <p:blipFill>
          <a:blip r:embed="rId2"/>
          <a:stretch>
            <a:fillRect/>
          </a:stretch>
        </p:blipFill>
        <p:spPr>
          <a:xfrm>
            <a:off x="4521708" y="0"/>
            <a:ext cx="4622292"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077218"/>
          </a:xfrm>
          <a:prstGeom prst="rect">
            <a:avLst/>
          </a:prstGeom>
          <a:noFill/>
        </p:spPr>
        <p:txBody>
          <a:bodyPr wrap="square" rtlCol="0">
            <a:spAutoFit/>
          </a:bodyPr>
          <a:lstStyle/>
          <a:p>
            <a:pPr algn="ctr"/>
            <a:r>
              <a:rPr lang="en-US" sz="3200" dirty="0" smtClean="0"/>
              <a:t>In 1966 Betty Friedan helped create the National Organization for Women (NOW).</a:t>
            </a:r>
            <a:endParaRPr lang="en-US" sz="3200" dirty="0"/>
          </a:p>
        </p:txBody>
      </p:sp>
      <p:pic>
        <p:nvPicPr>
          <p:cNvPr id="6" name="Picture 5"/>
          <p:cNvPicPr>
            <a:picLocks noChangeAspect="1"/>
          </p:cNvPicPr>
          <p:nvPr/>
        </p:nvPicPr>
        <p:blipFill>
          <a:blip r:embed="rId2"/>
          <a:stretch>
            <a:fillRect/>
          </a:stretch>
        </p:blipFill>
        <p:spPr>
          <a:xfrm>
            <a:off x="580241" y="1077218"/>
            <a:ext cx="7983517" cy="5779734"/>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584776"/>
            <a:ext cx="4572000" cy="6124754"/>
          </a:xfrm>
          <a:prstGeom prst="rect">
            <a:avLst/>
          </a:prstGeom>
          <a:noFill/>
        </p:spPr>
        <p:txBody>
          <a:bodyPr wrap="square" rtlCol="0">
            <a:spAutoFit/>
          </a:bodyPr>
          <a:lstStyle/>
          <a:p>
            <a:r>
              <a:rPr lang="en-US" sz="2800" dirty="0" smtClean="0"/>
              <a:t>-  Bring about equality for all women.</a:t>
            </a:r>
          </a:p>
          <a:p>
            <a:endParaRPr lang="en-US" sz="2800" dirty="0" smtClean="0"/>
          </a:p>
          <a:p>
            <a:r>
              <a:rPr lang="en-US" sz="2800" dirty="0" smtClean="0"/>
              <a:t>-  End discrimination and harassment in the work place, in schools, and in the American justice system.</a:t>
            </a:r>
          </a:p>
          <a:p>
            <a:endParaRPr lang="en-US" sz="2800" dirty="0" smtClean="0"/>
          </a:p>
          <a:p>
            <a:r>
              <a:rPr lang="en-US" sz="2800" dirty="0" smtClean="0"/>
              <a:t>-  End all forms of violence against women.</a:t>
            </a:r>
          </a:p>
          <a:p>
            <a:endParaRPr lang="en-US" sz="2800" dirty="0" smtClean="0"/>
          </a:p>
          <a:p>
            <a:r>
              <a:rPr lang="en-US" sz="2800" dirty="0" smtClean="0"/>
              <a:t>-  Secure abortion, birth control, and reproductive rights for women.</a:t>
            </a:r>
            <a:endParaRPr lang="en-US" sz="2800" dirty="0"/>
          </a:p>
        </p:txBody>
      </p:sp>
      <p:sp>
        <p:nvSpPr>
          <p:cNvPr id="5" name="TextBox 4"/>
          <p:cNvSpPr txBox="1"/>
          <p:nvPr/>
        </p:nvSpPr>
        <p:spPr>
          <a:xfrm>
            <a:off x="0" y="0"/>
            <a:ext cx="4572000" cy="523220"/>
          </a:xfrm>
          <a:prstGeom prst="rect">
            <a:avLst/>
          </a:prstGeom>
          <a:noFill/>
        </p:spPr>
        <p:txBody>
          <a:bodyPr wrap="square" rtlCol="0">
            <a:spAutoFit/>
          </a:bodyPr>
          <a:lstStyle/>
          <a:p>
            <a:r>
              <a:rPr lang="en-US" sz="2800" dirty="0" smtClean="0"/>
              <a:t>Goals:</a:t>
            </a:r>
            <a:endParaRPr lang="en-US" sz="2800" dirty="0"/>
          </a:p>
        </p:txBody>
      </p:sp>
      <p:pic>
        <p:nvPicPr>
          <p:cNvPr id="6" name="Picture 5"/>
          <p:cNvPicPr>
            <a:picLocks noChangeAspect="1"/>
          </p:cNvPicPr>
          <p:nvPr/>
        </p:nvPicPr>
        <p:blipFill>
          <a:blip r:embed="rId2"/>
          <a:stretch>
            <a:fillRect/>
          </a:stretch>
        </p:blipFill>
        <p:spPr>
          <a:xfrm>
            <a:off x="4547993" y="1130996"/>
            <a:ext cx="4596007" cy="45960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4914096" y="38860"/>
            <a:ext cx="4229904" cy="523220"/>
          </a:xfrm>
          <a:prstGeom prst="rect">
            <a:avLst/>
          </a:prstGeom>
          <a:noFill/>
        </p:spPr>
        <p:txBody>
          <a:bodyPr wrap="square" rtlCol="0">
            <a:spAutoFit/>
          </a:bodyPr>
          <a:lstStyle/>
          <a:p>
            <a:pPr algn="ctr"/>
            <a:r>
              <a:rPr lang="en-US" sz="2800" dirty="0" smtClean="0"/>
              <a:t>Roe </a:t>
            </a:r>
            <a:r>
              <a:rPr lang="en-US" sz="2800" dirty="0" err="1" smtClean="0"/>
              <a:t>v</a:t>
            </a:r>
            <a:r>
              <a:rPr lang="en-US" sz="2800" dirty="0" smtClean="0"/>
              <a:t>. Wade (1973)</a:t>
            </a:r>
            <a:endParaRPr lang="en-US" sz="2800" dirty="0"/>
          </a:p>
        </p:txBody>
      </p:sp>
      <p:sp>
        <p:nvSpPr>
          <p:cNvPr id="5" name="TextBox 4"/>
          <p:cNvSpPr txBox="1"/>
          <p:nvPr/>
        </p:nvSpPr>
        <p:spPr>
          <a:xfrm>
            <a:off x="4914096" y="562080"/>
            <a:ext cx="4229904" cy="6304291"/>
          </a:xfrm>
          <a:prstGeom prst="rect">
            <a:avLst/>
          </a:prstGeom>
          <a:noFill/>
        </p:spPr>
        <p:txBody>
          <a:bodyPr wrap="square" rtlCol="0">
            <a:spAutoFit/>
          </a:bodyPr>
          <a:lstStyle/>
          <a:p>
            <a:pPr>
              <a:lnSpc>
                <a:spcPct val="90000"/>
              </a:lnSpc>
            </a:pPr>
            <a:r>
              <a:rPr lang="en-US" sz="2800" dirty="0" smtClean="0"/>
              <a:t>-  In </a:t>
            </a:r>
            <a:r>
              <a:rPr lang="en-US" sz="2800" dirty="0" smtClean="0"/>
              <a:t>1969 Norma </a:t>
            </a:r>
            <a:r>
              <a:rPr lang="en-US" sz="2800" dirty="0" err="1" smtClean="0"/>
              <a:t>McCorvey</a:t>
            </a:r>
            <a:r>
              <a:rPr lang="en-US" sz="2800" dirty="0" smtClean="0"/>
              <a:t> (Roe) </a:t>
            </a:r>
            <a:r>
              <a:rPr lang="en-US" sz="2800" dirty="0" smtClean="0"/>
              <a:t>discovered she was pregnant and wanted an </a:t>
            </a:r>
            <a:r>
              <a:rPr lang="en-US" sz="2800" dirty="0" smtClean="0"/>
              <a:t>abortion.</a:t>
            </a:r>
          </a:p>
          <a:p>
            <a:pPr>
              <a:lnSpc>
                <a:spcPct val="90000"/>
              </a:lnSpc>
            </a:pPr>
            <a:endParaRPr lang="en-US" sz="2800" dirty="0" smtClean="0"/>
          </a:p>
          <a:p>
            <a:pPr>
              <a:lnSpc>
                <a:spcPct val="90000"/>
              </a:lnSpc>
            </a:pPr>
            <a:r>
              <a:rPr lang="en-US" sz="2800" dirty="0" smtClean="0"/>
              <a:t>-  Texas </a:t>
            </a:r>
            <a:r>
              <a:rPr lang="en-US" sz="2800" dirty="0" smtClean="0"/>
              <a:t>law outlawed abortion, so she sued, and the case went to the Supreme </a:t>
            </a:r>
            <a:r>
              <a:rPr lang="en-US" sz="2800" dirty="0" smtClean="0"/>
              <a:t>Court.</a:t>
            </a:r>
          </a:p>
          <a:p>
            <a:pPr>
              <a:lnSpc>
                <a:spcPct val="90000"/>
              </a:lnSpc>
            </a:pPr>
            <a:endParaRPr lang="en-US" sz="2800" dirty="0" smtClean="0"/>
          </a:p>
          <a:p>
            <a:pPr>
              <a:lnSpc>
                <a:spcPct val="90000"/>
              </a:lnSpc>
            </a:pPr>
            <a:r>
              <a:rPr lang="en-US" sz="2800" dirty="0" smtClean="0"/>
              <a:t>-</a:t>
            </a:r>
            <a:r>
              <a:rPr lang="en-US" sz="2800" dirty="0" smtClean="0"/>
              <a:t>In </a:t>
            </a:r>
            <a:r>
              <a:rPr lang="en-US" sz="2800" dirty="0" smtClean="0"/>
              <a:t>1973 the Supreme Court ruled that a woman’s constitutional right to privacy gave her a right to an abortion in the first trimester</a:t>
            </a:r>
            <a:r>
              <a:rPr lang="en-US" sz="2800" dirty="0" smtClean="0"/>
              <a:t>.</a:t>
            </a:r>
          </a:p>
        </p:txBody>
      </p:sp>
      <p:pic>
        <p:nvPicPr>
          <p:cNvPr id="6" name="Picture 5"/>
          <p:cNvPicPr>
            <a:picLocks noChangeAspect="1"/>
          </p:cNvPicPr>
          <p:nvPr/>
        </p:nvPicPr>
        <p:blipFill>
          <a:blip r:embed="rId2"/>
          <a:stretch>
            <a:fillRect/>
          </a:stretch>
        </p:blipFill>
        <p:spPr>
          <a:xfrm>
            <a:off x="-1" y="-1"/>
            <a:ext cx="4914097" cy="68563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decel="5000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accel="50000" decel="5000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611170" y="305068"/>
            <a:ext cx="7921660" cy="624786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Fin.</a:t>
            </a:r>
            <a:endParaRPr lang="en-US" sz="40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287246"/>
            <a:ext cx="4330075" cy="2062103"/>
          </a:xfrm>
          <a:prstGeom prst="rect">
            <a:avLst/>
          </a:prstGeom>
          <a:noFill/>
        </p:spPr>
        <p:txBody>
          <a:bodyPr wrap="square" rtlCol="0">
            <a:spAutoFit/>
          </a:bodyPr>
          <a:lstStyle/>
          <a:p>
            <a:pPr algn="ctr"/>
            <a:r>
              <a:rPr lang="en-US" sz="3200" dirty="0" smtClean="0"/>
              <a:t>Remember that during WWII Franklin Roosevelt helped create the “</a:t>
            </a:r>
            <a:r>
              <a:rPr lang="en-US" sz="3200" dirty="0" err="1" smtClean="0"/>
              <a:t>Bracero</a:t>
            </a:r>
            <a:r>
              <a:rPr lang="en-US" sz="3200" dirty="0" smtClean="0"/>
              <a:t>” program.</a:t>
            </a:r>
            <a:endParaRPr lang="en-US" sz="3200" dirty="0"/>
          </a:p>
        </p:txBody>
      </p:sp>
      <p:sp>
        <p:nvSpPr>
          <p:cNvPr id="5" name="TextBox 4"/>
          <p:cNvSpPr txBox="1"/>
          <p:nvPr/>
        </p:nvSpPr>
        <p:spPr>
          <a:xfrm>
            <a:off x="0" y="2349349"/>
            <a:ext cx="4330075" cy="4031873"/>
          </a:xfrm>
          <a:prstGeom prst="rect">
            <a:avLst/>
          </a:prstGeom>
          <a:noFill/>
        </p:spPr>
        <p:txBody>
          <a:bodyPr wrap="square" rtlCol="0">
            <a:spAutoFit/>
          </a:bodyPr>
          <a:lstStyle/>
          <a:p>
            <a:pPr algn="ctr"/>
            <a:r>
              <a:rPr lang="en-US" sz="3200" dirty="0" smtClean="0"/>
              <a:t>Under this program the U.S. government, working with the government of Mexico actively recruited immigrants to fill agricultural jobs across America. </a:t>
            </a:r>
            <a:endParaRPr lang="en-US" sz="3200" dirty="0"/>
          </a:p>
        </p:txBody>
      </p:sp>
      <p:pic>
        <p:nvPicPr>
          <p:cNvPr id="6" name="Picture 5"/>
          <p:cNvPicPr>
            <a:picLocks noChangeAspect="1"/>
          </p:cNvPicPr>
          <p:nvPr/>
        </p:nvPicPr>
        <p:blipFill>
          <a:blip r:embed="rId2"/>
          <a:stretch>
            <a:fillRect/>
          </a:stretch>
        </p:blipFill>
        <p:spPr>
          <a:xfrm>
            <a:off x="4330075" y="-196537"/>
            <a:ext cx="4813925" cy="7330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5076640" y="0"/>
            <a:ext cx="4067360" cy="2800767"/>
          </a:xfrm>
          <a:prstGeom prst="rect">
            <a:avLst/>
          </a:prstGeom>
          <a:noFill/>
        </p:spPr>
        <p:txBody>
          <a:bodyPr wrap="square" rtlCol="0">
            <a:spAutoFit/>
          </a:bodyPr>
          <a:lstStyle/>
          <a:p>
            <a:pPr algn="ctr"/>
            <a:r>
              <a:rPr lang="en-US" sz="4400" dirty="0" smtClean="0"/>
              <a:t>American farms began to depend upon this source of labor.</a:t>
            </a:r>
            <a:endParaRPr lang="en-US" sz="4400" dirty="0"/>
          </a:p>
        </p:txBody>
      </p:sp>
      <p:sp>
        <p:nvSpPr>
          <p:cNvPr id="5" name="TextBox 4"/>
          <p:cNvSpPr txBox="1"/>
          <p:nvPr/>
        </p:nvSpPr>
        <p:spPr>
          <a:xfrm>
            <a:off x="5076640" y="2800767"/>
            <a:ext cx="4067360" cy="4154983"/>
          </a:xfrm>
          <a:prstGeom prst="rect">
            <a:avLst/>
          </a:prstGeom>
          <a:noFill/>
        </p:spPr>
        <p:txBody>
          <a:bodyPr wrap="square" rtlCol="0">
            <a:spAutoFit/>
          </a:bodyPr>
          <a:lstStyle/>
          <a:p>
            <a:pPr algn="ctr"/>
            <a:r>
              <a:rPr lang="en-US" sz="4400" dirty="0" smtClean="0"/>
              <a:t>This did not mean, however, that Mexican-American farm workers were treated fairly.</a:t>
            </a:r>
            <a:endParaRPr lang="en-US" sz="4400" dirty="0"/>
          </a:p>
        </p:txBody>
      </p:sp>
      <p:pic>
        <p:nvPicPr>
          <p:cNvPr id="6" name="Picture 5"/>
          <p:cNvPicPr>
            <a:picLocks noChangeAspect="1"/>
          </p:cNvPicPr>
          <p:nvPr/>
        </p:nvPicPr>
        <p:blipFill>
          <a:blip r:embed="rId2"/>
          <a:stretch>
            <a:fillRect/>
          </a:stretch>
        </p:blipFill>
        <p:spPr>
          <a:xfrm>
            <a:off x="0" y="0"/>
            <a:ext cx="507664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98631" y="0"/>
            <a:ext cx="5545369" cy="6858000"/>
          </a:xfrm>
          <a:prstGeom prst="rect">
            <a:avLst/>
          </a:prstGeom>
        </p:spPr>
      </p:pic>
      <p:sp>
        <p:nvSpPr>
          <p:cNvPr id="5" name="TextBox 4"/>
          <p:cNvSpPr txBox="1"/>
          <p:nvPr/>
        </p:nvSpPr>
        <p:spPr>
          <a:xfrm>
            <a:off x="0" y="0"/>
            <a:ext cx="3598631" cy="6740308"/>
          </a:xfrm>
          <a:prstGeom prst="rect">
            <a:avLst/>
          </a:prstGeom>
          <a:noFill/>
        </p:spPr>
        <p:txBody>
          <a:bodyPr wrap="square" rtlCol="0">
            <a:spAutoFit/>
          </a:bodyPr>
          <a:lstStyle/>
          <a:p>
            <a:pPr algn="ctr"/>
            <a:r>
              <a:rPr lang="en-US" sz="3600" dirty="0" smtClean="0"/>
              <a:t>Not only did they encounter racism and discrimination, they worked incredibly long hours, with little pay.  On some farms, they didn’t even get breaks to rest or use the bathroom.</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6" descr="ufwmpad.jpg"/>
          <p:cNvPicPr>
            <a:picLocks noChangeAspect="1"/>
          </p:cNvPicPr>
          <p:nvPr/>
        </p:nvPicPr>
        <p:blipFill>
          <a:blip r:embed="rId2"/>
          <a:srcRect/>
          <a:stretch>
            <a:fillRect/>
          </a:stretch>
        </p:blipFill>
        <p:spPr bwMode="auto">
          <a:xfrm>
            <a:off x="3944401" y="868037"/>
            <a:ext cx="5199599" cy="5121925"/>
          </a:xfrm>
          <a:prstGeom prst="rect">
            <a:avLst/>
          </a:prstGeom>
          <a:noFill/>
          <a:ln w="9525">
            <a:solidFill>
              <a:srgbClr val="FFC000"/>
            </a:solidFill>
            <a:miter lim="800000"/>
            <a:headEnd/>
            <a:tailEnd/>
          </a:ln>
        </p:spPr>
      </p:pic>
      <p:sp>
        <p:nvSpPr>
          <p:cNvPr id="5" name="TextBox 4"/>
          <p:cNvSpPr txBox="1"/>
          <p:nvPr/>
        </p:nvSpPr>
        <p:spPr>
          <a:xfrm>
            <a:off x="272165" y="0"/>
            <a:ext cx="3296225" cy="6863417"/>
          </a:xfrm>
          <a:prstGeom prst="rect">
            <a:avLst/>
          </a:prstGeom>
          <a:noFill/>
        </p:spPr>
        <p:txBody>
          <a:bodyPr wrap="square" rtlCol="0">
            <a:spAutoFit/>
          </a:bodyPr>
          <a:lstStyle/>
          <a:p>
            <a:pPr algn="ctr"/>
            <a:r>
              <a:rPr lang="en-US" sz="4000" dirty="0" smtClean="0"/>
              <a:t>To combat working conditions, Mexican-American workers in California formed the United Farm Workers Union in 1962.</a:t>
            </a:r>
            <a:endParaRPr lang="en-US" sz="4000" dirty="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09794" y="0"/>
            <a:ext cx="8724411" cy="1200329"/>
          </a:xfrm>
          <a:prstGeom prst="rect">
            <a:avLst/>
          </a:prstGeom>
          <a:noFill/>
        </p:spPr>
        <p:txBody>
          <a:bodyPr wrap="square" rtlCol="0">
            <a:spAutoFit/>
          </a:bodyPr>
          <a:lstStyle/>
          <a:p>
            <a:pPr algn="ctr"/>
            <a:r>
              <a:rPr lang="en-US" sz="3600" dirty="0" smtClean="0"/>
              <a:t>This labor organization was led by Cesar Chavez and Dolores Huerta.</a:t>
            </a:r>
            <a:endParaRPr lang="en-US" sz="3600" dirty="0"/>
          </a:p>
        </p:txBody>
      </p:sp>
      <p:pic>
        <p:nvPicPr>
          <p:cNvPr id="5" name="Picture 4"/>
          <p:cNvPicPr>
            <a:picLocks noChangeAspect="1"/>
          </p:cNvPicPr>
          <p:nvPr/>
        </p:nvPicPr>
        <p:blipFill>
          <a:blip r:embed="rId2"/>
          <a:stretch>
            <a:fillRect/>
          </a:stretch>
        </p:blipFill>
        <p:spPr>
          <a:xfrm>
            <a:off x="4233683" y="1200328"/>
            <a:ext cx="4910317" cy="5657671"/>
          </a:xfrm>
          <a:prstGeom prst="rect">
            <a:avLst/>
          </a:prstGeom>
        </p:spPr>
      </p:pic>
      <p:pic>
        <p:nvPicPr>
          <p:cNvPr id="6" name="Picture 5"/>
          <p:cNvPicPr>
            <a:picLocks noChangeAspect="1"/>
          </p:cNvPicPr>
          <p:nvPr/>
        </p:nvPicPr>
        <p:blipFill>
          <a:blip r:embed="rId3"/>
          <a:stretch>
            <a:fillRect/>
          </a:stretch>
        </p:blipFill>
        <p:spPr>
          <a:xfrm>
            <a:off x="0" y="1200329"/>
            <a:ext cx="3991759" cy="572817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177</TotalTime>
  <Words>1382</Words>
  <Application>Microsoft Macintosh PowerPoint</Application>
  <PresentationFormat>On-screen Show (4:3)</PresentationFormat>
  <Paragraphs>109</Paragraphs>
  <Slides>46</Slides>
  <Notes>0</Notes>
  <HiddenSlides>0</HiddenSlides>
  <MMClips>0</MMClips>
  <ScaleCrop>false</ScaleCrop>
  <HeadingPairs>
    <vt:vector size="4" baseType="variant">
      <vt:variant>
        <vt:lpstr>Design Template</vt:lpstr>
      </vt:variant>
      <vt:variant>
        <vt:i4>1</vt:i4>
      </vt:variant>
      <vt:variant>
        <vt:lpstr>Slide Titles</vt:lpstr>
      </vt:variant>
      <vt:variant>
        <vt:i4>46</vt:i4>
      </vt:variant>
    </vt:vector>
  </HeadingPairs>
  <TitlesOfParts>
    <vt:vector size="47"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vector>
  </TitlesOfParts>
  <Company>Monarch HS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Justin Abbott</dc:creator>
  <cp:lastModifiedBy>Justin Abbott</cp:lastModifiedBy>
  <cp:revision>4</cp:revision>
  <dcterms:created xsi:type="dcterms:W3CDTF">2012-04-17T02:13:10Z</dcterms:created>
  <dcterms:modified xsi:type="dcterms:W3CDTF">2012-04-17T03:48:57Z</dcterms:modified>
</cp:coreProperties>
</file>