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" name="Shape 8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7" name="Shape 13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2" name="Shape 14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8" name="Shape 14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5" name="Shape 15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2" name="Shape 16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7" name="Shape 16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3" name="Shape 17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9" name="Shape 17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" name="Shape 18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" name="Shape 19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" name="Shape 8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" name="Shape 19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2" name="Shape 20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7" name="Shape 20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3" name="Shape 21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9" name="Shape 21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5" name="Shape 22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" name="Shape 23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8" name="Shape 23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5" name="Shape 24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1" name="Shape 25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" name="Shape 9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7" name="Shape 25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3" name="Shape 26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" name="Shape 26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" name="Shape 27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1" name="Shape 28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7" name="Shape 28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3" name="Shape 29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" name="Shape 29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5" name="Shape 30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1" name="Shape 31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" name="Shape 10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" name="Shape 31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4" name="Shape 32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0" name="Shape 33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7" name="Shape 33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4" name="Shape 34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9" name="Shape 34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" name="Shape 10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3" name="Shape 11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9" name="Shape 11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" name="Shape 12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" name="Shape 13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640"/>
              </a:spcBef>
              <a:buClr>
                <a:srgbClr val="888888"/>
              </a:buClr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560"/>
              </a:spcBef>
              <a:buClr>
                <a:srgbClr val="888888"/>
              </a:buClr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360"/>
              </a:spcBef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2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48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90500" lvl="0" marL="3429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48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90500" lvl="0" marL="3429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1" name="Shape 5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28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3" name="Shape 6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640"/>
              </a:spcBef>
              <a:buClr>
                <a:schemeClr val="dk1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560"/>
              </a:spcBef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48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28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8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113007" y="382012"/>
            <a:ext cx="8917988" cy="60939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en-US" sz="1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Immigration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en-US" sz="1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en-US" sz="1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Nativism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migrants quote" id="139" name="Shape 139"/>
          <p:cNvPicPr preferRelativeResize="0"/>
          <p:nvPr/>
        </p:nvPicPr>
        <p:blipFill rotWithShape="1">
          <a:blip r:embed="rId3">
            <a:alphaModFix/>
          </a:blip>
          <a:srcRect b="7054" l="7368" r="7367" t="11617"/>
          <a:stretch/>
        </p:blipFill>
        <p:spPr>
          <a:xfrm>
            <a:off x="0" y="0"/>
            <a:ext cx="9213669" cy="6844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Furthermore, traditional Americans suggested that immigrants posed an increasing threat to faith and spirituality.</a:t>
            </a:r>
          </a:p>
        </p:txBody>
      </p:sp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000" y="1104900"/>
            <a:ext cx="8612971" cy="5733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/>
        </p:nvSpPr>
        <p:spPr>
          <a:xfrm>
            <a:off x="4787899" y="271111"/>
            <a:ext cx="4356101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immigrants arriving in the late 19</a:t>
            </a:r>
            <a:r>
              <a:rPr baseline="30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early 20</a:t>
            </a:r>
            <a:r>
              <a:rPr baseline="30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centuries came from a variety of religious backgrounds: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4787900" y="2671768"/>
            <a:ext cx="4356101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Roman Catholics from Italy.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Orthodox Christians from Eastern Europe.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Jews from Eastern Europe.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Buddhists, Muslims, etc. from Asia.</a:t>
            </a:r>
          </a:p>
        </p:txBody>
      </p:sp>
      <p:pic>
        <p:nvPicPr>
          <p:cNvPr id="152" name="Shape 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09600"/>
            <a:ext cx="4783351" cy="746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/>
        </p:nvSpPr>
        <p:spPr>
          <a:xfrm>
            <a:off x="-1" y="0"/>
            <a:ext cx="9143999" cy="17543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fear amongst Americans was that more and more people were living in America who were NOT Protestant Christian.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256874" y="2268758"/>
            <a:ext cx="5893830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their minds, the nation was founded on Protestant Christianity.  It was “America’s religion.”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Non-Protestants threatened that status.</a:t>
            </a:r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68798" y="1797884"/>
            <a:ext cx="2775201" cy="5051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/>
        </p:nvSpPr>
        <p:spPr>
          <a:xfrm>
            <a:off x="12376" y="2459504"/>
            <a:ext cx="9119253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Democracy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going through a short naturalization process, immigrants were given the right to vote.</a:t>
            </a:r>
          </a:p>
        </p:txBody>
      </p:sp>
      <p:pic>
        <p:nvPicPr>
          <p:cNvPr id="170" name="Shape 1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77218"/>
            <a:ext cx="9144000" cy="649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/>
        </p:nvSpPr>
        <p:spPr>
          <a:xfrm>
            <a:off x="-1" y="1216528"/>
            <a:ext cx="5522789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Nativists began to point out that many of these immigrants came from places that did not have democracy.  What might these nativists have been worried about?</a:t>
            </a:r>
          </a:p>
        </p:txBody>
      </p:sp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3920069" y="1624551"/>
            <a:ext cx="6830544" cy="3617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ti_Immigrant_cartoon_10-31-96" id="181" name="Shape 181"/>
          <p:cNvPicPr preferRelativeResize="0"/>
          <p:nvPr/>
        </p:nvPicPr>
        <p:blipFill rotWithShape="1">
          <a:blip r:embed="rId3">
            <a:alphaModFix/>
          </a:blip>
          <a:srcRect b="7594" l="0" r="0" t="0"/>
          <a:stretch/>
        </p:blipFill>
        <p:spPr>
          <a:xfrm>
            <a:off x="76200" y="990600"/>
            <a:ext cx="9067800" cy="5855470"/>
          </a:xfrm>
          <a:prstGeom prst="rect">
            <a:avLst/>
          </a:prstGeom>
          <a:noFill/>
          <a:ln cap="flat" cmpd="tri" w="76200">
            <a:solidFill>
              <a:srgbClr val="66FFFF"/>
            </a:solidFill>
            <a:prstDash val="solid"/>
            <a:miter lim="800000"/>
            <a:headEnd len="med" w="med" type="none"/>
            <a:tailEnd len="med" w="med" type="none"/>
          </a:ln>
        </p:spPr>
      </p:pic>
      <p:sp>
        <p:nvSpPr>
          <p:cNvPr id="182" name="Shape 182"/>
          <p:cNvSpPr txBox="1"/>
          <p:nvPr/>
        </p:nvSpPr>
        <p:spPr>
          <a:xfrm>
            <a:off x="0" y="0"/>
            <a:ext cx="9144000" cy="7961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American Citizens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 What weight can my vote have against this flood of ignorance, stupidity and fraud?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200981" y="2459504"/>
            <a:ext cx="8742047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Economics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/>
        </p:nvSpPr>
        <p:spPr>
          <a:xfrm>
            <a:off x="356769" y="998825"/>
            <a:ext cx="2725719" cy="4524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the 1920’s the argument had grown ever louder: 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Immigrants are taking our jobs!</a:t>
            </a:r>
          </a:p>
        </p:txBody>
      </p:sp>
      <p:pic>
        <p:nvPicPr>
          <p:cNvPr id="193" name="Shape 1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4986" y="-4817"/>
            <a:ext cx="5704716" cy="6845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/>
        </p:nvSpPr>
        <p:spPr>
          <a:xfrm>
            <a:off x="0" y="428178"/>
            <a:ext cx="3632859" cy="6001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i="0" lang="en-US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change taking place in the 1920’s was the nation’s attitude toward immigrants.</a:t>
            </a:r>
          </a:p>
        </p:txBody>
      </p:sp>
      <p:pic>
        <p:nvPicPr>
          <p:cNvPr descr="immigrants" id="90" name="Shape 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32859" y="0"/>
            <a:ext cx="5500212" cy="6839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addition, as we have suggested, labor unions were less than happy about the flood of immigrants.  Why?</a:t>
            </a:r>
          </a:p>
        </p:txBody>
      </p:sp>
      <p:pic>
        <p:nvPicPr>
          <p:cNvPr id="199" name="Shape 1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3482" y="1108091"/>
            <a:ext cx="7060076" cy="5749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/>
        </p:nvSpPr>
        <p:spPr>
          <a:xfrm>
            <a:off x="356668" y="612844"/>
            <a:ext cx="8430663" cy="5632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 Socialism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Communism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/>
        </p:nvSpPr>
        <p:spPr>
          <a:xfrm>
            <a:off x="5094666" y="428178"/>
            <a:ext cx="4049334" cy="6001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During World War I, labor unions had pledged to not go on strike in support of America’s war effort.</a:t>
            </a:r>
          </a:p>
        </p:txBody>
      </p:sp>
      <p:pic>
        <p:nvPicPr>
          <p:cNvPr id="210" name="Shape 2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1"/>
            <a:ext cx="5091483" cy="6903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/>
        </p:nvSpPr>
        <p:spPr>
          <a:xfrm>
            <a:off x="5922372" y="335845"/>
            <a:ext cx="3221628" cy="6186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the fighting ended, Unions began to demand that workers should be able to share in the massive profits companies had made during the War. </a:t>
            </a:r>
          </a:p>
        </p:txBody>
      </p:sp>
      <p:pic>
        <p:nvPicPr>
          <p:cNvPr id="216" name="Shape 2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494"/>
            <a:ext cx="5889799" cy="6795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/>
        </p:nvSpPr>
        <p:spPr>
          <a:xfrm>
            <a:off x="1" y="1012954"/>
            <a:ext cx="3824568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Unions engaged in several large strikes in 1919 demanding improvements to workers wages.</a:t>
            </a:r>
          </a:p>
        </p:txBody>
      </p:sp>
      <p:pic>
        <p:nvPicPr>
          <p:cNvPr id="222" name="Shape 2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4568" y="30072"/>
            <a:ext cx="5310389" cy="6811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/>
        </p:nvSpPr>
        <p:spPr>
          <a:xfrm>
            <a:off x="0" y="57076"/>
            <a:ext cx="4251960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Business owners began to suggest that these strikes were inspired by a socialist agenda.</a:t>
            </a:r>
          </a:p>
        </p:txBody>
      </p:sp>
      <p:sp>
        <p:nvSpPr>
          <p:cNvPr id="228" name="Shape 228"/>
          <p:cNvSpPr txBox="1"/>
          <p:nvPr/>
        </p:nvSpPr>
        <p:spPr>
          <a:xfrm>
            <a:off x="0" y="2862322"/>
            <a:ext cx="4251960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argued that workers not only wanted more money, that wanted to overthrow American democracy in favor of socialism.</a:t>
            </a:r>
          </a:p>
        </p:txBody>
      </p:sp>
      <p:pic>
        <p:nvPicPr>
          <p:cNvPr id="229" name="Shape 2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1960" y="0"/>
            <a:ext cx="488551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/>
        </p:nvSpPr>
        <p:spPr>
          <a:xfrm>
            <a:off x="0" y="797510"/>
            <a:ext cx="4395399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Lending credibility to such arguments was the advent of communism in the Soviet Union.</a:t>
            </a:r>
          </a:p>
        </p:txBody>
      </p:sp>
      <p:pic>
        <p:nvPicPr>
          <p:cNvPr id="235" name="Shape 2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95399" y="-48364"/>
            <a:ext cx="4731031" cy="692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/>
        </p:nvSpPr>
        <p:spPr>
          <a:xfrm>
            <a:off x="0" y="49468"/>
            <a:ext cx="4181337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1919, the communist Bolsheviks overthrew a democratic government in Russia.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0" y="2197413"/>
            <a:ext cx="4181337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Led by Vladimir Lenin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Formed a communist government for the new nation of the Soviet Union.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Began to call for worldwide communist revolution.</a:t>
            </a:r>
          </a:p>
        </p:txBody>
      </p:sp>
      <p:pic>
        <p:nvPicPr>
          <p:cNvPr id="242" name="Shape 2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81337" y="49468"/>
            <a:ext cx="4951083" cy="6791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/>
        </p:nvSpPr>
        <p:spPr>
          <a:xfrm>
            <a:off x="0" y="1166842"/>
            <a:ext cx="2821750" cy="4524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Labor agitation at home and the communist revolution in Russia led to a “red scare” in America.</a:t>
            </a:r>
          </a:p>
        </p:txBody>
      </p:sp>
      <p:pic>
        <p:nvPicPr>
          <p:cNvPr id="248" name="Shape 2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1749" y="184125"/>
            <a:ext cx="6310871" cy="6515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/>
        </p:nvSpPr>
        <p:spPr>
          <a:xfrm>
            <a:off x="4572001" y="674400"/>
            <a:ext cx="4572000" cy="55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fear was that socialists, communists, and anarchists from Europe would flood into America and make things worse.</a:t>
            </a:r>
          </a:p>
        </p:txBody>
      </p:sp>
      <p:pic>
        <p:nvPicPr>
          <p:cNvPr id="254" name="Shape 2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18145"/>
            <a:ext cx="4556455" cy="7013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ol1890" id="95" name="Shape 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38316" y="0"/>
            <a:ext cx="4790066" cy="681680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0" y="0"/>
            <a:ext cx="4338316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America was a nation born and raised  by immigrants.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0" y="1139604"/>
            <a:ext cx="4338316" cy="56938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1600-1700’s: Primarily from Great Britain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1820’s-1850’s: Primarily from Germany and Ireland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1870’s-1890’s: Primarily from Southern and Eastern Europe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Immigrants also came from China and Japan throughout the 19</a:t>
            </a:r>
            <a:r>
              <a:rPr baseline="30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century.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0" y="1212860"/>
            <a:ext cx="3053946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Given all of that, the US government began to take action to restrict immigration.</a:t>
            </a:r>
          </a:p>
        </p:txBody>
      </p:sp>
      <p:pic>
        <p:nvPicPr>
          <p:cNvPr id="260" name="Shape 2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53946" y="311150"/>
            <a:ext cx="6090054" cy="6225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Shape 2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603" y="1435099"/>
            <a:ext cx="7589772" cy="5306946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Hostility had been growing about the number of Chinese immigrants allowed into America, especially in the state of California.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Shape 2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1574800"/>
            <a:ext cx="6851142" cy="5274747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Shape 272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Having initially found success working on the railroad, thousands of Chinese immigrants became successful farmers and business owners across the west coast.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Shape 2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1"/>
            <a:ext cx="5128072" cy="687773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 txBox="1"/>
          <p:nvPr/>
        </p:nvSpPr>
        <p:spPr>
          <a:xfrm>
            <a:off x="5139764" y="612844"/>
            <a:ext cx="4004236" cy="563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American farmers and businessmen did not like this competition and asked the government to prohibit allowing any more Chinese immigrants into America.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hape 2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0895" y="2396071"/>
            <a:ext cx="7647460" cy="4458769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hape 284"/>
          <p:cNvSpPr txBox="1"/>
          <p:nvPr/>
        </p:nvSpPr>
        <p:spPr>
          <a:xfrm>
            <a:off x="0" y="0"/>
            <a:ext cx="9144000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that end, Congress passed the Chinese Exclusion Act in 1882.   This law banned all immigration from China except for students, teachers, businessmen, tourists, and government officials.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hape 2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6092" y="1365814"/>
            <a:ext cx="7180308" cy="5475984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immigrants were disliked for many of the same reasons.  They competed with American farmers and businessmen.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Shape 2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294" y="477930"/>
            <a:ext cx="8553824" cy="5894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/>
        </p:nvSpPr>
        <p:spPr>
          <a:xfrm>
            <a:off x="5836748" y="0"/>
            <a:ext cx="3307252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city of San Francisco passed a series of laws segregating and persecuting Japanese immigrants.  </a:t>
            </a:r>
          </a:p>
        </p:txBody>
      </p:sp>
      <p:pic>
        <p:nvPicPr>
          <p:cNvPr id="301" name="Shape 3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250" y="37947"/>
            <a:ext cx="5661957" cy="6759959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 txBox="1"/>
          <p:nvPr/>
        </p:nvSpPr>
        <p:spPr>
          <a:xfrm>
            <a:off x="5836748" y="3539430"/>
            <a:ext cx="3307252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government of Japan grew increasingly concerned about what was going on.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/>
        </p:nvSpPr>
        <p:spPr>
          <a:xfrm>
            <a:off x="234378" y="117692"/>
            <a:ext cx="3944471" cy="67403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Pres. Theodore Roosevelt worked out the Gentlemen’s Agreement in 1907 under which discrimination would end if Japan agreed to prohibit unskilled Japanese workers to leave for the United States.</a:t>
            </a:r>
          </a:p>
        </p:txBody>
      </p:sp>
      <p:pic>
        <p:nvPicPr>
          <p:cNvPr id="308" name="Shape 3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0"/>
            <a:ext cx="4508754" cy="6864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/>
        </p:nvSpPr>
        <p:spPr>
          <a:xfrm>
            <a:off x="0" y="1536174"/>
            <a:ext cx="3077882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Immigrants from Asia weren’t the only ones targeted.</a:t>
            </a:r>
          </a:p>
        </p:txBody>
      </p:sp>
      <p:pic>
        <p:nvPicPr>
          <p:cNvPr id="314" name="Shape 3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7882" y="235323"/>
            <a:ext cx="5937457" cy="6472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/>
        </p:nvSpPr>
        <p:spPr>
          <a:xfrm>
            <a:off x="1" y="0"/>
            <a:ext cx="91440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Throughout the second half of 1800’s, the experience for many immigrants was the same: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4571999" y="1225689"/>
            <a:ext cx="4572001" cy="5632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Move to an American city.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Get a job in a Gilded Age factory and struggle to scrape by.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Struggle to be accepted by those already here.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Eventually assimilate into American society and culture.</a:t>
            </a: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077218"/>
            <a:ext cx="4382872" cy="5934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Shape 3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02" y="178472"/>
            <a:ext cx="4506642" cy="6494554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Shape 320"/>
          <p:cNvSpPr txBox="1"/>
          <p:nvPr/>
        </p:nvSpPr>
        <p:spPr>
          <a:xfrm>
            <a:off x="4766235" y="178472"/>
            <a:ext cx="4377765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1917, Congress passed a law requiring all immigrants to take and pass a literacy test.</a:t>
            </a:r>
          </a:p>
        </p:txBody>
      </p:sp>
      <p:sp>
        <p:nvSpPr>
          <p:cNvPr id="321" name="Shape 321"/>
          <p:cNvSpPr txBox="1"/>
          <p:nvPr/>
        </p:nvSpPr>
        <p:spPr>
          <a:xfrm>
            <a:off x="4766235" y="2509624"/>
            <a:ext cx="4377765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Applied to any immigrant over the age of 16.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Had to prove they could read at least 30 words in any language.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further restrict immigration from all over the world, Congress passed the Emergency Quota Act in 1921.</a:t>
            </a:r>
          </a:p>
        </p:txBody>
      </p:sp>
      <p:pic>
        <p:nvPicPr>
          <p:cNvPr id="327" name="Shape 3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78" y="1938993"/>
            <a:ext cx="9107995" cy="490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migrationQuota1921" id="332" name="Shape 3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03059" y="381000"/>
            <a:ext cx="4828839" cy="607568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Shape 333"/>
          <p:cNvSpPr txBox="1"/>
          <p:nvPr/>
        </p:nvSpPr>
        <p:spPr>
          <a:xfrm>
            <a:off x="0" y="699181"/>
            <a:ext cx="4303059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Placed a yearly limit, or quota, on the number of immigrants allowed into America from individual nations.</a:t>
            </a:r>
          </a:p>
        </p:txBody>
      </p:sp>
      <p:sp>
        <p:nvSpPr>
          <p:cNvPr id="334" name="Shape 334"/>
          <p:cNvSpPr txBox="1"/>
          <p:nvPr/>
        </p:nvSpPr>
        <p:spPr>
          <a:xfrm>
            <a:off x="0" y="4128181"/>
            <a:ext cx="4303059" cy="17543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Once that number was reached, the door was shut.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/>
          <p:nvPr/>
        </p:nvSpPr>
        <p:spPr>
          <a:xfrm>
            <a:off x="4572000" y="185497"/>
            <a:ext cx="45720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law was amended in 1924.</a:t>
            </a:r>
          </a:p>
        </p:txBody>
      </p:sp>
      <p:sp>
        <p:nvSpPr>
          <p:cNvPr id="340" name="Shape 340"/>
          <p:cNvSpPr txBox="1"/>
          <p:nvPr/>
        </p:nvSpPr>
        <p:spPr>
          <a:xfrm>
            <a:off x="4572000" y="1596460"/>
            <a:ext cx="4572000" cy="5016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The goal was to further reduce the number of immigrants allowed in.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The # was lowered to 2% of the population of immigrants already in America from each nation according to the 1890 census. </a:t>
            </a:r>
          </a:p>
        </p:txBody>
      </p:sp>
      <p:pic>
        <p:nvPicPr>
          <p:cNvPr id="341" name="Shape 3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455523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Shape 3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82674"/>
            <a:ext cx="9141713" cy="5285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/>
        </p:nvSpPr>
        <p:spPr>
          <a:xfrm>
            <a:off x="611170" y="305068"/>
            <a:ext cx="7921660" cy="6247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4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 time, arguments against letting immigrants continue to pour into the nation began to grow. These arguments reached their climax in the 1920’s.</a:t>
            </a: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021" y="1569660"/>
            <a:ext cx="8575760" cy="5277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arguments did Americans make in support of limiting or ending immigration?</a:t>
            </a:r>
          </a:p>
        </p:txBody>
      </p:sp>
      <p:pic>
        <p:nvPicPr>
          <p:cNvPr descr="Immigrant" id="116" name="Shape 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528" y="1077217"/>
            <a:ext cx="7908384" cy="5917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771771" y="2459504"/>
            <a:ext cx="7600458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Nativism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Nativists argued that immigrants threatened the “American way of life.”</a:t>
            </a:r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1807" y="1200329"/>
            <a:ext cx="8316754" cy="5579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/>
        </p:nvSpPr>
        <p:spPr>
          <a:xfrm>
            <a:off x="0" y="33557"/>
            <a:ext cx="914400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nativists believed in the concept of Social Darwinism, and so they made the following arguments: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0" y="1164133"/>
            <a:ext cx="5080396" cy="56938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Those immigrants who came from eastern and southern Europe were genetically inferior to Americans.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They were lazy, and ignorant and would become a burden to society.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If they married Americans, their genes inferior genes would corrupt “our” solid American DNA.</a:t>
            </a:r>
          </a:p>
        </p:txBody>
      </p:sp>
      <p:pic>
        <p:nvPicPr>
          <p:cNvPr id="134" name="Shape 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0396" y="987664"/>
            <a:ext cx="4049110" cy="5866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