
<file path=[Content_Types].xml><?xml version="1.0" encoding="utf-8"?>
<Types xmlns="http://schemas.openxmlformats.org/package/2006/content-types">
  <Override PartName="/ppt/slides/slide45.xml" ContentType="application/vnd.openxmlformats-officedocument.presentationml.slide+xml"/>
  <Override PartName="/ppt/slides/slide53.xml" ContentType="application/vnd.openxmlformats-officedocument.presentationml.slide+xml"/>
  <Override PartName="/ppt/slides/slide18.xml" ContentType="application/vnd.openxmlformats-officedocument.presentationml.slide+xml"/>
  <Override PartName="/ppt/slides/slide9.xml" ContentType="application/vnd.openxmlformats-officedocument.presentationml.slide+xml"/>
  <Override PartName="/ppt/slides/slide41.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Override PartName="/ppt/slides/slide38.xml" ContentType="application/vnd.openxmlformats-officedocument.presentationml.slide+xml"/>
  <Default Extension="rels" ContentType="application/vnd.openxmlformats-package.relationships+xml"/>
  <Override PartName="/ppt/slides/slide10.xml" ContentType="application/vnd.openxmlformats-officedocument.presentationml.slide+xml"/>
  <Override PartName="/ppt/slideLayouts/slideLayout5.xml" ContentType="application/vnd.openxmlformats-officedocument.presentationml.slideLayout+xml"/>
  <Default Extension="jpeg" ContentType="image/jpeg"/>
  <Override PartName="/ppt/slides/slide1.xml" ContentType="application/vnd.openxmlformats-officedocument.presentationml.slide+xml"/>
  <Override PartName="/ppt/slides/slide26.xml" ContentType="application/vnd.openxmlformats-officedocument.presentationml.slide+xml"/>
  <Override PartName="/ppt/slides/slide34.xml" ContentType="application/vnd.openxmlformats-officedocument.presentationml.slide+xml"/>
  <Override PartName="/docProps/app.xml" ContentType="application/vnd.openxmlformats-officedocument.extended-properties+xml"/>
  <Override PartName="/ppt/slides/slide58.xml" ContentType="application/vnd.openxmlformats-officedocument.presentationml.slide+xml"/>
  <Override PartName="/ppt/slideLayouts/slideLayout1.xml" ContentType="application/vnd.openxmlformats-officedocument.presentationml.slideLayout+xml"/>
  <Override PartName="/ppt/slides/slide22.xml" ContentType="application/vnd.openxmlformats-officedocument.presentationml.slide+xml"/>
  <Override PartName="/ppt/slides/slide30.xml" ContentType="application/vnd.openxmlformats-officedocument.presentationml.slide+xml"/>
  <Override PartName="/ppt/slides/slide46.xml" ContentType="application/vnd.openxmlformats-officedocument.presentationml.slide+xml"/>
  <Default Extension="xml" ContentType="application/xml"/>
  <Override PartName="/ppt/slides/slide19.xml" ContentType="application/vnd.openxmlformats-officedocument.presentationml.slide+xml"/>
  <Override PartName="/ppt/slides/slide54.xml" ContentType="application/vnd.openxmlformats-officedocument.presentationml.slide+xml"/>
  <Override PartName="/ppt/tableStyles.xml" ContentType="application/vnd.openxmlformats-officedocument.presentationml.tableStyles+xml"/>
  <Override PartName="/ppt/slides/slide42.xml" ContentType="application/vnd.openxmlformats-officedocument.presentationml.slide+xml"/>
  <Override PartName="/ppt/slides/slide50.xml" ContentType="application/vnd.openxmlformats-officedocument.presentationml.slide+xml"/>
  <Override PartName="/ppt/slides/slide15.xml" ContentType="application/vnd.openxmlformats-officedocument.presentationml.slide+xml"/>
  <Override PartName="/ppt/slides/slide6.xml" ContentType="application/vnd.openxmlformats-officedocument.presentationml.slide+xml"/>
  <Override PartName="/ppt/slides/slide39.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7.xml" ContentType="application/vnd.openxmlformats-officedocument.presentationml.slide+xml"/>
  <Override PartName="/ppt/slides/slide35.xml" ContentType="application/vnd.openxmlformats-officedocument.presentationml.slide+xml"/>
  <Override PartName="/ppt/slides/slide2.xml" ContentType="application/vnd.openxmlformats-officedocument.presentationml.slide+xml"/>
  <Default Extension="png" ContentType="image/png"/>
  <Override PartName="/ppt/slides/slide59.xml" ContentType="application/vnd.openxmlformats-officedocument.presentationml.slide+xml"/>
  <Override PartName="/ppt/slideLayouts/slideLayout2.xml" ContentType="application/vnd.openxmlformats-officedocument.presentationml.slideLayout+xml"/>
  <Override PartName="/ppt/slides/slide23.xml" ContentType="application/vnd.openxmlformats-officedocument.presentationml.slide+xml"/>
  <Override PartName="/ppt/slides/slide31.xml" ContentType="application/vnd.openxmlformats-officedocument.presentationml.slide+xml"/>
  <Override PartName="/ppt/slides/slide47.xml" ContentType="application/vnd.openxmlformats-officedocument.presentationml.slide+xml"/>
  <Override PartName="/ppt/slides/slide55.xml" ContentType="application/vnd.openxmlformats-officedocument.presentationml.slide+xml"/>
  <Override PartName="/ppt/slides/slide43.xml" ContentType="application/vnd.openxmlformats-officedocument.presentationml.slide+xml"/>
  <Override PartName="/ppt/slides/slide51.xml" ContentType="application/vnd.openxmlformats-officedocument.presentationml.slide+xml"/>
  <Override PartName="/ppt/slides/slide16.xml" ContentType="application/vnd.openxmlformats-officedocument.presentationml.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s/slide28.xml" ContentType="application/vnd.openxmlformats-officedocument.presentationml.slide+xml"/>
  <Override PartName="/ppt/slides/slide36.xml" ContentType="application/vnd.openxmlformats-officedocument.presentationml.slide+xml"/>
  <Override PartName="/ppt/slideLayouts/slideLayout3.xml" ContentType="application/vnd.openxmlformats-officedocument.presentationml.slideLayout+xml"/>
  <Override PartName="/ppt/slides/slide24.xml" ContentType="application/vnd.openxmlformats-officedocument.presentationml.slide+xml"/>
  <Override PartName="/ppt/slides/slide32.xml" ContentType="application/vnd.openxmlformats-officedocument.presentationml.slide+xml"/>
  <Override PartName="/ppt/slides/slide48.xml" ContentType="application/vnd.openxmlformats-officedocument.presentationml.slide+xml"/>
  <Override PartName="/ppt/slides/slide56.xml" ContentType="application/vnd.openxmlformats-officedocument.presentationml.slide+xml"/>
  <Override PartName="/ppt/slides/slide20.xml" ContentType="application/vnd.openxmlformats-officedocument.presentationml.slide+xml"/>
  <Override PartName="/ppt/slides/slide44.xml" ContentType="application/vnd.openxmlformats-officedocument.presentationml.slide+xml"/>
  <Override PartName="/ppt/slides/slide52.xml" ContentType="application/vnd.openxmlformats-officedocument.presentationml.slide+xml"/>
  <Override PartName="/ppt/slides/slide17.xml" ContentType="application/vnd.openxmlformats-officedocument.presentationml.slide+xml"/>
  <Override PartName="/ppt/slides/slide8.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slides/slide37.xml" ContentType="application/vnd.openxmlformats-officedocument.presentationml.slide+xml"/>
  <Override PartName="/ppt/slides/slide29.xml" ContentType="application/vnd.openxmlformats-officedocument.presentationml.slide+xml"/>
  <Override PartName="/ppt/slideLayouts/slideLayout4.xml" ContentType="application/vnd.openxmlformats-officedocument.presentationml.slideLayout+xml"/>
  <Override PartName="/ppt/slides/slide25.xml" ContentType="application/vnd.openxmlformats-officedocument.presentationml.slide+xml"/>
  <Override PartName="/ppt/slides/slide33.xml" ContentType="application/vnd.openxmlformats-officedocument.presentationml.slide+xml"/>
  <Override PartName="/ppt/slideMasters/slideMaster1.xml" ContentType="application/vnd.openxmlformats-officedocument.presentationml.slideMaster+xml"/>
  <Override PartName="/ppt/slides/slide49.xml" ContentType="application/vnd.openxmlformats-officedocument.presentationml.slide+xml"/>
  <Override PartName="/ppt/slides/slide57.xml" ContentType="application/vnd.openxmlformats-officedocument.presentationml.slide+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sldIdLst>
    <p:sldId id="256" r:id="rId2"/>
    <p:sldId id="257" r:id="rId3"/>
    <p:sldId id="258" r:id="rId4"/>
    <p:sldId id="259" r:id="rId5"/>
    <p:sldId id="260" r:id="rId6"/>
    <p:sldId id="261" r:id="rId7"/>
    <p:sldId id="262" r:id="rId8"/>
    <p:sldId id="268" r:id="rId9"/>
    <p:sldId id="266" r:id="rId10"/>
    <p:sldId id="269" r:id="rId11"/>
    <p:sldId id="267" r:id="rId12"/>
    <p:sldId id="264" r:id="rId13"/>
    <p:sldId id="265" r:id="rId14"/>
    <p:sldId id="270" r:id="rId15"/>
    <p:sldId id="271" r:id="rId16"/>
    <p:sldId id="272" r:id="rId17"/>
    <p:sldId id="274" r:id="rId18"/>
    <p:sldId id="275" r:id="rId19"/>
    <p:sldId id="289" r:id="rId20"/>
    <p:sldId id="293" r:id="rId21"/>
    <p:sldId id="294" r:id="rId22"/>
    <p:sldId id="295" r:id="rId23"/>
    <p:sldId id="296" r:id="rId24"/>
    <p:sldId id="297" r:id="rId25"/>
    <p:sldId id="298" r:id="rId26"/>
    <p:sldId id="299" r:id="rId27"/>
    <p:sldId id="300" r:id="rId28"/>
    <p:sldId id="301" r:id="rId29"/>
    <p:sldId id="319" r:id="rId30"/>
    <p:sldId id="302" r:id="rId31"/>
    <p:sldId id="303" r:id="rId32"/>
    <p:sldId id="304" r:id="rId33"/>
    <p:sldId id="312" r:id="rId34"/>
    <p:sldId id="305" r:id="rId35"/>
    <p:sldId id="306" r:id="rId36"/>
    <p:sldId id="307" r:id="rId37"/>
    <p:sldId id="308" r:id="rId38"/>
    <p:sldId id="309" r:id="rId39"/>
    <p:sldId id="310" r:id="rId40"/>
    <p:sldId id="313" r:id="rId41"/>
    <p:sldId id="314" r:id="rId42"/>
    <p:sldId id="316" r:id="rId43"/>
    <p:sldId id="315" r:id="rId44"/>
    <p:sldId id="317" r:id="rId45"/>
    <p:sldId id="318" r:id="rId46"/>
    <p:sldId id="320" r:id="rId47"/>
    <p:sldId id="321" r:id="rId48"/>
    <p:sldId id="322" r:id="rId49"/>
    <p:sldId id="323" r:id="rId50"/>
    <p:sldId id="324" r:id="rId51"/>
    <p:sldId id="325" r:id="rId52"/>
    <p:sldId id="326" r:id="rId53"/>
    <p:sldId id="327" r:id="rId54"/>
    <p:sldId id="328" r:id="rId55"/>
    <p:sldId id="329" r:id="rId56"/>
    <p:sldId id="330" r:id="rId57"/>
    <p:sldId id="331" r:id="rId58"/>
    <p:sldId id="332" r:id="rId59"/>
    <p:sldId id="333" r:id="rId6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94660"/>
  </p:normalViewPr>
  <p:slideViewPr>
    <p:cSldViewPr snapToGrid="0" snapToObjects="1" showGuides="1">
      <p:cViewPr varScale="1">
        <p:scale>
          <a:sx n="89" d="100"/>
          <a:sy n="89" d="100"/>
        </p:scale>
        <p:origin x="-800" y="-10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viewProps" Target="viewProps.xml"/><Relationship Id="rId64" Type="http://schemas.openxmlformats.org/officeDocument/2006/relationships/theme" Target="theme/theme1.xml"/><Relationship Id="rId65"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printerSettings" Target="printerSettings/printerSettings1.bin"/><Relationship Id="rId62"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8CB050D-777F-AE48-8602-8CB3226C379C}" type="datetimeFigureOut">
              <a:rPr lang="en-US" smtClean="0"/>
              <a:pPr/>
              <a:t>4/19/16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06B615-B68B-FF44-B576-0A5622DAC42A}"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8CB050D-777F-AE48-8602-8CB3226C379C}" type="datetimeFigureOut">
              <a:rPr lang="en-US" smtClean="0"/>
              <a:pPr/>
              <a:t>4/19/16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06B615-B68B-FF44-B576-0A5622DAC42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8CB050D-777F-AE48-8602-8CB3226C379C}" type="datetimeFigureOut">
              <a:rPr lang="en-US" smtClean="0"/>
              <a:pPr/>
              <a:t>4/19/16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06B615-B68B-FF44-B576-0A5622DAC42A}"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8CB050D-777F-AE48-8602-8CB3226C379C}" type="datetimeFigureOut">
              <a:rPr lang="en-US" smtClean="0"/>
              <a:pPr/>
              <a:t>4/19/16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06B615-B68B-FF44-B576-0A5622DAC42A}"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8CB050D-777F-AE48-8602-8CB3226C379C}" type="datetimeFigureOut">
              <a:rPr lang="en-US" smtClean="0"/>
              <a:pPr/>
              <a:t>4/19/16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06B615-B68B-FF44-B576-0A5622DAC42A}"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8CB050D-777F-AE48-8602-8CB3226C379C}" type="datetimeFigureOut">
              <a:rPr lang="en-US" smtClean="0"/>
              <a:pPr/>
              <a:t>4/19/16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06B615-B68B-FF44-B576-0A5622DAC42A}"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8CB050D-777F-AE48-8602-8CB3226C379C}" type="datetimeFigureOut">
              <a:rPr lang="en-US" smtClean="0"/>
              <a:pPr/>
              <a:t>4/19/16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C06B615-B68B-FF44-B576-0A5622DAC42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8CB050D-777F-AE48-8602-8CB3226C379C}" type="datetimeFigureOut">
              <a:rPr lang="en-US" smtClean="0"/>
              <a:pPr/>
              <a:t>4/19/16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C06B615-B68B-FF44-B576-0A5622DAC42A}"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CB050D-777F-AE48-8602-8CB3226C379C}" type="datetimeFigureOut">
              <a:rPr lang="en-US" smtClean="0"/>
              <a:pPr/>
              <a:t>4/19/16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C06B615-B68B-FF44-B576-0A5622DAC42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8CB050D-777F-AE48-8602-8CB3226C379C}" type="datetimeFigureOut">
              <a:rPr lang="en-US" smtClean="0"/>
              <a:pPr/>
              <a:t>4/19/16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06B615-B68B-FF44-B576-0A5622DAC42A}"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8CB050D-777F-AE48-8602-8CB3226C379C}" type="datetimeFigureOut">
              <a:rPr lang="en-US" smtClean="0"/>
              <a:pPr/>
              <a:t>4/19/16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06B615-B68B-FF44-B576-0A5622DAC42A}"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CB050D-777F-AE48-8602-8CB3226C379C}" type="datetimeFigureOut">
              <a:rPr lang="en-US" smtClean="0"/>
              <a:pPr/>
              <a:t>4/19/16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06B615-B68B-FF44-B576-0A5622DAC42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1808413" y="305068"/>
            <a:ext cx="5527174" cy="6247864"/>
          </a:xfrm>
          <a:prstGeom prst="rect">
            <a:avLst/>
          </a:prstGeom>
          <a:noFill/>
        </p:spPr>
        <p:txBody>
          <a:bodyPr wrap="none" lIns="91440" tIns="45720" rIns="91440" bIns="45720">
            <a:spAutoFit/>
          </a:bodyPr>
          <a:lstStyle/>
          <a:p>
            <a:pPr algn="ctr"/>
            <a:r>
              <a:rPr lang="en-US" sz="40000" b="0" cap="none" spc="0" dirty="0" smtClean="0">
                <a:ln w="18415" cmpd="sng">
                  <a:solidFill>
                    <a:srgbClr val="FFFFFF"/>
                  </a:solidFill>
                  <a:prstDash val="solid"/>
                </a:ln>
                <a:solidFill>
                  <a:srgbClr val="FF0000"/>
                </a:solidFill>
                <a:effectLst>
                  <a:outerShdw blurRad="63500" dir="3600000" algn="tl" rotWithShape="0">
                    <a:srgbClr val="000000">
                      <a:alpha val="70000"/>
                    </a:srgbClr>
                  </a:outerShdw>
                </a:effectLst>
              </a:rPr>
              <a:t>W.</a:t>
            </a:r>
            <a:endParaRPr lang="en-US" sz="40000" b="0" cap="none" spc="0" dirty="0">
              <a:ln w="18415" cmpd="sng">
                <a:solidFill>
                  <a:srgbClr val="FFFFFF"/>
                </a:solidFill>
                <a:prstDash val="solid"/>
              </a:ln>
              <a:solidFill>
                <a:srgbClr val="FF0000"/>
              </a:solidFill>
              <a:effectLst>
                <a:outerShdw blurRad="63500" dir="3600000" algn="tl" rotWithShape="0">
                  <a:srgbClr val="000000">
                    <a:alpha val="70000"/>
                  </a:srgbClr>
                </a:outerShdw>
              </a:effectLs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0" y="0"/>
            <a:ext cx="9144000" cy="1077218"/>
          </a:xfrm>
          <a:prstGeom prst="rect">
            <a:avLst/>
          </a:prstGeom>
          <a:noFill/>
        </p:spPr>
        <p:txBody>
          <a:bodyPr wrap="square" rtlCol="0">
            <a:spAutoFit/>
          </a:bodyPr>
          <a:lstStyle/>
          <a:p>
            <a:pPr algn="ctr"/>
            <a:r>
              <a:rPr lang="en-US" sz="3200" dirty="0" smtClean="0"/>
              <a:t>He also pushed education reform through the so called “No Child Left Behind” act in 2001.</a:t>
            </a:r>
            <a:endParaRPr lang="en-US" sz="3200" dirty="0"/>
          </a:p>
        </p:txBody>
      </p:sp>
      <p:pic>
        <p:nvPicPr>
          <p:cNvPr id="3" name="Picture 2"/>
          <p:cNvPicPr>
            <a:picLocks noChangeAspect="1"/>
          </p:cNvPicPr>
          <p:nvPr/>
        </p:nvPicPr>
        <p:blipFill>
          <a:blip r:embed="rId2"/>
          <a:stretch>
            <a:fillRect/>
          </a:stretch>
        </p:blipFill>
        <p:spPr>
          <a:xfrm>
            <a:off x="0" y="1240117"/>
            <a:ext cx="9144000" cy="5574429"/>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Box 2"/>
          <p:cNvSpPr txBox="1"/>
          <p:nvPr/>
        </p:nvSpPr>
        <p:spPr>
          <a:xfrm>
            <a:off x="0" y="151179"/>
            <a:ext cx="5005295" cy="6555642"/>
          </a:xfrm>
          <a:prstGeom prst="rect">
            <a:avLst/>
          </a:prstGeom>
          <a:noFill/>
        </p:spPr>
        <p:txBody>
          <a:bodyPr wrap="square" rtlCol="0">
            <a:spAutoFit/>
          </a:bodyPr>
          <a:lstStyle/>
          <a:p>
            <a:r>
              <a:rPr lang="en-US" sz="2800" dirty="0" smtClean="0"/>
              <a:t>-  States were required to develop academic standards and test students annually to ensure that the standards were being met.</a:t>
            </a:r>
          </a:p>
          <a:p>
            <a:endParaRPr lang="en-US" sz="2800" dirty="0" smtClean="0"/>
          </a:p>
          <a:p>
            <a:r>
              <a:rPr lang="en-US" sz="2800" dirty="0" smtClean="0"/>
              <a:t>-  The ultimate goal was to ensure that all students were proficient by 2014 and that schools made annual yearly progress toward that objective.</a:t>
            </a:r>
          </a:p>
          <a:p>
            <a:endParaRPr lang="en-US" sz="2800" dirty="0" smtClean="0"/>
          </a:p>
          <a:p>
            <a:r>
              <a:rPr lang="en-US" sz="2800" dirty="0" smtClean="0"/>
              <a:t>-  States had to comply to receive money from the federal government.</a:t>
            </a:r>
          </a:p>
        </p:txBody>
      </p:sp>
      <p:pic>
        <p:nvPicPr>
          <p:cNvPr id="4" name="Picture 3"/>
          <p:cNvPicPr>
            <a:picLocks noChangeAspect="1"/>
          </p:cNvPicPr>
          <p:nvPr/>
        </p:nvPicPr>
        <p:blipFill>
          <a:blip r:embed="rId2"/>
          <a:stretch>
            <a:fillRect/>
          </a:stretch>
        </p:blipFill>
        <p:spPr>
          <a:xfrm>
            <a:off x="5005294" y="836706"/>
            <a:ext cx="4202831" cy="6021294"/>
          </a:xfrm>
          <a:prstGeom prst="rect">
            <a:avLst/>
          </a:prstGeom>
        </p:spPr>
      </p:pic>
      <p:sp>
        <p:nvSpPr>
          <p:cNvPr id="5" name="TextBox 4"/>
          <p:cNvSpPr txBox="1"/>
          <p:nvPr/>
        </p:nvSpPr>
        <p:spPr>
          <a:xfrm>
            <a:off x="5005294" y="0"/>
            <a:ext cx="4138706" cy="584776"/>
          </a:xfrm>
          <a:prstGeom prst="rect">
            <a:avLst/>
          </a:prstGeom>
          <a:noFill/>
        </p:spPr>
        <p:txBody>
          <a:bodyPr wrap="square" rtlCol="0">
            <a:spAutoFit/>
          </a:bodyPr>
          <a:lstStyle/>
          <a:p>
            <a:pPr algn="ctr"/>
            <a:r>
              <a:rPr lang="en-US" sz="3200" dirty="0" smtClean="0"/>
              <a:t>NCLB</a:t>
            </a:r>
            <a:endParaRPr 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50000" decel="5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accel="50000" decel="5000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accel="50000" decel="5000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6170707" y="889843"/>
            <a:ext cx="2973292" cy="5078314"/>
          </a:xfrm>
          <a:prstGeom prst="rect">
            <a:avLst/>
          </a:prstGeom>
          <a:noFill/>
        </p:spPr>
        <p:txBody>
          <a:bodyPr wrap="square" rtlCol="0">
            <a:spAutoFit/>
          </a:bodyPr>
          <a:lstStyle/>
          <a:p>
            <a:pPr algn="ctr"/>
            <a:r>
              <a:rPr lang="en-US" sz="3600" dirty="0" smtClean="0"/>
              <a:t>A lot of Bush’s presidency was dominated by foreign affairs </a:t>
            </a:r>
            <a:r>
              <a:rPr lang="en-US" sz="3600" dirty="0" smtClean="0"/>
              <a:t>caused mostly  </a:t>
            </a:r>
            <a:r>
              <a:rPr lang="en-US" sz="3600" dirty="0" smtClean="0"/>
              <a:t>by the 9/11 attack on America.</a:t>
            </a:r>
            <a:endParaRPr lang="en-US" sz="3600" dirty="0"/>
          </a:p>
        </p:txBody>
      </p:sp>
      <p:pic>
        <p:nvPicPr>
          <p:cNvPr id="5" name="Picture 4"/>
          <p:cNvPicPr>
            <a:picLocks noChangeAspect="1"/>
          </p:cNvPicPr>
          <p:nvPr/>
        </p:nvPicPr>
        <p:blipFill>
          <a:blip r:embed="rId2"/>
          <a:stretch>
            <a:fillRect/>
          </a:stretch>
        </p:blipFill>
        <p:spPr>
          <a:xfrm>
            <a:off x="1" y="127000"/>
            <a:ext cx="6170706" cy="6604000"/>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3796027" y="0"/>
            <a:ext cx="5347973" cy="6986528"/>
          </a:xfrm>
          <a:prstGeom prst="rect">
            <a:avLst/>
          </a:prstGeom>
          <a:noFill/>
        </p:spPr>
        <p:txBody>
          <a:bodyPr wrap="square" rtlCol="0">
            <a:spAutoFit/>
          </a:bodyPr>
          <a:lstStyle/>
          <a:p>
            <a:r>
              <a:rPr lang="en-US" sz="2800" dirty="0" smtClean="0"/>
              <a:t>-  Attack on America carried out by the terrorist group Al Qaeda, under the leadership of Osama bin Laden </a:t>
            </a:r>
          </a:p>
          <a:p>
            <a:endParaRPr lang="en-US" sz="2800" dirty="0" smtClean="0"/>
          </a:p>
          <a:p>
            <a:r>
              <a:rPr lang="en-US" sz="2800" dirty="0" smtClean="0"/>
              <a:t>-  4 planes were hijacked</a:t>
            </a:r>
          </a:p>
          <a:p>
            <a:r>
              <a:rPr lang="en-US" sz="2800" dirty="0" smtClean="0"/>
              <a:t>	</a:t>
            </a:r>
          </a:p>
          <a:p>
            <a:r>
              <a:rPr lang="en-US" sz="2800" dirty="0" smtClean="0"/>
              <a:t>	2 crashed into the World 				     Trade Center in NYC</a:t>
            </a:r>
          </a:p>
          <a:p>
            <a:r>
              <a:rPr lang="en-US" sz="2800" dirty="0" smtClean="0"/>
              <a:t>	1 crashed into the Pentagon</a:t>
            </a:r>
          </a:p>
          <a:p>
            <a:r>
              <a:rPr lang="en-US" sz="2800" dirty="0" smtClean="0"/>
              <a:t>	1 crashed in PA </a:t>
            </a:r>
          </a:p>
          <a:p>
            <a:endParaRPr lang="en-US" sz="2800" dirty="0" smtClean="0"/>
          </a:p>
          <a:p>
            <a:r>
              <a:rPr lang="en-US" sz="2800" dirty="0" smtClean="0"/>
              <a:t>-  Carried out to enact revenge against America for its “desecration of Islam.”</a:t>
            </a:r>
          </a:p>
          <a:p>
            <a:endParaRPr lang="en-US" sz="2800" dirty="0" smtClean="0"/>
          </a:p>
          <a:p>
            <a:r>
              <a:rPr lang="en-US" sz="2800" dirty="0" smtClean="0"/>
              <a:t>- 2,977 people were killed.</a:t>
            </a:r>
          </a:p>
        </p:txBody>
      </p:sp>
      <p:sp>
        <p:nvSpPr>
          <p:cNvPr id="5" name="Rectangle 4"/>
          <p:cNvSpPr/>
          <p:nvPr/>
        </p:nvSpPr>
        <p:spPr>
          <a:xfrm>
            <a:off x="0" y="0"/>
            <a:ext cx="3796027" cy="584776"/>
          </a:xfrm>
          <a:prstGeom prst="rect">
            <a:avLst/>
          </a:prstGeom>
        </p:spPr>
        <p:txBody>
          <a:bodyPr wrap="square">
            <a:spAutoFit/>
          </a:bodyPr>
          <a:lstStyle/>
          <a:p>
            <a:pPr algn="ctr"/>
            <a:r>
              <a:rPr lang="en-US" sz="3200" dirty="0" smtClean="0"/>
              <a:t>September 11, 2001</a:t>
            </a:r>
          </a:p>
        </p:txBody>
      </p:sp>
      <p:pic>
        <p:nvPicPr>
          <p:cNvPr id="6" name="Picture 5"/>
          <p:cNvPicPr>
            <a:picLocks noChangeAspect="1"/>
          </p:cNvPicPr>
          <p:nvPr/>
        </p:nvPicPr>
        <p:blipFill>
          <a:blip r:embed="rId2"/>
          <a:stretch>
            <a:fillRect/>
          </a:stretch>
        </p:blipFill>
        <p:spPr>
          <a:xfrm>
            <a:off x="0" y="756253"/>
            <a:ext cx="3796027" cy="62302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50000" decel="5000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accel="50000" decel="50000" fill="hold" grpId="0"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accel="50000" decel="5000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accel="50000" decel="50000" fill="hold" grpId="0"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additive="base">
                                        <p:cTn id="25" dur="500" fill="hold"/>
                                        <p:tgtEl>
                                          <p:spTgt spid="4">
                                            <p:txEl>
                                              <p:pRg st="4" end="4"/>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accel="50000" decel="50000" fill="hold" grpId="0"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 calcmode="lin" valueType="num">
                                      <p:cBhvr additive="base">
                                        <p:cTn id="31" dur="500" fill="hold"/>
                                        <p:tgtEl>
                                          <p:spTgt spid="4">
                                            <p:txEl>
                                              <p:pRg st="5" end="5"/>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4">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accel="50000" decel="50000" fill="hold" grpId="0"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 calcmode="lin" valueType="num">
                                      <p:cBhvr additive="base">
                                        <p:cTn id="37" dur="500" fill="hold"/>
                                        <p:tgtEl>
                                          <p:spTgt spid="4">
                                            <p:txEl>
                                              <p:pRg st="6" end="6"/>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4">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accel="50000" decel="50000" fill="hold" grpId="0" nodeType="clickEffect">
                                  <p:stCondLst>
                                    <p:cond delay="0"/>
                                  </p:stCondLst>
                                  <p:childTnLst>
                                    <p:set>
                                      <p:cBhvr>
                                        <p:cTn id="42" dur="1" fill="hold">
                                          <p:stCondLst>
                                            <p:cond delay="0"/>
                                          </p:stCondLst>
                                        </p:cTn>
                                        <p:tgtEl>
                                          <p:spTgt spid="4">
                                            <p:txEl>
                                              <p:pRg st="8" end="8"/>
                                            </p:txEl>
                                          </p:spTgt>
                                        </p:tgtEl>
                                        <p:attrNameLst>
                                          <p:attrName>style.visibility</p:attrName>
                                        </p:attrNameLst>
                                      </p:cBhvr>
                                      <p:to>
                                        <p:strVal val="visible"/>
                                      </p:to>
                                    </p:set>
                                    <p:anim calcmode="lin" valueType="num">
                                      <p:cBhvr additive="base">
                                        <p:cTn id="43" dur="500" fill="hold"/>
                                        <p:tgtEl>
                                          <p:spTgt spid="4">
                                            <p:txEl>
                                              <p:pRg st="8" end="8"/>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4">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accel="50000" decel="50000" fill="hold" grpId="0" nodeType="clickEffect">
                                  <p:stCondLst>
                                    <p:cond delay="0"/>
                                  </p:stCondLst>
                                  <p:childTnLst>
                                    <p:set>
                                      <p:cBhvr>
                                        <p:cTn id="48" dur="1" fill="hold">
                                          <p:stCondLst>
                                            <p:cond delay="0"/>
                                          </p:stCondLst>
                                        </p:cTn>
                                        <p:tgtEl>
                                          <p:spTgt spid="4">
                                            <p:txEl>
                                              <p:pRg st="10" end="10"/>
                                            </p:txEl>
                                          </p:spTgt>
                                        </p:tgtEl>
                                        <p:attrNameLst>
                                          <p:attrName>style.visibility</p:attrName>
                                        </p:attrNameLst>
                                      </p:cBhvr>
                                      <p:to>
                                        <p:strVal val="visible"/>
                                      </p:to>
                                    </p:set>
                                    <p:anim calcmode="lin" valueType="num">
                                      <p:cBhvr additive="base">
                                        <p:cTn id="49" dur="500" fill="hold"/>
                                        <p:tgtEl>
                                          <p:spTgt spid="4">
                                            <p:txEl>
                                              <p:pRg st="10" end="10"/>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4">
                                            <p:txEl>
                                              <p:pRg st="10" end="1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0"/>
            <a:ext cx="9144000" cy="1323439"/>
          </a:xfrm>
          <a:prstGeom prst="rect">
            <a:avLst/>
          </a:prstGeom>
          <a:noFill/>
        </p:spPr>
        <p:txBody>
          <a:bodyPr wrap="square" rtlCol="0">
            <a:spAutoFit/>
          </a:bodyPr>
          <a:lstStyle/>
          <a:p>
            <a:pPr algn="ctr"/>
            <a:r>
              <a:rPr lang="en-US" sz="4000" dirty="0" smtClean="0"/>
              <a:t>The Bush administration responded to these attacks both at home and abroad.</a:t>
            </a:r>
            <a:endParaRPr lang="en-US" sz="4000" dirty="0"/>
          </a:p>
        </p:txBody>
      </p:sp>
      <p:pic>
        <p:nvPicPr>
          <p:cNvPr id="5" name="Picture 4"/>
          <p:cNvPicPr>
            <a:picLocks noChangeAspect="1"/>
          </p:cNvPicPr>
          <p:nvPr/>
        </p:nvPicPr>
        <p:blipFill>
          <a:blip r:embed="rId2"/>
          <a:stretch>
            <a:fillRect/>
          </a:stretch>
        </p:blipFill>
        <p:spPr>
          <a:xfrm>
            <a:off x="0" y="1613646"/>
            <a:ext cx="9144000" cy="4454769"/>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0" y="0"/>
            <a:ext cx="9144000" cy="954107"/>
          </a:xfrm>
          <a:prstGeom prst="rect">
            <a:avLst/>
          </a:prstGeom>
          <a:noFill/>
        </p:spPr>
        <p:txBody>
          <a:bodyPr wrap="square" rtlCol="0">
            <a:spAutoFit/>
          </a:bodyPr>
          <a:lstStyle/>
          <a:p>
            <a:pPr algn="ctr"/>
            <a:r>
              <a:rPr lang="en-US" sz="2800" dirty="0" smtClean="0"/>
              <a:t>To “protect” Americans at home Congress passed, and President Bush signed, the PATRIOT Act in </a:t>
            </a:r>
            <a:r>
              <a:rPr lang="en-US" sz="2800" dirty="0" smtClean="0"/>
              <a:t>October, </a:t>
            </a:r>
            <a:r>
              <a:rPr lang="en-US" sz="2800" dirty="0" smtClean="0"/>
              <a:t>2001.  </a:t>
            </a:r>
            <a:endParaRPr lang="en-US" sz="2800" dirty="0"/>
          </a:p>
        </p:txBody>
      </p:sp>
      <p:pic>
        <p:nvPicPr>
          <p:cNvPr id="3" name="Picture 2"/>
          <p:cNvPicPr>
            <a:picLocks noChangeAspect="1"/>
          </p:cNvPicPr>
          <p:nvPr/>
        </p:nvPicPr>
        <p:blipFill>
          <a:blip r:embed="rId2"/>
          <a:stretch>
            <a:fillRect/>
          </a:stretch>
        </p:blipFill>
        <p:spPr>
          <a:xfrm>
            <a:off x="623327" y="954107"/>
            <a:ext cx="7897346" cy="5927884"/>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extBox 5"/>
          <p:cNvSpPr txBox="1"/>
          <p:nvPr/>
        </p:nvSpPr>
        <p:spPr>
          <a:xfrm>
            <a:off x="0" y="0"/>
            <a:ext cx="4852064" cy="3293209"/>
          </a:xfrm>
          <a:prstGeom prst="rect">
            <a:avLst/>
          </a:prstGeom>
          <a:noFill/>
        </p:spPr>
        <p:txBody>
          <a:bodyPr wrap="square" rtlCol="0">
            <a:spAutoFit/>
          </a:bodyPr>
          <a:lstStyle/>
          <a:p>
            <a:r>
              <a:rPr lang="en-US" sz="2600" dirty="0" smtClean="0"/>
              <a:t>-  Expanded the authority of agencies like the FBI and NSA to gather information on potential terrorists through wiretapping, examining personal records, accessing cell phone and internet information, and executing search warrants.</a:t>
            </a:r>
            <a:endParaRPr lang="en-US" sz="2600" dirty="0"/>
          </a:p>
        </p:txBody>
      </p:sp>
      <p:sp>
        <p:nvSpPr>
          <p:cNvPr id="7" name="TextBox 6"/>
          <p:cNvSpPr txBox="1"/>
          <p:nvPr/>
        </p:nvSpPr>
        <p:spPr>
          <a:xfrm>
            <a:off x="0" y="3318569"/>
            <a:ext cx="4852064" cy="3293209"/>
          </a:xfrm>
          <a:prstGeom prst="rect">
            <a:avLst/>
          </a:prstGeom>
          <a:noFill/>
        </p:spPr>
        <p:txBody>
          <a:bodyPr wrap="square" rtlCol="0">
            <a:spAutoFit/>
          </a:bodyPr>
          <a:lstStyle/>
          <a:p>
            <a:r>
              <a:rPr lang="en-US" sz="2600" dirty="0" smtClean="0"/>
              <a:t>-  Allowed for easier and quicker sharing of information between intelligence agencies like the CIA, NSA, FBI, etc..</a:t>
            </a:r>
          </a:p>
          <a:p>
            <a:endParaRPr lang="en-US" sz="2600" dirty="0" smtClean="0"/>
          </a:p>
          <a:p>
            <a:r>
              <a:rPr lang="en-US" sz="2600" dirty="0" smtClean="0"/>
              <a:t>-  Raised accusations that the government was targeting the civil liberties of all Americans.</a:t>
            </a:r>
            <a:endParaRPr lang="en-US" sz="2600" dirty="0"/>
          </a:p>
        </p:txBody>
      </p:sp>
      <p:pic>
        <p:nvPicPr>
          <p:cNvPr id="4" name="Picture 3"/>
          <p:cNvPicPr>
            <a:picLocks noChangeAspect="1"/>
          </p:cNvPicPr>
          <p:nvPr/>
        </p:nvPicPr>
        <p:blipFill>
          <a:blip r:embed="rId2"/>
          <a:stretch>
            <a:fillRect/>
          </a:stretch>
        </p:blipFill>
        <p:spPr>
          <a:xfrm>
            <a:off x="4852065" y="265828"/>
            <a:ext cx="4291936" cy="64308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50000" decel="5000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accel="50000" decel="50000" fill="hold" grpId="0"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 calcmode="lin" valueType="num">
                                      <p:cBhvr additive="base">
                                        <p:cTn id="13" dur="500" fill="hold"/>
                                        <p:tgtEl>
                                          <p:spTgt spid="7">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5002773" y="428179"/>
            <a:ext cx="3905996" cy="6001642"/>
          </a:xfrm>
          <a:prstGeom prst="rect">
            <a:avLst/>
          </a:prstGeom>
          <a:noFill/>
        </p:spPr>
        <p:txBody>
          <a:bodyPr wrap="square" rtlCol="0">
            <a:spAutoFit/>
          </a:bodyPr>
          <a:lstStyle/>
          <a:p>
            <a:pPr algn="ctr"/>
            <a:r>
              <a:rPr lang="en-US" sz="3200" dirty="0" smtClean="0"/>
              <a:t>Bush and Congress also created the Department of Homeland Security and the Transportation Security Administration (TSA) in an effort to prevent another terrorist act inside the United States.</a:t>
            </a:r>
            <a:endParaRPr lang="en-US" sz="3200" dirty="0"/>
          </a:p>
        </p:txBody>
      </p:sp>
      <p:pic>
        <p:nvPicPr>
          <p:cNvPr id="3" name="Picture 2"/>
          <p:cNvPicPr>
            <a:picLocks noChangeAspect="1"/>
          </p:cNvPicPr>
          <p:nvPr/>
        </p:nvPicPr>
        <p:blipFill>
          <a:blip r:embed="rId2"/>
          <a:stretch>
            <a:fillRect/>
          </a:stretch>
        </p:blipFill>
        <p:spPr>
          <a:xfrm>
            <a:off x="5960" y="1145980"/>
            <a:ext cx="4566040" cy="456604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044141" y="1345435"/>
            <a:ext cx="5055718" cy="5055718"/>
          </a:xfrm>
          <a:prstGeom prst="rect">
            <a:avLst/>
          </a:prstGeom>
        </p:spPr>
      </p:pic>
      <p:sp>
        <p:nvSpPr>
          <p:cNvPr id="5" name="TextBox 4"/>
          <p:cNvSpPr txBox="1"/>
          <p:nvPr/>
        </p:nvSpPr>
        <p:spPr>
          <a:xfrm>
            <a:off x="0" y="0"/>
            <a:ext cx="9144000" cy="1200329"/>
          </a:xfrm>
          <a:prstGeom prst="rect">
            <a:avLst/>
          </a:prstGeom>
          <a:noFill/>
        </p:spPr>
        <p:txBody>
          <a:bodyPr wrap="square" rtlCol="0">
            <a:spAutoFit/>
          </a:bodyPr>
          <a:lstStyle/>
          <a:p>
            <a:pPr algn="ctr"/>
            <a:r>
              <a:rPr lang="en-US" sz="3600" dirty="0" smtClean="0"/>
              <a:t>America’s foreign response to 9/11 immediately focused on Afghanistan.</a:t>
            </a:r>
            <a:endParaRPr lang="en-US" sz="36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extBox 5"/>
          <p:cNvSpPr txBox="1"/>
          <p:nvPr/>
        </p:nvSpPr>
        <p:spPr>
          <a:xfrm>
            <a:off x="-1" y="0"/>
            <a:ext cx="4937689" cy="1077218"/>
          </a:xfrm>
          <a:prstGeom prst="rect">
            <a:avLst/>
          </a:prstGeom>
          <a:noFill/>
        </p:spPr>
        <p:txBody>
          <a:bodyPr wrap="square" rtlCol="0">
            <a:spAutoFit/>
          </a:bodyPr>
          <a:lstStyle/>
          <a:p>
            <a:pPr algn="ctr"/>
            <a:r>
              <a:rPr lang="en-US" sz="3200" dirty="0" smtClean="0"/>
              <a:t>Operation Enduring Freedom</a:t>
            </a:r>
            <a:endParaRPr lang="en-US" sz="3200" dirty="0"/>
          </a:p>
        </p:txBody>
      </p:sp>
      <p:sp>
        <p:nvSpPr>
          <p:cNvPr id="7" name="TextBox 6"/>
          <p:cNvSpPr txBox="1"/>
          <p:nvPr/>
        </p:nvSpPr>
        <p:spPr>
          <a:xfrm>
            <a:off x="-1" y="1120676"/>
            <a:ext cx="4937690" cy="5509200"/>
          </a:xfrm>
          <a:prstGeom prst="rect">
            <a:avLst/>
          </a:prstGeom>
          <a:noFill/>
        </p:spPr>
        <p:txBody>
          <a:bodyPr wrap="square" rtlCol="0">
            <a:spAutoFit/>
          </a:bodyPr>
          <a:lstStyle/>
          <a:p>
            <a:r>
              <a:rPr lang="en-US" sz="3200" dirty="0" smtClean="0"/>
              <a:t>-  Launched 10/7/01.</a:t>
            </a:r>
          </a:p>
          <a:p>
            <a:endParaRPr lang="en-US" sz="3200" dirty="0" smtClean="0"/>
          </a:p>
          <a:p>
            <a:r>
              <a:rPr lang="en-US" sz="3200" dirty="0" smtClean="0"/>
              <a:t>-  Goal was to destroy Al Qaeda and the government of Afghanistan the Taliban.</a:t>
            </a:r>
          </a:p>
          <a:p>
            <a:endParaRPr lang="en-US" sz="3200" dirty="0" smtClean="0"/>
          </a:p>
          <a:p>
            <a:r>
              <a:rPr lang="en-US" sz="3200" dirty="0" smtClean="0"/>
              <a:t>-  Successfully drove the Taliban from power in December, 2001 and replaced them with a democratic government.</a:t>
            </a:r>
            <a:endParaRPr lang="en-US" sz="3200" dirty="0"/>
          </a:p>
        </p:txBody>
      </p:sp>
      <p:pic>
        <p:nvPicPr>
          <p:cNvPr id="4" name="Picture 3"/>
          <p:cNvPicPr>
            <a:picLocks noChangeAspect="1"/>
          </p:cNvPicPr>
          <p:nvPr/>
        </p:nvPicPr>
        <p:blipFill>
          <a:blip r:embed="rId2"/>
          <a:stretch>
            <a:fillRect/>
          </a:stretch>
        </p:blipFill>
        <p:spPr>
          <a:xfrm>
            <a:off x="4937689" y="-42979"/>
            <a:ext cx="4206311" cy="69009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 calcmode="lin" valueType="num">
                                      <p:cBhvr additive="base">
                                        <p:cTn id="13"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accel="50000" decel="50000" fill="hold" grpId="0"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 calcmode="lin" valueType="num">
                                      <p:cBhvr additive="base">
                                        <p:cTn id="19"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0"/>
            <a:ext cx="4224150" cy="2062103"/>
          </a:xfrm>
          <a:prstGeom prst="rect">
            <a:avLst/>
          </a:prstGeom>
          <a:noFill/>
        </p:spPr>
        <p:txBody>
          <a:bodyPr wrap="square" rtlCol="0">
            <a:spAutoFit/>
          </a:bodyPr>
          <a:lstStyle/>
          <a:p>
            <a:r>
              <a:rPr lang="en-US" sz="3200" dirty="0" smtClean="0"/>
              <a:t>Hoping to continue their success, the Democrats nominated Clinton’s VP   Al Gore to run in 2000.</a:t>
            </a:r>
            <a:endParaRPr lang="en-US" sz="3200" dirty="0"/>
          </a:p>
        </p:txBody>
      </p:sp>
      <p:sp>
        <p:nvSpPr>
          <p:cNvPr id="5" name="TextBox 4"/>
          <p:cNvSpPr txBox="1"/>
          <p:nvPr/>
        </p:nvSpPr>
        <p:spPr>
          <a:xfrm>
            <a:off x="0" y="2495176"/>
            <a:ext cx="4224150" cy="4524315"/>
          </a:xfrm>
          <a:prstGeom prst="rect">
            <a:avLst/>
          </a:prstGeom>
          <a:noFill/>
        </p:spPr>
        <p:txBody>
          <a:bodyPr wrap="square" rtlCol="0">
            <a:spAutoFit/>
          </a:bodyPr>
          <a:lstStyle/>
          <a:p>
            <a:r>
              <a:rPr lang="en-US" sz="3200" dirty="0" smtClean="0"/>
              <a:t>-  Stay the course</a:t>
            </a:r>
          </a:p>
          <a:p>
            <a:endParaRPr lang="en-US" sz="3200" dirty="0" smtClean="0"/>
          </a:p>
          <a:p>
            <a:r>
              <a:rPr lang="en-US" sz="3200" dirty="0" smtClean="0"/>
              <a:t>-  Middle class tax cuts</a:t>
            </a:r>
          </a:p>
          <a:p>
            <a:endParaRPr lang="en-US" sz="3200" dirty="0" smtClean="0"/>
          </a:p>
          <a:p>
            <a:r>
              <a:rPr lang="en-US" sz="3200" dirty="0" smtClean="0"/>
              <a:t>-  Use the federal budget surplus to shore up Social Security and Medicare</a:t>
            </a:r>
          </a:p>
          <a:p>
            <a:endParaRPr lang="en-US" sz="3200" dirty="0" smtClean="0"/>
          </a:p>
        </p:txBody>
      </p:sp>
      <p:pic>
        <p:nvPicPr>
          <p:cNvPr id="6" name="Picture 5"/>
          <p:cNvPicPr>
            <a:picLocks noChangeAspect="1"/>
          </p:cNvPicPr>
          <p:nvPr/>
        </p:nvPicPr>
        <p:blipFill>
          <a:blip r:embed="rId2"/>
          <a:stretch>
            <a:fillRect/>
          </a:stretch>
        </p:blipFill>
        <p:spPr>
          <a:xfrm>
            <a:off x="4224150" y="0"/>
            <a:ext cx="491985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50000" decel="5000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accel="50000" decel="50000" fill="hold" grpId="0"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accel="50000" decel="50000"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 calcmode="lin" valueType="num">
                                      <p:cBhvr additive="base">
                                        <p:cTn id="19" dur="500" fill="hold"/>
                                        <p:tgtEl>
                                          <p:spTgt spid="5">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0"/>
            <a:ext cx="9144000" cy="954107"/>
          </a:xfrm>
          <a:prstGeom prst="rect">
            <a:avLst/>
          </a:prstGeom>
          <a:noFill/>
        </p:spPr>
        <p:txBody>
          <a:bodyPr wrap="square" rtlCol="0">
            <a:spAutoFit/>
          </a:bodyPr>
          <a:lstStyle/>
          <a:p>
            <a:pPr algn="ctr"/>
            <a:r>
              <a:rPr lang="en-US" sz="2800" dirty="0" smtClean="0"/>
              <a:t>During the war against the Taliban and Al Qaeda, the government captured more and more Afghani prisoners.</a:t>
            </a:r>
            <a:endParaRPr lang="en-US" sz="2800" dirty="0"/>
          </a:p>
        </p:txBody>
      </p:sp>
      <p:pic>
        <p:nvPicPr>
          <p:cNvPr id="6" name="Picture 5"/>
          <p:cNvPicPr>
            <a:picLocks noChangeAspect="1"/>
          </p:cNvPicPr>
          <p:nvPr/>
        </p:nvPicPr>
        <p:blipFill>
          <a:blip r:embed="rId2"/>
          <a:stretch>
            <a:fillRect/>
          </a:stretch>
        </p:blipFill>
        <p:spPr>
          <a:xfrm>
            <a:off x="127306" y="954107"/>
            <a:ext cx="8889388" cy="5840681"/>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612844"/>
            <a:ext cx="3870796" cy="5632312"/>
          </a:xfrm>
          <a:prstGeom prst="rect">
            <a:avLst/>
          </a:prstGeom>
          <a:noFill/>
        </p:spPr>
        <p:txBody>
          <a:bodyPr wrap="square" rtlCol="0">
            <a:spAutoFit/>
          </a:bodyPr>
          <a:lstStyle/>
          <a:p>
            <a:pPr algn="ctr"/>
            <a:r>
              <a:rPr lang="en-US" sz="3600" dirty="0" smtClean="0"/>
              <a:t>Under various international agreements, nations like the U.S. agreed to very strict rules of war that established what could and what could not be done to </a:t>
            </a:r>
            <a:r>
              <a:rPr lang="en-US" sz="3600" dirty="0" err="1" smtClean="0"/>
              <a:t>P.O.Ws</a:t>
            </a:r>
            <a:r>
              <a:rPr lang="en-US" sz="3600" dirty="0" smtClean="0"/>
              <a:t>.</a:t>
            </a:r>
            <a:endParaRPr lang="en-US" sz="3600" dirty="0"/>
          </a:p>
        </p:txBody>
      </p:sp>
      <p:pic>
        <p:nvPicPr>
          <p:cNvPr id="3" name="Picture 2"/>
          <p:cNvPicPr>
            <a:picLocks noChangeAspect="1"/>
          </p:cNvPicPr>
          <p:nvPr/>
        </p:nvPicPr>
        <p:blipFill>
          <a:blip r:embed="rId2"/>
          <a:stretch>
            <a:fillRect/>
          </a:stretch>
        </p:blipFill>
        <p:spPr>
          <a:xfrm>
            <a:off x="3870796" y="0"/>
            <a:ext cx="5273204" cy="7331040"/>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1" y="0"/>
            <a:ext cx="4000500" cy="4524316"/>
          </a:xfrm>
          <a:prstGeom prst="rect">
            <a:avLst/>
          </a:prstGeom>
          <a:noFill/>
        </p:spPr>
        <p:txBody>
          <a:bodyPr wrap="square" rtlCol="0">
            <a:spAutoFit/>
          </a:bodyPr>
          <a:lstStyle/>
          <a:p>
            <a:pPr algn="ctr"/>
            <a:r>
              <a:rPr lang="en-US" sz="3600" dirty="0" smtClean="0"/>
              <a:t>It became the policy of President Bush and the U.S. government that captured members of Al-Qaeda were not official prisoners of war. </a:t>
            </a:r>
            <a:endParaRPr lang="en-US" sz="3600" dirty="0"/>
          </a:p>
        </p:txBody>
      </p:sp>
      <p:sp>
        <p:nvSpPr>
          <p:cNvPr id="5" name="TextBox 4"/>
          <p:cNvSpPr txBox="1"/>
          <p:nvPr/>
        </p:nvSpPr>
        <p:spPr>
          <a:xfrm>
            <a:off x="1" y="4303455"/>
            <a:ext cx="4000499" cy="2308324"/>
          </a:xfrm>
          <a:prstGeom prst="rect">
            <a:avLst/>
          </a:prstGeom>
          <a:noFill/>
        </p:spPr>
        <p:txBody>
          <a:bodyPr wrap="square" rtlCol="0">
            <a:spAutoFit/>
          </a:bodyPr>
          <a:lstStyle/>
          <a:p>
            <a:pPr algn="ctr"/>
            <a:r>
              <a:rPr lang="en-US" sz="3600" dirty="0" smtClean="0"/>
              <a:t>They were terrorists and criminals, and thus the rules of war did not apply.</a:t>
            </a:r>
            <a:endParaRPr lang="en-US" sz="3600" dirty="0"/>
          </a:p>
        </p:txBody>
      </p:sp>
      <p:pic>
        <p:nvPicPr>
          <p:cNvPr id="6" name="Picture 5"/>
          <p:cNvPicPr>
            <a:picLocks noChangeAspect="1"/>
          </p:cNvPicPr>
          <p:nvPr/>
        </p:nvPicPr>
        <p:blipFill>
          <a:blip r:embed="rId2"/>
          <a:stretch>
            <a:fillRect/>
          </a:stretch>
        </p:blipFill>
        <p:spPr>
          <a:xfrm>
            <a:off x="4000500" y="0"/>
            <a:ext cx="51435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0"/>
            <a:ext cx="9144000" cy="707886"/>
          </a:xfrm>
          <a:prstGeom prst="rect">
            <a:avLst/>
          </a:prstGeom>
          <a:noFill/>
        </p:spPr>
        <p:txBody>
          <a:bodyPr wrap="square" rtlCol="0">
            <a:spAutoFit/>
          </a:bodyPr>
          <a:lstStyle/>
          <a:p>
            <a:pPr algn="ctr"/>
            <a:r>
              <a:rPr lang="en-US" sz="4000" dirty="0" smtClean="0"/>
              <a:t>As a result, two things began to happen.</a:t>
            </a:r>
            <a:endParaRPr lang="en-US" sz="4000" dirty="0"/>
          </a:p>
        </p:txBody>
      </p:sp>
      <p:pic>
        <p:nvPicPr>
          <p:cNvPr id="3" name="Picture 2"/>
          <p:cNvPicPr>
            <a:picLocks noChangeAspect="1"/>
          </p:cNvPicPr>
          <p:nvPr/>
        </p:nvPicPr>
        <p:blipFill>
          <a:blip r:embed="rId2"/>
          <a:stretch>
            <a:fillRect/>
          </a:stretch>
        </p:blipFill>
        <p:spPr>
          <a:xfrm>
            <a:off x="17498" y="900375"/>
            <a:ext cx="9126501" cy="5996473"/>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294263" y="472381"/>
            <a:ext cx="5849737" cy="5849737"/>
          </a:xfrm>
          <a:prstGeom prst="rect">
            <a:avLst/>
          </a:prstGeom>
        </p:spPr>
      </p:pic>
      <p:sp>
        <p:nvSpPr>
          <p:cNvPr id="4" name="TextBox 3"/>
          <p:cNvSpPr txBox="1"/>
          <p:nvPr/>
        </p:nvSpPr>
        <p:spPr>
          <a:xfrm>
            <a:off x="0" y="0"/>
            <a:ext cx="3840556" cy="3539430"/>
          </a:xfrm>
          <a:prstGeom prst="rect">
            <a:avLst/>
          </a:prstGeom>
          <a:noFill/>
        </p:spPr>
        <p:txBody>
          <a:bodyPr wrap="square" rtlCol="0">
            <a:spAutoFit/>
          </a:bodyPr>
          <a:lstStyle/>
          <a:p>
            <a:r>
              <a:rPr lang="en-US" sz="3200" dirty="0" smtClean="0"/>
              <a:t>1.  The American government wanted to know what other attacks Al-Qaeda might be planning and where Bin Laden was.</a:t>
            </a:r>
            <a:endParaRPr lang="en-US" sz="3200" dirty="0"/>
          </a:p>
        </p:txBody>
      </p:sp>
      <p:sp>
        <p:nvSpPr>
          <p:cNvPr id="5" name="TextBox 4"/>
          <p:cNvSpPr txBox="1"/>
          <p:nvPr/>
        </p:nvSpPr>
        <p:spPr>
          <a:xfrm>
            <a:off x="0" y="3811012"/>
            <a:ext cx="3840556" cy="3046988"/>
          </a:xfrm>
          <a:prstGeom prst="rect">
            <a:avLst/>
          </a:prstGeom>
          <a:noFill/>
        </p:spPr>
        <p:txBody>
          <a:bodyPr wrap="square" rtlCol="0">
            <a:spAutoFit/>
          </a:bodyPr>
          <a:lstStyle/>
          <a:p>
            <a:r>
              <a:rPr lang="en-US" sz="3200" dirty="0" smtClean="0"/>
              <a:t>The best way to get information from prisoners was to find ways to convince them to tell what they knew.</a:t>
            </a:r>
            <a:endParaRPr 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50000" decel="5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39671"/>
            <a:ext cx="9144000" cy="1384995"/>
          </a:xfrm>
          <a:prstGeom prst="rect">
            <a:avLst/>
          </a:prstGeom>
          <a:noFill/>
        </p:spPr>
        <p:txBody>
          <a:bodyPr wrap="square" rtlCol="0">
            <a:spAutoFit/>
          </a:bodyPr>
          <a:lstStyle/>
          <a:p>
            <a:pPr algn="ctr"/>
            <a:r>
              <a:rPr lang="en-US" sz="2800" dirty="0" smtClean="0"/>
              <a:t>To that end, the U.S. government worked with Middle Eastern, African, and Eastern European nations and began to engage in “extraordinary rendition.”</a:t>
            </a:r>
            <a:endParaRPr lang="en-US" sz="2800" dirty="0"/>
          </a:p>
        </p:txBody>
      </p:sp>
      <p:pic>
        <p:nvPicPr>
          <p:cNvPr id="3" name="Picture 2"/>
          <p:cNvPicPr>
            <a:picLocks noChangeAspect="1"/>
          </p:cNvPicPr>
          <p:nvPr/>
        </p:nvPicPr>
        <p:blipFill>
          <a:blip r:embed="rId2"/>
          <a:stretch>
            <a:fillRect/>
          </a:stretch>
        </p:blipFill>
        <p:spPr>
          <a:xfrm>
            <a:off x="253671" y="1518189"/>
            <a:ext cx="8636658" cy="5339811"/>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5722349" y="0"/>
            <a:ext cx="3421650" cy="3539430"/>
          </a:xfrm>
          <a:prstGeom prst="rect">
            <a:avLst/>
          </a:prstGeom>
          <a:noFill/>
        </p:spPr>
        <p:txBody>
          <a:bodyPr wrap="square" rtlCol="0">
            <a:spAutoFit/>
          </a:bodyPr>
          <a:lstStyle/>
          <a:p>
            <a:pPr algn="ctr"/>
            <a:r>
              <a:rPr lang="en-US" sz="3200" dirty="0" smtClean="0"/>
              <a:t>Under this policy, prisoners were taken by the CIA to prisons and other undisclosed locations around the world.</a:t>
            </a:r>
            <a:endParaRPr lang="en-US" sz="3200" dirty="0"/>
          </a:p>
        </p:txBody>
      </p:sp>
      <p:sp>
        <p:nvSpPr>
          <p:cNvPr id="5" name="TextBox 4"/>
          <p:cNvSpPr txBox="1"/>
          <p:nvPr/>
        </p:nvSpPr>
        <p:spPr>
          <a:xfrm>
            <a:off x="5722350" y="3539430"/>
            <a:ext cx="3421650" cy="3046988"/>
          </a:xfrm>
          <a:prstGeom prst="rect">
            <a:avLst/>
          </a:prstGeom>
          <a:noFill/>
        </p:spPr>
        <p:txBody>
          <a:bodyPr wrap="square" rtlCol="0">
            <a:spAutoFit/>
          </a:bodyPr>
          <a:lstStyle/>
          <a:p>
            <a:pPr algn="ctr"/>
            <a:r>
              <a:rPr lang="en-US" sz="3200" dirty="0" smtClean="0"/>
              <a:t>There, they were tortured by a variety of methods, until they told the government what they knew.</a:t>
            </a:r>
            <a:endParaRPr lang="en-US" sz="3200" dirty="0"/>
          </a:p>
        </p:txBody>
      </p:sp>
      <p:pic>
        <p:nvPicPr>
          <p:cNvPr id="6" name="Picture 5"/>
          <p:cNvPicPr>
            <a:picLocks noChangeAspect="1"/>
          </p:cNvPicPr>
          <p:nvPr/>
        </p:nvPicPr>
        <p:blipFill>
          <a:blip r:embed="rId2"/>
          <a:stretch>
            <a:fillRect/>
          </a:stretch>
        </p:blipFill>
        <p:spPr>
          <a:xfrm>
            <a:off x="0" y="245128"/>
            <a:ext cx="5722349" cy="602038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50000" decel="5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1" y="0"/>
            <a:ext cx="9144000" cy="1754327"/>
          </a:xfrm>
          <a:prstGeom prst="rect">
            <a:avLst/>
          </a:prstGeom>
          <a:noFill/>
        </p:spPr>
        <p:txBody>
          <a:bodyPr wrap="square" rtlCol="0">
            <a:spAutoFit/>
          </a:bodyPr>
          <a:lstStyle/>
          <a:p>
            <a:r>
              <a:rPr lang="en-US" sz="3600" dirty="0" smtClean="0"/>
              <a:t>2.  After they had been interrogated, prisoners were sent to a military prison located at Guantanamo Bay in Cuba.</a:t>
            </a:r>
            <a:endParaRPr lang="en-US" sz="3600" dirty="0"/>
          </a:p>
        </p:txBody>
      </p:sp>
      <p:pic>
        <p:nvPicPr>
          <p:cNvPr id="3" name="Picture 2"/>
          <p:cNvPicPr>
            <a:picLocks noChangeAspect="1"/>
          </p:cNvPicPr>
          <p:nvPr/>
        </p:nvPicPr>
        <p:blipFill>
          <a:blip r:embed="rId2"/>
          <a:stretch>
            <a:fillRect/>
          </a:stretch>
        </p:blipFill>
        <p:spPr>
          <a:xfrm>
            <a:off x="902387" y="1754327"/>
            <a:ext cx="7339226" cy="5068653"/>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1" y="0"/>
            <a:ext cx="9144000" cy="1077218"/>
          </a:xfrm>
          <a:prstGeom prst="rect">
            <a:avLst/>
          </a:prstGeom>
          <a:noFill/>
        </p:spPr>
        <p:txBody>
          <a:bodyPr wrap="square" rtlCol="0">
            <a:spAutoFit/>
          </a:bodyPr>
          <a:lstStyle/>
          <a:p>
            <a:pPr algn="ctr"/>
            <a:r>
              <a:rPr lang="en-US" sz="3200" dirty="0" smtClean="0"/>
              <a:t>Protecting the democratic government of Afghanistan</a:t>
            </a:r>
            <a:r>
              <a:rPr lang="en-US" sz="3200" dirty="0" smtClean="0"/>
              <a:t> proved to </a:t>
            </a:r>
            <a:r>
              <a:rPr lang="en-US" sz="3200" dirty="0" smtClean="0"/>
              <a:t>be very difficult for a variety of reasons.</a:t>
            </a:r>
            <a:endParaRPr lang="en-US" sz="3200" dirty="0"/>
          </a:p>
        </p:txBody>
      </p:sp>
      <p:pic>
        <p:nvPicPr>
          <p:cNvPr id="6" name="Picture 5"/>
          <p:cNvPicPr>
            <a:picLocks noChangeAspect="1"/>
          </p:cNvPicPr>
          <p:nvPr/>
        </p:nvPicPr>
        <p:blipFill>
          <a:blip r:embed="rId2"/>
          <a:stretch>
            <a:fillRect/>
          </a:stretch>
        </p:blipFill>
        <p:spPr>
          <a:xfrm>
            <a:off x="923190" y="1129369"/>
            <a:ext cx="7297619" cy="5728631"/>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0"/>
            <a:ext cx="9144000" cy="523220"/>
          </a:xfrm>
          <a:prstGeom prst="rect">
            <a:avLst/>
          </a:prstGeom>
          <a:noFill/>
        </p:spPr>
        <p:txBody>
          <a:bodyPr wrap="square" rtlCol="0">
            <a:spAutoFit/>
          </a:bodyPr>
          <a:lstStyle/>
          <a:p>
            <a:pPr algn="ctr"/>
            <a:r>
              <a:rPr lang="en-US" sz="2800" dirty="0" smtClean="0"/>
              <a:t>America still has soldiers in Afghanistan as a result.</a:t>
            </a:r>
            <a:endParaRPr lang="en-US" sz="2800" dirty="0"/>
          </a:p>
        </p:txBody>
      </p:sp>
      <p:pic>
        <p:nvPicPr>
          <p:cNvPr id="5" name="Picture 4"/>
          <p:cNvPicPr>
            <a:picLocks noChangeAspect="1"/>
          </p:cNvPicPr>
          <p:nvPr/>
        </p:nvPicPr>
        <p:blipFill>
          <a:blip r:embed="rId2"/>
          <a:stretch>
            <a:fillRect/>
          </a:stretch>
        </p:blipFill>
        <p:spPr>
          <a:xfrm>
            <a:off x="0" y="523220"/>
            <a:ext cx="9144000" cy="6334780"/>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4914096" y="0"/>
            <a:ext cx="4229903" cy="2062103"/>
          </a:xfrm>
          <a:prstGeom prst="rect">
            <a:avLst/>
          </a:prstGeom>
          <a:noFill/>
        </p:spPr>
        <p:txBody>
          <a:bodyPr wrap="square" rtlCol="0">
            <a:spAutoFit/>
          </a:bodyPr>
          <a:lstStyle/>
          <a:p>
            <a:r>
              <a:rPr lang="en-US" sz="3200" dirty="0" smtClean="0"/>
              <a:t>The Republicans nominated the governor of Texas George W. Bush.</a:t>
            </a:r>
            <a:endParaRPr lang="en-US" sz="3200" dirty="0"/>
          </a:p>
        </p:txBody>
      </p:sp>
      <p:sp>
        <p:nvSpPr>
          <p:cNvPr id="5" name="TextBox 4"/>
          <p:cNvSpPr txBox="1"/>
          <p:nvPr/>
        </p:nvSpPr>
        <p:spPr>
          <a:xfrm>
            <a:off x="4914096" y="2399026"/>
            <a:ext cx="4229903" cy="4524315"/>
          </a:xfrm>
          <a:prstGeom prst="rect">
            <a:avLst/>
          </a:prstGeom>
          <a:noFill/>
        </p:spPr>
        <p:txBody>
          <a:bodyPr wrap="square" rtlCol="0">
            <a:spAutoFit/>
          </a:bodyPr>
          <a:lstStyle/>
          <a:p>
            <a:r>
              <a:rPr lang="en-US" sz="3200" dirty="0" smtClean="0"/>
              <a:t>-  Massive tax cuts, especially for the wealthy</a:t>
            </a:r>
          </a:p>
          <a:p>
            <a:endParaRPr lang="en-US" sz="3200" dirty="0" smtClean="0"/>
          </a:p>
          <a:p>
            <a:r>
              <a:rPr lang="en-US" sz="3200" dirty="0" smtClean="0"/>
              <a:t>-  Smaller government</a:t>
            </a:r>
          </a:p>
          <a:p>
            <a:endParaRPr lang="en-US" sz="3200" dirty="0" smtClean="0"/>
          </a:p>
          <a:p>
            <a:r>
              <a:rPr lang="en-US" sz="3200" dirty="0" smtClean="0"/>
              <a:t>-  Social welfare through “faith based” programs</a:t>
            </a:r>
          </a:p>
          <a:p>
            <a:endParaRPr lang="en-US" sz="3200" dirty="0" smtClean="0"/>
          </a:p>
        </p:txBody>
      </p:sp>
      <p:pic>
        <p:nvPicPr>
          <p:cNvPr id="8" name="Picture 7"/>
          <p:cNvPicPr>
            <a:picLocks noChangeAspect="1"/>
          </p:cNvPicPr>
          <p:nvPr/>
        </p:nvPicPr>
        <p:blipFill>
          <a:blip r:embed="rId2"/>
          <a:stretch>
            <a:fillRect/>
          </a:stretch>
        </p:blipFill>
        <p:spPr>
          <a:xfrm>
            <a:off x="0" y="0"/>
            <a:ext cx="4914098" cy="690755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50000" decel="5000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accel="50000" decel="50000" fill="hold" grpId="0"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accel="50000" decel="50000"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 calcmode="lin" valueType="num">
                                      <p:cBhvr additive="base">
                                        <p:cTn id="19" dur="500" fill="hold"/>
                                        <p:tgtEl>
                                          <p:spTgt spid="5">
                                            <p:txEl>
                                              <p:pRg st="4" end="4"/>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5">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5515880" y="0"/>
            <a:ext cx="3628120" cy="6740308"/>
          </a:xfrm>
          <a:prstGeom prst="rect">
            <a:avLst/>
          </a:prstGeom>
          <a:noFill/>
        </p:spPr>
        <p:txBody>
          <a:bodyPr wrap="square" rtlCol="0">
            <a:spAutoFit/>
          </a:bodyPr>
          <a:lstStyle/>
          <a:p>
            <a:pPr algn="ctr"/>
            <a:r>
              <a:rPr lang="en-US" sz="3600" dirty="0" smtClean="0"/>
              <a:t>President Bush, and members of his administration, most notably Vice President Dick Cheney, and Sec. of Defense Donald Rumsfeld, also argued that Iraq posed a major threat to the United States.</a:t>
            </a:r>
            <a:endParaRPr lang="en-US" sz="3600" dirty="0"/>
          </a:p>
        </p:txBody>
      </p:sp>
      <p:pic>
        <p:nvPicPr>
          <p:cNvPr id="5" name="Picture 4"/>
          <p:cNvPicPr>
            <a:picLocks noChangeAspect="1"/>
          </p:cNvPicPr>
          <p:nvPr/>
        </p:nvPicPr>
        <p:blipFill>
          <a:blip r:embed="rId2"/>
          <a:stretch>
            <a:fillRect/>
          </a:stretch>
        </p:blipFill>
        <p:spPr>
          <a:xfrm>
            <a:off x="-1" y="433484"/>
            <a:ext cx="5515881" cy="5991032"/>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006878" y="0"/>
            <a:ext cx="5137121" cy="6880250"/>
          </a:xfrm>
          <a:prstGeom prst="rect">
            <a:avLst/>
          </a:prstGeom>
        </p:spPr>
      </p:pic>
      <p:sp>
        <p:nvSpPr>
          <p:cNvPr id="5" name="TextBox 4"/>
          <p:cNvSpPr txBox="1"/>
          <p:nvPr/>
        </p:nvSpPr>
        <p:spPr>
          <a:xfrm>
            <a:off x="0" y="428179"/>
            <a:ext cx="4006878" cy="6001642"/>
          </a:xfrm>
          <a:prstGeom prst="rect">
            <a:avLst/>
          </a:prstGeom>
          <a:noFill/>
        </p:spPr>
        <p:txBody>
          <a:bodyPr wrap="square" rtlCol="0">
            <a:spAutoFit/>
          </a:bodyPr>
          <a:lstStyle/>
          <a:p>
            <a:pPr algn="ctr"/>
            <a:r>
              <a:rPr lang="en-US" sz="3200" dirty="0" smtClean="0"/>
              <a:t>Their primary concern was that any weapons of mass destruction (</a:t>
            </a:r>
            <a:r>
              <a:rPr lang="en-US" sz="3200" dirty="0" err="1" smtClean="0"/>
              <a:t>WMDs</a:t>
            </a:r>
            <a:r>
              <a:rPr lang="en-US" sz="3200" dirty="0" smtClean="0"/>
              <a:t>) owned by Saddam Hussein and the Iraqi government might be sold or given to terrorist organizations who would then use them against the United States.</a:t>
            </a:r>
            <a:endParaRPr lang="en-US" sz="3200" dirty="0"/>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0"/>
            <a:ext cx="9144000" cy="1569660"/>
          </a:xfrm>
          <a:prstGeom prst="rect">
            <a:avLst/>
          </a:prstGeom>
          <a:noFill/>
        </p:spPr>
        <p:txBody>
          <a:bodyPr wrap="square" rtlCol="0">
            <a:spAutoFit/>
          </a:bodyPr>
          <a:lstStyle/>
          <a:p>
            <a:pPr algn="ctr"/>
            <a:r>
              <a:rPr lang="en-US" sz="3200" dirty="0" smtClean="0"/>
              <a:t>Both Saddam Hussein and the United Nations argued that military action was not necessary, as Iraq had destroyed any </a:t>
            </a:r>
            <a:r>
              <a:rPr lang="en-US" sz="3200" dirty="0" err="1" smtClean="0"/>
              <a:t>WMDs</a:t>
            </a:r>
            <a:r>
              <a:rPr lang="en-US" sz="3200" dirty="0" smtClean="0"/>
              <a:t> it had ever produced.</a:t>
            </a:r>
            <a:endParaRPr lang="en-US" sz="3200" dirty="0"/>
          </a:p>
        </p:txBody>
      </p:sp>
      <p:pic>
        <p:nvPicPr>
          <p:cNvPr id="3" name="Picture 2"/>
          <p:cNvPicPr>
            <a:picLocks noChangeAspect="1"/>
          </p:cNvPicPr>
          <p:nvPr/>
        </p:nvPicPr>
        <p:blipFill>
          <a:blip r:embed="rId2"/>
          <a:stretch>
            <a:fillRect/>
          </a:stretch>
        </p:blipFill>
        <p:spPr>
          <a:xfrm>
            <a:off x="535099" y="1569660"/>
            <a:ext cx="8073801" cy="528834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0"/>
            <a:ext cx="9144000" cy="1569660"/>
          </a:xfrm>
          <a:prstGeom prst="rect">
            <a:avLst/>
          </a:prstGeom>
          <a:noFill/>
        </p:spPr>
        <p:txBody>
          <a:bodyPr wrap="square" rtlCol="0">
            <a:spAutoFit/>
          </a:bodyPr>
          <a:lstStyle/>
          <a:p>
            <a:pPr algn="ctr"/>
            <a:r>
              <a:rPr lang="en-US" sz="3200" dirty="0" smtClean="0"/>
              <a:t>Despite such protest, on October 11, 2002 the U.S. Congress voted to approve military action against Iraq in order to protect America.</a:t>
            </a:r>
            <a:endParaRPr lang="en-US" sz="3200" dirty="0"/>
          </a:p>
        </p:txBody>
      </p:sp>
      <p:pic>
        <p:nvPicPr>
          <p:cNvPr id="5" name="Picture 4"/>
          <p:cNvPicPr>
            <a:picLocks noChangeAspect="1"/>
          </p:cNvPicPr>
          <p:nvPr/>
        </p:nvPicPr>
        <p:blipFill>
          <a:blip r:embed="rId2"/>
          <a:stretch>
            <a:fillRect/>
          </a:stretch>
        </p:blipFill>
        <p:spPr>
          <a:xfrm>
            <a:off x="360997" y="1569659"/>
            <a:ext cx="8422006" cy="5297295"/>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0"/>
            <a:ext cx="9144000" cy="1200329"/>
          </a:xfrm>
          <a:prstGeom prst="rect">
            <a:avLst/>
          </a:prstGeom>
          <a:noFill/>
        </p:spPr>
        <p:txBody>
          <a:bodyPr wrap="square" rtlCol="0">
            <a:spAutoFit/>
          </a:bodyPr>
          <a:lstStyle/>
          <a:p>
            <a:pPr algn="ctr"/>
            <a:r>
              <a:rPr lang="en-US" sz="3600" dirty="0" smtClean="0"/>
              <a:t>Working with several allies, most importantly the UK, operations began March </a:t>
            </a:r>
            <a:r>
              <a:rPr lang="en-US" sz="3600" dirty="0" smtClean="0"/>
              <a:t>19, </a:t>
            </a:r>
            <a:r>
              <a:rPr lang="en-US" sz="3600" dirty="0" smtClean="0"/>
              <a:t>2003.</a:t>
            </a:r>
            <a:endParaRPr lang="en-US" sz="3600" dirty="0"/>
          </a:p>
        </p:txBody>
      </p:sp>
      <p:pic>
        <p:nvPicPr>
          <p:cNvPr id="6" name="Picture 5"/>
          <p:cNvPicPr>
            <a:picLocks noChangeAspect="1"/>
          </p:cNvPicPr>
          <p:nvPr/>
        </p:nvPicPr>
        <p:blipFill>
          <a:blip r:embed="rId2"/>
          <a:stretch>
            <a:fillRect/>
          </a:stretch>
        </p:blipFill>
        <p:spPr>
          <a:xfrm>
            <a:off x="209794" y="1227127"/>
            <a:ext cx="8724412" cy="564535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0"/>
            <a:ext cx="9144000" cy="2062103"/>
          </a:xfrm>
          <a:prstGeom prst="rect">
            <a:avLst/>
          </a:prstGeom>
          <a:noFill/>
        </p:spPr>
        <p:txBody>
          <a:bodyPr wrap="square" rtlCol="0">
            <a:spAutoFit/>
          </a:bodyPr>
          <a:lstStyle/>
          <a:p>
            <a:pPr algn="ctr"/>
            <a:r>
              <a:rPr lang="en-US" sz="3200" dirty="0" smtClean="0"/>
              <a:t>The Navy and the Air Force unleashed a massive bombing campaign targeting the Iraqi military and Hussein’s government.  The following day, ground troops poured into Iraq.</a:t>
            </a:r>
            <a:endParaRPr lang="en-US" sz="3200" dirty="0"/>
          </a:p>
        </p:txBody>
      </p:sp>
      <p:pic>
        <p:nvPicPr>
          <p:cNvPr id="5" name="Picture 4"/>
          <p:cNvPicPr>
            <a:picLocks noChangeAspect="1"/>
          </p:cNvPicPr>
          <p:nvPr/>
        </p:nvPicPr>
        <p:blipFill>
          <a:blip r:embed="rId2"/>
          <a:stretch>
            <a:fillRect/>
          </a:stretch>
        </p:blipFill>
        <p:spPr>
          <a:xfrm>
            <a:off x="1063363" y="2062102"/>
            <a:ext cx="7017274" cy="4795897"/>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9435"/>
            <a:ext cx="4097601" cy="3477875"/>
          </a:xfrm>
          <a:prstGeom prst="rect">
            <a:avLst/>
          </a:prstGeom>
          <a:noFill/>
        </p:spPr>
        <p:txBody>
          <a:bodyPr wrap="square" rtlCol="0">
            <a:spAutoFit/>
          </a:bodyPr>
          <a:lstStyle/>
          <a:p>
            <a:pPr algn="ctr"/>
            <a:r>
              <a:rPr lang="en-US" sz="4400" dirty="0" smtClean="0"/>
              <a:t>Within three weeks the U.S. army occupied the capital of Baghdad.</a:t>
            </a:r>
            <a:endParaRPr lang="en-US" sz="4400" dirty="0"/>
          </a:p>
        </p:txBody>
      </p:sp>
      <p:sp>
        <p:nvSpPr>
          <p:cNvPr id="5" name="TextBox 4"/>
          <p:cNvSpPr txBox="1"/>
          <p:nvPr/>
        </p:nvSpPr>
        <p:spPr>
          <a:xfrm>
            <a:off x="0" y="3794672"/>
            <a:ext cx="4097601" cy="2800767"/>
          </a:xfrm>
          <a:prstGeom prst="rect">
            <a:avLst/>
          </a:prstGeom>
          <a:noFill/>
        </p:spPr>
        <p:txBody>
          <a:bodyPr wrap="square" rtlCol="0">
            <a:spAutoFit/>
          </a:bodyPr>
          <a:lstStyle/>
          <a:p>
            <a:pPr algn="ctr"/>
            <a:r>
              <a:rPr lang="en-US" sz="4400" dirty="0" smtClean="0"/>
              <a:t>Saddam Hussein and his supporters had fled.</a:t>
            </a:r>
            <a:endParaRPr lang="en-US" sz="4400" dirty="0"/>
          </a:p>
        </p:txBody>
      </p:sp>
      <p:pic>
        <p:nvPicPr>
          <p:cNvPr id="6" name="Picture 5"/>
          <p:cNvPicPr>
            <a:picLocks noChangeAspect="1"/>
          </p:cNvPicPr>
          <p:nvPr/>
        </p:nvPicPr>
        <p:blipFill>
          <a:blip r:embed="rId2"/>
          <a:stretch>
            <a:fillRect/>
          </a:stretch>
        </p:blipFill>
        <p:spPr>
          <a:xfrm>
            <a:off x="4097601" y="-1"/>
            <a:ext cx="5046399" cy="69636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0"/>
            <a:ext cx="9144000" cy="1569660"/>
          </a:xfrm>
          <a:prstGeom prst="rect">
            <a:avLst/>
          </a:prstGeom>
          <a:noFill/>
        </p:spPr>
        <p:txBody>
          <a:bodyPr wrap="square" rtlCol="0">
            <a:spAutoFit/>
          </a:bodyPr>
          <a:lstStyle/>
          <a:p>
            <a:pPr algn="ctr"/>
            <a:r>
              <a:rPr lang="en-US" sz="3200" dirty="0" smtClean="0"/>
              <a:t>On May 1, 2003 President Bush travelled to the aircraft carrier U.S.S. Abraham Lincoln and declared that major military operations in Iraq were over. </a:t>
            </a:r>
            <a:endParaRPr lang="en-US" sz="3200" dirty="0"/>
          </a:p>
        </p:txBody>
      </p:sp>
      <p:pic>
        <p:nvPicPr>
          <p:cNvPr id="5" name="Picture 4"/>
          <p:cNvPicPr>
            <a:picLocks noChangeAspect="1"/>
          </p:cNvPicPr>
          <p:nvPr/>
        </p:nvPicPr>
        <p:blipFill>
          <a:blip r:embed="rId2"/>
          <a:stretch>
            <a:fillRect/>
          </a:stretch>
        </p:blipFill>
        <p:spPr>
          <a:xfrm>
            <a:off x="0" y="1728439"/>
            <a:ext cx="9144000" cy="5129561"/>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p:nvPr/>
        </p:nvSpPr>
        <p:spPr>
          <a:xfrm>
            <a:off x="0" y="0"/>
            <a:ext cx="4142962" cy="3416320"/>
          </a:xfrm>
          <a:prstGeom prst="rect">
            <a:avLst/>
          </a:prstGeom>
          <a:noFill/>
        </p:spPr>
        <p:txBody>
          <a:bodyPr wrap="square" rtlCol="0">
            <a:spAutoFit/>
          </a:bodyPr>
          <a:lstStyle/>
          <a:p>
            <a:pPr algn="ctr"/>
            <a:r>
              <a:rPr lang="en-US" sz="3600" dirty="0" smtClean="0"/>
              <a:t>As the invasion got underway in March, the CIA began scouring Iraq to find the alleged Weapons of Mass Destruction.</a:t>
            </a:r>
            <a:endParaRPr lang="en-US" sz="3600" dirty="0"/>
          </a:p>
        </p:txBody>
      </p:sp>
      <p:sp>
        <p:nvSpPr>
          <p:cNvPr id="6" name="TextBox 5"/>
          <p:cNvSpPr txBox="1"/>
          <p:nvPr/>
        </p:nvSpPr>
        <p:spPr>
          <a:xfrm>
            <a:off x="0" y="3885381"/>
            <a:ext cx="4142962" cy="2862322"/>
          </a:xfrm>
          <a:prstGeom prst="rect">
            <a:avLst/>
          </a:prstGeom>
          <a:noFill/>
        </p:spPr>
        <p:txBody>
          <a:bodyPr wrap="square" rtlCol="0">
            <a:spAutoFit/>
          </a:bodyPr>
          <a:lstStyle/>
          <a:p>
            <a:pPr algn="ctr"/>
            <a:r>
              <a:rPr lang="en-US" sz="3600" dirty="0" smtClean="0"/>
              <a:t>They couldn’t find any.</a:t>
            </a:r>
          </a:p>
          <a:p>
            <a:pPr algn="ctr"/>
            <a:endParaRPr lang="en-US" sz="3600" dirty="0" smtClean="0"/>
          </a:p>
          <a:p>
            <a:pPr algn="ctr"/>
            <a:r>
              <a:rPr lang="en-US" sz="3600" dirty="0" smtClean="0"/>
              <a:t>They never found any.</a:t>
            </a:r>
            <a:endParaRPr lang="en-US" sz="3600" dirty="0"/>
          </a:p>
        </p:txBody>
      </p:sp>
      <p:pic>
        <p:nvPicPr>
          <p:cNvPr id="7" name="Picture 6"/>
          <p:cNvPicPr>
            <a:picLocks noChangeAspect="1"/>
          </p:cNvPicPr>
          <p:nvPr/>
        </p:nvPicPr>
        <p:blipFill>
          <a:blip r:embed="rId2"/>
          <a:stretch>
            <a:fillRect/>
          </a:stretch>
        </p:blipFill>
        <p:spPr>
          <a:xfrm>
            <a:off x="4142962" y="-4962"/>
            <a:ext cx="5001038" cy="686837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additive="base">
                                        <p:cTn id="13"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0"/>
            <a:ext cx="9144000" cy="1938992"/>
          </a:xfrm>
          <a:prstGeom prst="rect">
            <a:avLst/>
          </a:prstGeom>
          <a:noFill/>
        </p:spPr>
        <p:txBody>
          <a:bodyPr wrap="square" rtlCol="0">
            <a:spAutoFit/>
          </a:bodyPr>
          <a:lstStyle/>
          <a:p>
            <a:pPr algn="ctr"/>
            <a:r>
              <a:rPr lang="en-US" sz="4000" dirty="0" smtClean="0"/>
              <a:t>Failing to find any </a:t>
            </a:r>
            <a:r>
              <a:rPr lang="en-US" sz="4000" dirty="0" err="1" smtClean="0"/>
              <a:t>WMDs</a:t>
            </a:r>
            <a:r>
              <a:rPr lang="en-US" sz="4000" dirty="0" smtClean="0"/>
              <a:t>, the American mission became building up a democracy for the people of Iraq.</a:t>
            </a:r>
            <a:endParaRPr lang="en-US" sz="4000" dirty="0"/>
          </a:p>
        </p:txBody>
      </p:sp>
      <p:pic>
        <p:nvPicPr>
          <p:cNvPr id="5" name="Picture 4"/>
          <p:cNvPicPr>
            <a:picLocks noChangeAspect="1"/>
          </p:cNvPicPr>
          <p:nvPr/>
        </p:nvPicPr>
        <p:blipFill>
          <a:blip r:embed="rId2"/>
          <a:stretch>
            <a:fillRect/>
          </a:stretch>
        </p:blipFill>
        <p:spPr>
          <a:xfrm>
            <a:off x="0" y="2079523"/>
            <a:ext cx="9144000" cy="4778477"/>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45361" y="690275"/>
            <a:ext cx="3961518" cy="5509200"/>
          </a:xfrm>
          <a:prstGeom prst="rect">
            <a:avLst/>
          </a:prstGeom>
          <a:noFill/>
        </p:spPr>
        <p:txBody>
          <a:bodyPr wrap="square" rtlCol="0">
            <a:spAutoFit/>
          </a:bodyPr>
          <a:lstStyle/>
          <a:p>
            <a:pPr algn="ctr"/>
            <a:r>
              <a:rPr lang="en-US" sz="4400" dirty="0" smtClean="0"/>
              <a:t>On election day Nov. 2000 it first appeared that Gore would win, then Bush would win, then no one had any idea.</a:t>
            </a:r>
            <a:endParaRPr lang="en-US" sz="4400" dirty="0"/>
          </a:p>
        </p:txBody>
      </p:sp>
      <p:pic>
        <p:nvPicPr>
          <p:cNvPr id="5" name="Picture 4"/>
          <p:cNvPicPr>
            <a:picLocks noChangeAspect="1"/>
          </p:cNvPicPr>
          <p:nvPr/>
        </p:nvPicPr>
        <p:blipFill>
          <a:blip r:embed="rId2"/>
          <a:stretch>
            <a:fillRect/>
          </a:stretch>
        </p:blipFill>
        <p:spPr>
          <a:xfrm>
            <a:off x="4006879" y="0"/>
            <a:ext cx="5137121" cy="6854846"/>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81000" y="739140"/>
            <a:ext cx="8382000" cy="6118860"/>
          </a:xfrm>
          <a:prstGeom prst="rect">
            <a:avLst/>
          </a:prstGeom>
        </p:spPr>
      </p:pic>
      <p:sp>
        <p:nvSpPr>
          <p:cNvPr id="4" name="TextBox 3"/>
          <p:cNvSpPr txBox="1"/>
          <p:nvPr/>
        </p:nvSpPr>
        <p:spPr>
          <a:xfrm>
            <a:off x="0" y="0"/>
            <a:ext cx="9144000" cy="954107"/>
          </a:xfrm>
          <a:prstGeom prst="rect">
            <a:avLst/>
          </a:prstGeom>
          <a:noFill/>
        </p:spPr>
        <p:txBody>
          <a:bodyPr wrap="square" rtlCol="0">
            <a:spAutoFit/>
          </a:bodyPr>
          <a:lstStyle/>
          <a:p>
            <a:pPr algn="ctr"/>
            <a:r>
              <a:rPr lang="en-US" sz="2800" dirty="0" smtClean="0"/>
              <a:t>Largely due to religious and ethnic issues, the people or Iraq fell into civil war, with American soldiers caught in the middle.</a:t>
            </a:r>
            <a:endParaRPr lang="en-US" sz="2800" dirty="0"/>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3128" y="1272837"/>
            <a:ext cx="9187128" cy="4312325"/>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0"/>
            <a:ext cx="9144000" cy="1384995"/>
          </a:xfrm>
          <a:prstGeom prst="rect">
            <a:avLst/>
          </a:prstGeom>
          <a:noFill/>
        </p:spPr>
        <p:txBody>
          <a:bodyPr wrap="square" rtlCol="0">
            <a:spAutoFit/>
          </a:bodyPr>
          <a:lstStyle/>
          <a:p>
            <a:pPr algn="ctr"/>
            <a:r>
              <a:rPr lang="en-US" sz="2800" dirty="0" smtClean="0"/>
              <a:t>As the situation in Iraq began to deteriorate, Bush </a:t>
            </a:r>
            <a:r>
              <a:rPr lang="en-US" sz="2800" dirty="0" smtClean="0"/>
              <a:t>fairly easily defeat John Kerry and the Democrats in 2004, largely due to America’s fear of more terrorist attacks.</a:t>
            </a:r>
            <a:endParaRPr lang="en-US" sz="2800" dirty="0"/>
          </a:p>
        </p:txBody>
      </p:sp>
      <p:pic>
        <p:nvPicPr>
          <p:cNvPr id="3" name="Picture 2"/>
          <p:cNvPicPr>
            <a:picLocks noChangeAspect="1"/>
          </p:cNvPicPr>
          <p:nvPr/>
        </p:nvPicPr>
        <p:blipFill>
          <a:blip r:embed="rId2"/>
          <a:stretch>
            <a:fillRect/>
          </a:stretch>
        </p:blipFill>
        <p:spPr>
          <a:xfrm>
            <a:off x="0" y="1591751"/>
            <a:ext cx="9035908" cy="4940109"/>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1" y="0"/>
            <a:ext cx="9144000" cy="830997"/>
          </a:xfrm>
          <a:prstGeom prst="rect">
            <a:avLst/>
          </a:prstGeom>
          <a:noFill/>
        </p:spPr>
        <p:txBody>
          <a:bodyPr wrap="square" rtlCol="0">
            <a:spAutoFit/>
          </a:bodyPr>
          <a:lstStyle/>
          <a:p>
            <a:pPr algn="ctr"/>
            <a:r>
              <a:rPr lang="en-US" sz="2400" dirty="0" smtClean="0"/>
              <a:t>However, two years later, the Democrats were able to take back control of the House of Representatives for the first time in 12 years.</a:t>
            </a:r>
            <a:endParaRPr lang="en-US" sz="2400" dirty="0"/>
          </a:p>
        </p:txBody>
      </p:sp>
      <p:sp>
        <p:nvSpPr>
          <p:cNvPr id="5" name="TextBox 4"/>
          <p:cNvSpPr txBox="1"/>
          <p:nvPr/>
        </p:nvSpPr>
        <p:spPr>
          <a:xfrm>
            <a:off x="0" y="856135"/>
            <a:ext cx="5005760" cy="6124754"/>
          </a:xfrm>
          <a:prstGeom prst="rect">
            <a:avLst/>
          </a:prstGeom>
          <a:noFill/>
        </p:spPr>
        <p:txBody>
          <a:bodyPr wrap="square" rtlCol="0">
            <a:spAutoFit/>
          </a:bodyPr>
          <a:lstStyle/>
          <a:p>
            <a:r>
              <a:rPr lang="en-US" sz="2800" dirty="0" smtClean="0"/>
              <a:t>-  Nancy Pelosi was elected Speaker of the House.</a:t>
            </a:r>
          </a:p>
          <a:p>
            <a:endParaRPr lang="en-US" sz="2800" dirty="0" smtClean="0"/>
          </a:p>
          <a:p>
            <a:r>
              <a:rPr lang="en-US" sz="2800" dirty="0" smtClean="0"/>
              <a:t>-  Caused in part by:</a:t>
            </a:r>
            <a:endParaRPr lang="en-US" sz="2800" dirty="0" smtClean="0"/>
          </a:p>
          <a:p>
            <a:r>
              <a:rPr lang="en-US" sz="2800" dirty="0" smtClean="0"/>
              <a:t>	a.  </a:t>
            </a:r>
            <a:r>
              <a:rPr lang="en-US" sz="2800" dirty="0" smtClean="0"/>
              <a:t>Growing </a:t>
            </a:r>
            <a:r>
              <a:rPr lang="en-US" sz="2800" dirty="0" smtClean="0"/>
              <a:t>unpopularity of</a:t>
            </a:r>
            <a:r>
              <a:rPr lang="en-US" sz="2800" dirty="0" smtClean="0"/>
              <a:t> 			war </a:t>
            </a:r>
            <a:r>
              <a:rPr lang="en-US" sz="2800" dirty="0" smtClean="0"/>
              <a:t>in Iraq</a:t>
            </a:r>
          </a:p>
          <a:p>
            <a:r>
              <a:rPr lang="en-US" sz="2800" dirty="0" smtClean="0"/>
              <a:t>	</a:t>
            </a:r>
            <a:r>
              <a:rPr lang="en-US" sz="2800" dirty="0" err="1" smtClean="0"/>
              <a:t>b</a:t>
            </a:r>
            <a:r>
              <a:rPr lang="en-US" sz="2800" dirty="0" smtClean="0"/>
              <a:t>.  Attempts </a:t>
            </a:r>
            <a:r>
              <a:rPr lang="en-US" sz="2800" dirty="0" smtClean="0"/>
              <a:t>by Bush to</a:t>
            </a:r>
            <a:r>
              <a:rPr lang="en-US" sz="2800" dirty="0" smtClean="0"/>
              <a:t> 				privatize </a:t>
            </a:r>
            <a:r>
              <a:rPr lang="en-US" sz="2800" dirty="0" smtClean="0"/>
              <a:t>social security</a:t>
            </a:r>
          </a:p>
          <a:p>
            <a:r>
              <a:rPr lang="en-US" sz="2800" dirty="0" smtClean="0"/>
              <a:t>	</a:t>
            </a:r>
            <a:r>
              <a:rPr lang="en-US" sz="2800" dirty="0" err="1" smtClean="0"/>
              <a:t>c</a:t>
            </a:r>
            <a:r>
              <a:rPr lang="en-US" sz="2800" dirty="0" smtClean="0"/>
              <a:t>.  Bush’s </a:t>
            </a:r>
            <a:r>
              <a:rPr lang="en-US" sz="2800" dirty="0" smtClean="0"/>
              <a:t>handling of</a:t>
            </a:r>
            <a:r>
              <a:rPr lang="en-US" sz="2800" dirty="0" smtClean="0"/>
              <a:t> 					Hurricane </a:t>
            </a:r>
            <a:r>
              <a:rPr lang="en-US" sz="2800" dirty="0" smtClean="0"/>
              <a:t>Katrina</a:t>
            </a:r>
          </a:p>
          <a:p>
            <a:r>
              <a:rPr lang="en-US" sz="2800" dirty="0" smtClean="0"/>
              <a:t>	</a:t>
            </a:r>
            <a:r>
              <a:rPr lang="en-US" sz="2800" dirty="0" err="1" smtClean="0"/>
              <a:t>d</a:t>
            </a:r>
            <a:r>
              <a:rPr lang="en-US" sz="2800" dirty="0" smtClean="0"/>
              <a:t>.  Several </a:t>
            </a:r>
            <a:r>
              <a:rPr lang="en-US" sz="2800" dirty="0" smtClean="0"/>
              <a:t>Congressional</a:t>
            </a:r>
            <a:r>
              <a:rPr lang="en-US" sz="2800" dirty="0" smtClean="0"/>
              <a:t> 				scandals</a:t>
            </a:r>
            <a:endParaRPr lang="en-US" sz="2800" dirty="0" smtClean="0"/>
          </a:p>
          <a:p>
            <a:r>
              <a:rPr lang="en-US" sz="2800" dirty="0" smtClean="0"/>
              <a:t>	</a:t>
            </a:r>
            <a:r>
              <a:rPr lang="en-US" sz="2800" dirty="0" err="1" smtClean="0"/>
              <a:t>e</a:t>
            </a:r>
            <a:r>
              <a:rPr lang="en-US" sz="2800" dirty="0" smtClean="0"/>
              <a:t>.  A </a:t>
            </a:r>
            <a:r>
              <a:rPr lang="en-US" sz="2800" dirty="0" smtClean="0"/>
              <a:t>slipping economy</a:t>
            </a:r>
          </a:p>
          <a:p>
            <a:r>
              <a:rPr lang="en-US" sz="2800" dirty="0"/>
              <a:t>	</a:t>
            </a:r>
            <a:endParaRPr lang="en-US" sz="2800" dirty="0" smtClean="0"/>
          </a:p>
        </p:txBody>
      </p:sp>
      <p:pic>
        <p:nvPicPr>
          <p:cNvPr id="6" name="Picture 5"/>
          <p:cNvPicPr>
            <a:picLocks noChangeAspect="1"/>
          </p:cNvPicPr>
          <p:nvPr/>
        </p:nvPicPr>
        <p:blipFill>
          <a:blip r:embed="rId2"/>
          <a:stretch>
            <a:fillRect/>
          </a:stretch>
        </p:blipFill>
        <p:spPr>
          <a:xfrm>
            <a:off x="5005760" y="830997"/>
            <a:ext cx="4138242" cy="620736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50000" decel="5000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accel="50000" decel="50000" fill="hold" grpId="0"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accel="50000" decel="5000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 calcmode="lin" valueType="num">
                                      <p:cBhvr additive="base">
                                        <p:cTn id="19" dur="500" fill="hold"/>
                                        <p:tgtEl>
                                          <p:spTgt spid="5">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accel="50000" decel="50000" fill="hold" grpId="0"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 calcmode="lin" valueType="num">
                                      <p:cBhvr additive="base">
                                        <p:cTn id="25" dur="500" fill="hold"/>
                                        <p:tgtEl>
                                          <p:spTgt spid="5">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accel="50000" decel="50000" fill="hold" grpId="0" nodeType="click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anim calcmode="lin" valueType="num">
                                      <p:cBhvr additive="base">
                                        <p:cTn id="31" dur="500" fill="hold"/>
                                        <p:tgtEl>
                                          <p:spTgt spid="5">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5">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accel="50000" decel="50000"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 calcmode="lin" valueType="num">
                                      <p:cBhvr additive="base">
                                        <p:cTn id="37" dur="500" fill="hold"/>
                                        <p:tgtEl>
                                          <p:spTgt spid="5">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5">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accel="50000" decel="50000" fill="hold" grpId="0" nodeType="clickEffect">
                                  <p:stCondLst>
                                    <p:cond delay="0"/>
                                  </p:stCondLst>
                                  <p:childTnLst>
                                    <p:set>
                                      <p:cBhvr>
                                        <p:cTn id="42" dur="1" fill="hold">
                                          <p:stCondLst>
                                            <p:cond delay="0"/>
                                          </p:stCondLst>
                                        </p:cTn>
                                        <p:tgtEl>
                                          <p:spTgt spid="5">
                                            <p:txEl>
                                              <p:pRg st="7" end="7"/>
                                            </p:txEl>
                                          </p:spTgt>
                                        </p:tgtEl>
                                        <p:attrNameLst>
                                          <p:attrName>style.visibility</p:attrName>
                                        </p:attrNameLst>
                                      </p:cBhvr>
                                      <p:to>
                                        <p:strVal val="visible"/>
                                      </p:to>
                                    </p:set>
                                    <p:anim calcmode="lin" valueType="num">
                                      <p:cBhvr additive="base">
                                        <p:cTn id="43" dur="500" fill="hold"/>
                                        <p:tgtEl>
                                          <p:spTgt spid="5">
                                            <p:txEl>
                                              <p:pRg st="7" end="7"/>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5">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accel="50000" decel="50000" fill="hold" grpId="0" nodeType="clickEffect">
                                  <p:stCondLst>
                                    <p:cond delay="0"/>
                                  </p:stCondLst>
                                  <p:childTnLst>
                                    <p:set>
                                      <p:cBhvr>
                                        <p:cTn id="48" dur="1" fill="hold">
                                          <p:stCondLst>
                                            <p:cond delay="0"/>
                                          </p:stCondLst>
                                        </p:cTn>
                                        <p:tgtEl>
                                          <p:spTgt spid="5">
                                            <p:txEl>
                                              <p:pRg st="8" end="8"/>
                                            </p:txEl>
                                          </p:spTgt>
                                        </p:tgtEl>
                                        <p:attrNameLst>
                                          <p:attrName>style.visibility</p:attrName>
                                        </p:attrNameLst>
                                      </p:cBhvr>
                                      <p:to>
                                        <p:strVal val="visible"/>
                                      </p:to>
                                    </p:set>
                                    <p:anim calcmode="lin" valueType="num">
                                      <p:cBhvr additive="base">
                                        <p:cTn id="49" dur="500" fill="hold"/>
                                        <p:tgtEl>
                                          <p:spTgt spid="5">
                                            <p:txEl>
                                              <p:pRg st="8" end="8"/>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5">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0"/>
            <a:ext cx="4572000" cy="584776"/>
          </a:xfrm>
          <a:prstGeom prst="rect">
            <a:avLst/>
          </a:prstGeom>
          <a:noFill/>
        </p:spPr>
        <p:txBody>
          <a:bodyPr wrap="square" rtlCol="0">
            <a:spAutoFit/>
          </a:bodyPr>
          <a:lstStyle/>
          <a:p>
            <a:pPr algn="ctr"/>
            <a:r>
              <a:rPr lang="en-US" sz="3200" dirty="0" smtClean="0"/>
              <a:t>The Great Recession</a:t>
            </a:r>
            <a:endParaRPr lang="en-US" sz="3200" dirty="0"/>
          </a:p>
        </p:txBody>
      </p:sp>
      <p:sp>
        <p:nvSpPr>
          <p:cNvPr id="5" name="TextBox 4"/>
          <p:cNvSpPr txBox="1"/>
          <p:nvPr/>
        </p:nvSpPr>
        <p:spPr>
          <a:xfrm>
            <a:off x="4352587" y="0"/>
            <a:ext cx="4791413" cy="6555642"/>
          </a:xfrm>
          <a:prstGeom prst="rect">
            <a:avLst/>
          </a:prstGeom>
          <a:noFill/>
        </p:spPr>
        <p:txBody>
          <a:bodyPr wrap="square" rtlCol="0">
            <a:spAutoFit/>
          </a:bodyPr>
          <a:lstStyle/>
          <a:p>
            <a:r>
              <a:rPr lang="en-US" sz="2800" dirty="0" smtClean="0"/>
              <a:t>Numerous </a:t>
            </a:r>
            <a:r>
              <a:rPr lang="en-US" sz="2800" dirty="0" smtClean="0"/>
              <a:t>potential causes including:</a:t>
            </a:r>
          </a:p>
          <a:p>
            <a:r>
              <a:rPr lang="en-US" sz="2800" dirty="0" smtClean="0"/>
              <a:t>	</a:t>
            </a:r>
          </a:p>
          <a:p>
            <a:r>
              <a:rPr lang="en-US" sz="2800" dirty="0" smtClean="0"/>
              <a:t>1</a:t>
            </a:r>
            <a:r>
              <a:rPr lang="en-US" sz="2800" dirty="0" smtClean="0"/>
              <a:t>.  Banks making increasingly risky home loans</a:t>
            </a:r>
          </a:p>
          <a:p>
            <a:r>
              <a:rPr lang="en-US" sz="2800" dirty="0" smtClean="0"/>
              <a:t>	</a:t>
            </a:r>
          </a:p>
          <a:p>
            <a:r>
              <a:rPr lang="en-US" sz="2800" dirty="0" smtClean="0"/>
              <a:t>2</a:t>
            </a:r>
            <a:r>
              <a:rPr lang="en-US" sz="2800" dirty="0" smtClean="0"/>
              <a:t>.  Investment firms purchasing</a:t>
            </a:r>
            <a:r>
              <a:rPr lang="en-US" sz="2800" dirty="0" smtClean="0"/>
              <a:t> </a:t>
            </a:r>
            <a:r>
              <a:rPr lang="en-US" sz="2800" dirty="0" smtClean="0"/>
              <a:t>investments </a:t>
            </a:r>
            <a:r>
              <a:rPr lang="en-US" sz="2800" dirty="0" smtClean="0"/>
              <a:t>backed </a:t>
            </a:r>
            <a:r>
              <a:rPr lang="en-US" sz="2800" dirty="0" smtClean="0"/>
              <a:t>by these home loans</a:t>
            </a:r>
            <a:endParaRPr lang="en-US" sz="2800" dirty="0" smtClean="0"/>
          </a:p>
          <a:p>
            <a:endParaRPr lang="en-US" sz="2800" dirty="0" smtClean="0"/>
          </a:p>
          <a:p>
            <a:r>
              <a:rPr lang="en-US" sz="2800" dirty="0" smtClean="0"/>
              <a:t>3</a:t>
            </a:r>
            <a:r>
              <a:rPr lang="en-US" sz="2800" dirty="0" smtClean="0"/>
              <a:t>.  Increasing debt amongst </a:t>
            </a:r>
            <a:r>
              <a:rPr lang="en-US" sz="2800" dirty="0" smtClean="0"/>
              <a:t>American consumers</a:t>
            </a:r>
          </a:p>
          <a:p>
            <a:endParaRPr lang="en-US" sz="2800" dirty="0" smtClean="0"/>
          </a:p>
          <a:p>
            <a:r>
              <a:rPr lang="en-US" sz="2800" dirty="0" smtClean="0"/>
              <a:t>4</a:t>
            </a:r>
            <a:r>
              <a:rPr lang="en-US" sz="2800" dirty="0" smtClean="0"/>
              <a:t>.  Lack of available credit and a decrease in consumer spending</a:t>
            </a:r>
            <a:endParaRPr lang="en-US" sz="2800" dirty="0"/>
          </a:p>
        </p:txBody>
      </p:sp>
      <p:pic>
        <p:nvPicPr>
          <p:cNvPr id="6" name="Picture 5"/>
          <p:cNvPicPr>
            <a:picLocks noChangeAspect="1"/>
          </p:cNvPicPr>
          <p:nvPr/>
        </p:nvPicPr>
        <p:blipFill>
          <a:blip r:embed="rId2"/>
          <a:stretch>
            <a:fillRect/>
          </a:stretch>
        </p:blipFill>
        <p:spPr>
          <a:xfrm>
            <a:off x="0" y="756252"/>
            <a:ext cx="4352587" cy="610174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50000" decel="5000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accel="50000" decel="50000"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accel="50000" decel="50000"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accel="50000" decel="50000"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accel="50000" decel="50000"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accel="50000" decel="50000"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 calcmode="lin" valueType="num">
                                      <p:cBhvr additive="base">
                                        <p:cTn id="37" dur="500" fill="hold"/>
                                        <p:tgtEl>
                                          <p:spTgt spid="5">
                                            <p:txEl>
                                              <p:pRg st="6" end="6"/>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5">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accel="50000" decel="50000" fill="hold" grpId="0" nodeType="clickEffect">
                                  <p:stCondLst>
                                    <p:cond delay="0"/>
                                  </p:stCondLst>
                                  <p:childTnLst>
                                    <p:set>
                                      <p:cBhvr>
                                        <p:cTn id="42" dur="1" fill="hold">
                                          <p:stCondLst>
                                            <p:cond delay="0"/>
                                          </p:stCondLst>
                                        </p:cTn>
                                        <p:tgtEl>
                                          <p:spTgt spid="5">
                                            <p:txEl>
                                              <p:pRg st="8" end="8"/>
                                            </p:txEl>
                                          </p:spTgt>
                                        </p:tgtEl>
                                        <p:attrNameLst>
                                          <p:attrName>style.visibility</p:attrName>
                                        </p:attrNameLst>
                                      </p:cBhvr>
                                      <p:to>
                                        <p:strVal val="visible"/>
                                      </p:to>
                                    </p:set>
                                    <p:anim calcmode="lin" valueType="num">
                                      <p:cBhvr additive="base">
                                        <p:cTn id="43" dur="500" fill="hold"/>
                                        <p:tgtEl>
                                          <p:spTgt spid="5">
                                            <p:txEl>
                                              <p:pRg st="8" end="8"/>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5">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p:nvPr/>
        </p:nvSpPr>
        <p:spPr>
          <a:xfrm>
            <a:off x="0" y="0"/>
            <a:ext cx="9144000" cy="1569660"/>
          </a:xfrm>
          <a:prstGeom prst="rect">
            <a:avLst/>
          </a:prstGeom>
        </p:spPr>
        <p:txBody>
          <a:bodyPr wrap="square">
            <a:spAutoFit/>
          </a:bodyPr>
          <a:lstStyle/>
          <a:p>
            <a:pPr algn="ctr"/>
            <a:r>
              <a:rPr lang="en-US" sz="3200" dirty="0" smtClean="0"/>
              <a:t>To immediately increase consumer spending, Congress passed, and President Bush signed the Economic Stimulus Act of 2008.</a:t>
            </a:r>
          </a:p>
        </p:txBody>
      </p:sp>
      <p:pic>
        <p:nvPicPr>
          <p:cNvPr id="4" name="Picture 3"/>
          <p:cNvPicPr>
            <a:picLocks noChangeAspect="1"/>
          </p:cNvPicPr>
          <p:nvPr/>
        </p:nvPicPr>
        <p:blipFill>
          <a:blip r:embed="rId2"/>
          <a:stretch>
            <a:fillRect/>
          </a:stretch>
        </p:blipFill>
        <p:spPr>
          <a:xfrm>
            <a:off x="778239" y="1569660"/>
            <a:ext cx="7587521" cy="5288340"/>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1" y="356723"/>
            <a:ext cx="5679769" cy="2246769"/>
          </a:xfrm>
          <a:prstGeom prst="rect">
            <a:avLst/>
          </a:prstGeom>
        </p:spPr>
        <p:txBody>
          <a:bodyPr wrap="square">
            <a:spAutoFit/>
          </a:bodyPr>
          <a:lstStyle/>
          <a:p>
            <a:r>
              <a:rPr lang="en-US" sz="2800" dirty="0" smtClean="0"/>
              <a:t>-</a:t>
            </a:r>
            <a:r>
              <a:rPr lang="en-US" sz="2800" dirty="0" smtClean="0"/>
              <a:t>  </a:t>
            </a:r>
            <a:r>
              <a:rPr lang="en-US" sz="2800" dirty="0" smtClean="0"/>
              <a:t>T</a:t>
            </a:r>
            <a:r>
              <a:rPr lang="en-US" sz="2800" dirty="0" smtClean="0"/>
              <a:t>ax </a:t>
            </a:r>
            <a:r>
              <a:rPr lang="en-US" sz="2800" dirty="0" smtClean="0"/>
              <a:t>payers with an income of less that $75,000 a year, were cut a government check for $300, and an additional $300, check for each child under 17. </a:t>
            </a:r>
            <a:r>
              <a:rPr lang="en-US" sz="2800" dirty="0" smtClean="0"/>
              <a:t> </a:t>
            </a:r>
          </a:p>
        </p:txBody>
      </p:sp>
      <p:pic>
        <p:nvPicPr>
          <p:cNvPr id="5" name="Picture 4"/>
          <p:cNvPicPr>
            <a:picLocks noChangeAspect="1"/>
          </p:cNvPicPr>
          <p:nvPr/>
        </p:nvPicPr>
        <p:blipFill>
          <a:blip r:embed="rId2"/>
          <a:stretch>
            <a:fillRect/>
          </a:stretch>
        </p:blipFill>
        <p:spPr>
          <a:xfrm rot="5400000">
            <a:off x="3966119" y="1713650"/>
            <a:ext cx="6891532" cy="3464232"/>
          </a:xfrm>
          <a:prstGeom prst="rect">
            <a:avLst/>
          </a:prstGeom>
        </p:spPr>
      </p:pic>
      <p:sp>
        <p:nvSpPr>
          <p:cNvPr id="6" name="TextBox 5"/>
          <p:cNvSpPr txBox="1"/>
          <p:nvPr/>
        </p:nvSpPr>
        <p:spPr>
          <a:xfrm>
            <a:off x="-1" y="2881584"/>
            <a:ext cx="5679769" cy="3539431"/>
          </a:xfrm>
          <a:prstGeom prst="rect">
            <a:avLst/>
          </a:prstGeom>
          <a:noFill/>
        </p:spPr>
        <p:txBody>
          <a:bodyPr wrap="square" rtlCol="0">
            <a:spAutoFit/>
          </a:bodyPr>
          <a:lstStyle/>
          <a:p>
            <a:r>
              <a:rPr lang="en-US" sz="2800" dirty="0" smtClean="0"/>
              <a:t>-  Overall, and individual household received a maximum of $1,200</a:t>
            </a:r>
          </a:p>
          <a:p>
            <a:r>
              <a:rPr lang="en-US" sz="2800" dirty="0" smtClean="0"/>
              <a:t> </a:t>
            </a:r>
          </a:p>
          <a:p>
            <a:r>
              <a:rPr lang="en-US" sz="2800" dirty="0" smtClean="0"/>
              <a:t>-  What did Congress and President Bush hope people would do with this money</a:t>
            </a:r>
            <a:r>
              <a:rPr lang="en-US" sz="2800" dirty="0" smtClean="0"/>
              <a:t>?</a:t>
            </a:r>
          </a:p>
          <a:p>
            <a:endParaRPr lang="en-US" sz="2800" dirty="0" smtClean="0"/>
          </a:p>
          <a:p>
            <a:r>
              <a:rPr lang="en-US" sz="2800" dirty="0" smtClean="0"/>
              <a:t>-  Cost $152 Billion</a:t>
            </a:r>
            <a:endParaRPr lang="en-US" sz="28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50000" decel="5000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accel="50000" decel="50000"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accel="50000" decel="50000"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accel="50000" decel="50000" fill="hold" grpId="0" nodeType="click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anim calcmode="lin" valueType="num">
                                      <p:cBhvr additive="base">
                                        <p:cTn id="25" dur="500" fill="hold"/>
                                        <p:tgtEl>
                                          <p:spTgt spid="6">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6">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5080000" y="335846"/>
            <a:ext cx="4064000" cy="6186308"/>
          </a:xfrm>
          <a:prstGeom prst="rect">
            <a:avLst/>
          </a:prstGeom>
          <a:noFill/>
        </p:spPr>
        <p:txBody>
          <a:bodyPr wrap="square" rtlCol="0">
            <a:spAutoFit/>
          </a:bodyPr>
          <a:lstStyle/>
          <a:p>
            <a:pPr algn="ctr"/>
            <a:r>
              <a:rPr lang="en-US" sz="4400" dirty="0" smtClean="0"/>
              <a:t>Part of the underlying problem was that a number of banks found themselves with a ton of homes they had foreclosed on.  </a:t>
            </a:r>
            <a:endParaRPr lang="en-US" sz="4400" dirty="0"/>
          </a:p>
        </p:txBody>
      </p:sp>
      <p:pic>
        <p:nvPicPr>
          <p:cNvPr id="5" name="Picture 4"/>
          <p:cNvPicPr>
            <a:picLocks noChangeAspect="1"/>
          </p:cNvPicPr>
          <p:nvPr/>
        </p:nvPicPr>
        <p:blipFill>
          <a:blip r:embed="rId2"/>
          <a:stretch>
            <a:fillRect/>
          </a:stretch>
        </p:blipFill>
        <p:spPr>
          <a:xfrm>
            <a:off x="0" y="76200"/>
            <a:ext cx="5080000" cy="6705600"/>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566678"/>
            <a:ext cx="4423534" cy="2862322"/>
          </a:xfrm>
          <a:prstGeom prst="rect">
            <a:avLst/>
          </a:prstGeom>
          <a:noFill/>
        </p:spPr>
        <p:txBody>
          <a:bodyPr wrap="square" rtlCol="0">
            <a:spAutoFit/>
          </a:bodyPr>
          <a:lstStyle/>
          <a:p>
            <a:pPr algn="ctr"/>
            <a:r>
              <a:rPr lang="en-US" sz="3600" dirty="0" smtClean="0"/>
              <a:t>Many of those banks found it difficult to sell those homes at a price that allowed them to recoup their money.</a:t>
            </a:r>
          </a:p>
        </p:txBody>
      </p:sp>
      <p:sp>
        <p:nvSpPr>
          <p:cNvPr id="5" name="TextBox 4"/>
          <p:cNvSpPr txBox="1"/>
          <p:nvPr/>
        </p:nvSpPr>
        <p:spPr>
          <a:xfrm>
            <a:off x="0" y="3429000"/>
            <a:ext cx="4423534" cy="2862322"/>
          </a:xfrm>
          <a:prstGeom prst="rect">
            <a:avLst/>
          </a:prstGeom>
          <a:noFill/>
        </p:spPr>
        <p:txBody>
          <a:bodyPr wrap="square" rtlCol="0">
            <a:spAutoFit/>
          </a:bodyPr>
          <a:lstStyle/>
          <a:p>
            <a:pPr algn="ctr"/>
            <a:r>
              <a:rPr lang="en-US" sz="3600" dirty="0" smtClean="0"/>
              <a:t>This </a:t>
            </a:r>
            <a:r>
              <a:rPr lang="en-US" sz="3600" dirty="0" smtClean="0"/>
              <a:t>in turn resulted in the vast majority of banks cutting way back on extending credit of any </a:t>
            </a:r>
            <a:r>
              <a:rPr lang="en-US" sz="3600" dirty="0" smtClean="0"/>
              <a:t>kind.</a:t>
            </a:r>
          </a:p>
        </p:txBody>
      </p:sp>
      <p:pic>
        <p:nvPicPr>
          <p:cNvPr id="6" name="Picture 5"/>
          <p:cNvPicPr>
            <a:picLocks noChangeAspect="1"/>
          </p:cNvPicPr>
          <p:nvPr/>
        </p:nvPicPr>
        <p:blipFill>
          <a:blip r:embed="rId2"/>
          <a:stretch>
            <a:fillRect/>
          </a:stretch>
        </p:blipFill>
        <p:spPr>
          <a:xfrm>
            <a:off x="4423534" y="349250"/>
            <a:ext cx="4720466" cy="6159500"/>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1"/>
            <a:ext cx="9144000" cy="1384995"/>
          </a:xfrm>
          <a:prstGeom prst="rect">
            <a:avLst/>
          </a:prstGeom>
          <a:noFill/>
        </p:spPr>
        <p:txBody>
          <a:bodyPr wrap="square" rtlCol="0">
            <a:spAutoFit/>
          </a:bodyPr>
          <a:lstStyle/>
          <a:p>
            <a:pPr algn="ctr"/>
            <a:r>
              <a:rPr lang="en-US" sz="2800" dirty="0" smtClean="0"/>
              <a:t>To help banks feel stable, and to get </a:t>
            </a:r>
            <a:r>
              <a:rPr lang="en-US" sz="2800" dirty="0"/>
              <a:t>credit flowing again, Congress</a:t>
            </a:r>
            <a:r>
              <a:rPr lang="en-US" sz="2800" dirty="0" smtClean="0"/>
              <a:t> President </a:t>
            </a:r>
            <a:r>
              <a:rPr lang="en-US" sz="2800" dirty="0"/>
              <a:t>Bush</a:t>
            </a:r>
            <a:r>
              <a:rPr lang="en-US" sz="2800" dirty="0" smtClean="0"/>
              <a:t> created </a:t>
            </a:r>
            <a:r>
              <a:rPr lang="en-US" sz="2800" dirty="0"/>
              <a:t>the</a:t>
            </a:r>
            <a:r>
              <a:rPr lang="en-US" sz="2800" dirty="0" smtClean="0"/>
              <a:t> </a:t>
            </a:r>
          </a:p>
          <a:p>
            <a:pPr algn="ctr"/>
            <a:r>
              <a:rPr lang="en-US" sz="2800" dirty="0" smtClean="0"/>
              <a:t>Troubled </a:t>
            </a:r>
            <a:r>
              <a:rPr lang="en-US" sz="2800" dirty="0"/>
              <a:t>Asset Relief Program (TARP</a:t>
            </a:r>
            <a:r>
              <a:rPr lang="en-US" sz="2800" dirty="0" smtClean="0"/>
              <a:t>).</a:t>
            </a:r>
          </a:p>
        </p:txBody>
      </p:sp>
      <p:pic>
        <p:nvPicPr>
          <p:cNvPr id="5" name="Picture 4"/>
          <p:cNvPicPr>
            <a:picLocks noChangeAspect="1"/>
          </p:cNvPicPr>
          <p:nvPr/>
        </p:nvPicPr>
        <p:blipFill>
          <a:blip r:embed="rId2"/>
          <a:stretch>
            <a:fillRect/>
          </a:stretch>
        </p:blipFill>
        <p:spPr>
          <a:xfrm>
            <a:off x="614645" y="1384994"/>
            <a:ext cx="7914710" cy="5936032"/>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1"/>
            <a:ext cx="4572000" cy="1938992"/>
          </a:xfrm>
          <a:prstGeom prst="rect">
            <a:avLst/>
          </a:prstGeom>
          <a:noFill/>
        </p:spPr>
        <p:txBody>
          <a:bodyPr wrap="square" rtlCol="0">
            <a:spAutoFit/>
          </a:bodyPr>
          <a:lstStyle/>
          <a:p>
            <a:r>
              <a:rPr lang="en-US" sz="3000" dirty="0" smtClean="0"/>
              <a:t>It came down to Florida.  The candidate that won Florida’s electoral votes would win the election.</a:t>
            </a:r>
            <a:endParaRPr lang="en-US" sz="3000" dirty="0"/>
          </a:p>
        </p:txBody>
      </p:sp>
      <p:sp>
        <p:nvSpPr>
          <p:cNvPr id="5" name="TextBox 4"/>
          <p:cNvSpPr txBox="1"/>
          <p:nvPr/>
        </p:nvSpPr>
        <p:spPr>
          <a:xfrm>
            <a:off x="0" y="2149019"/>
            <a:ext cx="4572000" cy="4708981"/>
          </a:xfrm>
          <a:prstGeom prst="rect">
            <a:avLst/>
          </a:prstGeom>
          <a:noFill/>
        </p:spPr>
        <p:txBody>
          <a:bodyPr wrap="square" rtlCol="0">
            <a:spAutoFit/>
          </a:bodyPr>
          <a:lstStyle/>
          <a:p>
            <a:r>
              <a:rPr lang="en-US" sz="3000" dirty="0" smtClean="0"/>
              <a:t>-  Ballot and voter irregularity in the state caused Democrats to demand a statewide recount.</a:t>
            </a:r>
          </a:p>
          <a:p>
            <a:endParaRPr lang="en-US" sz="3000" dirty="0" smtClean="0"/>
          </a:p>
          <a:p>
            <a:r>
              <a:rPr lang="en-US" sz="3000" dirty="0" smtClean="0"/>
              <a:t>-  Republicans protested demanding that only already certified ballots be counted.</a:t>
            </a:r>
            <a:endParaRPr lang="en-US" sz="3000" dirty="0"/>
          </a:p>
        </p:txBody>
      </p:sp>
      <p:pic>
        <p:nvPicPr>
          <p:cNvPr id="6" name="Picture 5"/>
          <p:cNvPicPr>
            <a:picLocks noChangeAspect="1"/>
          </p:cNvPicPr>
          <p:nvPr/>
        </p:nvPicPr>
        <p:blipFill>
          <a:blip r:embed="rId2"/>
          <a:stretch>
            <a:fillRect/>
          </a:stretch>
        </p:blipFill>
        <p:spPr>
          <a:xfrm>
            <a:off x="4572000" y="-1"/>
            <a:ext cx="4572000" cy="700623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0" y="151179"/>
            <a:ext cx="3738943" cy="6555642"/>
          </a:xfrm>
          <a:prstGeom prst="rect">
            <a:avLst/>
          </a:prstGeom>
        </p:spPr>
        <p:txBody>
          <a:bodyPr wrap="square">
            <a:spAutoFit/>
          </a:bodyPr>
          <a:lstStyle/>
          <a:p>
            <a:r>
              <a:rPr lang="en-US" sz="2800" dirty="0" smtClean="0"/>
              <a:t>-  The initial plan was for the U.S. government to pay off bad mortgages, giving banks that had made bad home loans money.</a:t>
            </a:r>
          </a:p>
          <a:p>
            <a:r>
              <a:rPr lang="en-US" sz="2800" dirty="0" smtClean="0"/>
              <a:t> </a:t>
            </a:r>
          </a:p>
          <a:p>
            <a:r>
              <a:rPr lang="en-US" sz="2800" dirty="0" smtClean="0"/>
              <a:t>-  The government then hoped those banks would then use that money to once again extend credit to Americans.</a:t>
            </a:r>
          </a:p>
          <a:p>
            <a:endParaRPr lang="en-US" sz="2800" dirty="0" smtClean="0"/>
          </a:p>
          <a:p>
            <a:r>
              <a:rPr lang="en-US" sz="2800" dirty="0" smtClean="0"/>
              <a:t>-  They didn’t!</a:t>
            </a:r>
            <a:endParaRPr lang="en-US" sz="2800" dirty="0"/>
          </a:p>
        </p:txBody>
      </p:sp>
      <p:pic>
        <p:nvPicPr>
          <p:cNvPr id="5" name="Picture 4"/>
          <p:cNvPicPr>
            <a:picLocks noChangeAspect="1"/>
          </p:cNvPicPr>
          <p:nvPr/>
        </p:nvPicPr>
        <p:blipFill>
          <a:blip r:embed="rId2"/>
          <a:stretch>
            <a:fillRect/>
          </a:stretch>
        </p:blipFill>
        <p:spPr>
          <a:xfrm>
            <a:off x="4676400" y="913210"/>
            <a:ext cx="4467599" cy="5944789"/>
          </a:xfrm>
          <a:prstGeom prst="rect">
            <a:avLst/>
          </a:prstGeom>
        </p:spPr>
      </p:pic>
      <p:sp>
        <p:nvSpPr>
          <p:cNvPr id="6" name="TextBox 5"/>
          <p:cNvSpPr txBox="1"/>
          <p:nvPr/>
        </p:nvSpPr>
        <p:spPr>
          <a:xfrm>
            <a:off x="4572000" y="0"/>
            <a:ext cx="4571999" cy="769441"/>
          </a:xfrm>
          <a:prstGeom prst="rect">
            <a:avLst/>
          </a:prstGeom>
          <a:noFill/>
        </p:spPr>
        <p:txBody>
          <a:bodyPr wrap="square" rtlCol="0">
            <a:spAutoFit/>
          </a:bodyPr>
          <a:lstStyle/>
          <a:p>
            <a:pPr algn="ctr"/>
            <a:r>
              <a:rPr lang="en-US" sz="4400" dirty="0" smtClean="0"/>
              <a:t>TARP</a:t>
            </a:r>
            <a:endParaRPr lang="en-US" sz="4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50000" decel="5000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accel="50000" decel="50000"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accel="50000" decel="5000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accel="50000" decel="50000" fill="hold" grpId="0"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additive="base">
                                        <p:cTn id="25" dur="500" fill="hold"/>
                                        <p:tgtEl>
                                          <p:spTgt spid="4">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1" y="889843"/>
            <a:ext cx="3810000" cy="5078314"/>
          </a:xfrm>
          <a:prstGeom prst="rect">
            <a:avLst/>
          </a:prstGeom>
          <a:noFill/>
        </p:spPr>
        <p:txBody>
          <a:bodyPr wrap="square" rtlCol="0">
            <a:spAutoFit/>
          </a:bodyPr>
          <a:lstStyle/>
          <a:p>
            <a:pPr algn="ctr"/>
            <a:r>
              <a:rPr lang="en-US" sz="3600" dirty="0" smtClean="0"/>
              <a:t>As </a:t>
            </a:r>
            <a:r>
              <a:rPr lang="en-US" sz="3600" dirty="0"/>
              <a:t>it became clear that huge companies like General Motors were also on the verge of collapse, TARP money was used to keep them afloat.  Why</a:t>
            </a:r>
            <a:r>
              <a:rPr lang="en-US" sz="3600" dirty="0" smtClean="0"/>
              <a:t>?</a:t>
            </a:r>
          </a:p>
        </p:txBody>
      </p:sp>
      <p:pic>
        <p:nvPicPr>
          <p:cNvPr id="3" name="Picture 2"/>
          <p:cNvPicPr>
            <a:picLocks noChangeAspect="1"/>
          </p:cNvPicPr>
          <p:nvPr/>
        </p:nvPicPr>
        <p:blipFill>
          <a:blip r:embed="rId2"/>
          <a:stretch>
            <a:fillRect/>
          </a:stretch>
        </p:blipFill>
        <p:spPr>
          <a:xfrm>
            <a:off x="4002369" y="947831"/>
            <a:ext cx="4962337" cy="4962337"/>
          </a:xfrm>
          <a:prstGeom prst="rect">
            <a:avLst/>
          </a:prstGeo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0" y="0"/>
            <a:ext cx="9144000" cy="1384995"/>
          </a:xfrm>
          <a:prstGeom prst="rect">
            <a:avLst/>
          </a:prstGeom>
        </p:spPr>
        <p:txBody>
          <a:bodyPr wrap="square">
            <a:spAutoFit/>
          </a:bodyPr>
          <a:lstStyle/>
          <a:p>
            <a:pPr algn="ctr"/>
            <a:r>
              <a:rPr lang="en-US" sz="2800" dirty="0" smtClean="0"/>
              <a:t>Under the Bush and Obama administrations, the U.S. government pumped over $</a:t>
            </a:r>
            <a:r>
              <a:rPr lang="en-US" sz="2800" dirty="0" smtClean="0"/>
              <a:t>386 </a:t>
            </a:r>
            <a:r>
              <a:rPr lang="en-US" sz="2800" dirty="0" smtClean="0"/>
              <a:t>Billion into the TARP program</a:t>
            </a:r>
            <a:r>
              <a:rPr lang="en-US" sz="2800" dirty="0" smtClean="0"/>
              <a:t>.  Much of that has been repaid.</a:t>
            </a:r>
            <a:endParaRPr lang="en-US" sz="2800" dirty="0" smtClean="0"/>
          </a:p>
        </p:txBody>
      </p:sp>
      <p:pic>
        <p:nvPicPr>
          <p:cNvPr id="5" name="Picture 4"/>
          <p:cNvPicPr>
            <a:picLocks noChangeAspect="1"/>
          </p:cNvPicPr>
          <p:nvPr/>
        </p:nvPicPr>
        <p:blipFill>
          <a:blip r:embed="rId2"/>
          <a:stretch>
            <a:fillRect/>
          </a:stretch>
        </p:blipFill>
        <p:spPr>
          <a:xfrm>
            <a:off x="615950" y="1408952"/>
            <a:ext cx="7945344" cy="5334463"/>
          </a:xfrm>
          <a:prstGeom prst="rect">
            <a:avLst/>
          </a:prstGeo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1" y="0"/>
            <a:ext cx="9144000" cy="1569660"/>
          </a:xfrm>
          <a:prstGeom prst="rect">
            <a:avLst/>
          </a:prstGeom>
          <a:noFill/>
        </p:spPr>
        <p:txBody>
          <a:bodyPr wrap="square" rtlCol="0">
            <a:spAutoFit/>
          </a:bodyPr>
          <a:lstStyle/>
          <a:p>
            <a:r>
              <a:rPr lang="en-US" sz="3200" dirty="0" smtClean="0"/>
              <a:t>Lastly</a:t>
            </a:r>
            <a:r>
              <a:rPr lang="en-US" sz="3200" dirty="0"/>
              <a:t>, to further increase</a:t>
            </a:r>
            <a:r>
              <a:rPr lang="en-US" sz="3200" dirty="0" smtClean="0"/>
              <a:t> the security of banks and the </a:t>
            </a:r>
            <a:r>
              <a:rPr lang="en-US" sz="3200" dirty="0"/>
              <a:t>availability of </a:t>
            </a:r>
            <a:r>
              <a:rPr lang="en-US" sz="3200" dirty="0" smtClean="0"/>
              <a:t>credit, </a:t>
            </a:r>
            <a:r>
              <a:rPr lang="en-US" sz="3200" dirty="0"/>
              <a:t>the Federal </a:t>
            </a:r>
            <a:r>
              <a:rPr lang="en-US" sz="3200" dirty="0" smtClean="0"/>
              <a:t>Reserve did </a:t>
            </a:r>
            <a:r>
              <a:rPr lang="en-US" sz="3200" dirty="0" smtClean="0"/>
              <a:t>two things: </a:t>
            </a:r>
          </a:p>
        </p:txBody>
      </p:sp>
      <p:sp>
        <p:nvSpPr>
          <p:cNvPr id="3" name="Rectangle 2"/>
          <p:cNvSpPr/>
          <p:nvPr/>
        </p:nvSpPr>
        <p:spPr>
          <a:xfrm>
            <a:off x="4274815" y="1569660"/>
            <a:ext cx="4869185" cy="4524316"/>
          </a:xfrm>
          <a:prstGeom prst="rect">
            <a:avLst/>
          </a:prstGeom>
        </p:spPr>
        <p:txBody>
          <a:bodyPr wrap="square">
            <a:spAutoFit/>
          </a:bodyPr>
          <a:lstStyle/>
          <a:p>
            <a:r>
              <a:rPr lang="en-US" sz="3600" dirty="0" smtClean="0"/>
              <a:t>1.  Paid off even more bad bank loans and investments. </a:t>
            </a:r>
          </a:p>
          <a:p>
            <a:endParaRPr lang="en-US" sz="3600" dirty="0" smtClean="0"/>
          </a:p>
          <a:p>
            <a:r>
              <a:rPr lang="en-US" sz="3600" dirty="0" smtClean="0"/>
              <a:t>2.  Pumped more cash into banks by buying back government bonds from those banks.</a:t>
            </a:r>
            <a:endParaRPr lang="en-US" sz="3600" dirty="0"/>
          </a:p>
        </p:txBody>
      </p:sp>
      <p:pic>
        <p:nvPicPr>
          <p:cNvPr id="5" name="Picture 4"/>
          <p:cNvPicPr>
            <a:picLocks noChangeAspect="1"/>
          </p:cNvPicPr>
          <p:nvPr/>
        </p:nvPicPr>
        <p:blipFill>
          <a:blip r:embed="rId2"/>
          <a:stretch>
            <a:fillRect/>
          </a:stretch>
        </p:blipFill>
        <p:spPr>
          <a:xfrm>
            <a:off x="1" y="1769194"/>
            <a:ext cx="4077011" cy="407701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50000" decel="5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accel="50000" decel="5000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ectangle 4"/>
          <p:cNvSpPr/>
          <p:nvPr/>
        </p:nvSpPr>
        <p:spPr>
          <a:xfrm>
            <a:off x="0" y="0"/>
            <a:ext cx="9144000" cy="646331"/>
          </a:xfrm>
          <a:prstGeom prst="rect">
            <a:avLst/>
          </a:prstGeom>
        </p:spPr>
        <p:txBody>
          <a:bodyPr wrap="square">
            <a:spAutoFit/>
          </a:bodyPr>
          <a:lstStyle/>
          <a:p>
            <a:pPr algn="ctr"/>
            <a:r>
              <a:rPr lang="en-US" sz="3600" dirty="0" smtClean="0"/>
              <a:t>The cost of the Federal Reserves’ actions?</a:t>
            </a:r>
            <a:endParaRPr lang="en-US" sz="3600" dirty="0"/>
          </a:p>
        </p:txBody>
      </p:sp>
      <p:sp>
        <p:nvSpPr>
          <p:cNvPr id="6" name="Rectangle 5"/>
          <p:cNvSpPr/>
          <p:nvPr/>
        </p:nvSpPr>
        <p:spPr>
          <a:xfrm>
            <a:off x="-106013" y="1524000"/>
            <a:ext cx="9356047" cy="3139321"/>
          </a:xfrm>
          <a:prstGeom prst="rect">
            <a:avLst/>
          </a:prstGeom>
          <a:noFill/>
        </p:spPr>
        <p:txBody>
          <a:bodyPr wrap="none" lIns="91440" tIns="45720" rIns="91440" bIns="45720">
            <a:spAutoFit/>
          </a:bodyPr>
          <a:lstStyle/>
          <a:p>
            <a:pPr algn="ctr"/>
            <a:r>
              <a:rPr lang="en-US" sz="11000" b="1" dirty="0" smtClean="0">
                <a:ln w="10541" cmpd="sng">
                  <a:solidFill>
                    <a:schemeClr val="accent1">
                      <a:shade val="88000"/>
                      <a:satMod val="110000"/>
                    </a:schemeClr>
                  </a:solidFill>
                  <a:prstDash val="solid"/>
                </a:ln>
                <a:solidFill>
                  <a:srgbClr val="FF0000"/>
                </a:solidFill>
              </a:rPr>
              <a:t>$1.8 Trillion</a:t>
            </a:r>
          </a:p>
          <a:p>
            <a:pPr algn="ctr"/>
            <a:r>
              <a:rPr lang="en-US" sz="8800" b="1" cap="none" spc="0" dirty="0" smtClean="0">
                <a:ln w="10541" cmpd="sng">
                  <a:solidFill>
                    <a:schemeClr val="accent1">
                      <a:shade val="88000"/>
                      <a:satMod val="110000"/>
                    </a:schemeClr>
                  </a:solidFill>
                  <a:prstDash val="solid"/>
                </a:ln>
                <a:solidFill>
                  <a:srgbClr val="FF0000"/>
                </a:solidFill>
                <a:effectLst/>
              </a:rPr>
              <a:t>$1,000,000,000,000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0" y="0"/>
            <a:ext cx="9144000" cy="1569660"/>
          </a:xfrm>
          <a:prstGeom prst="rect">
            <a:avLst/>
          </a:prstGeom>
        </p:spPr>
        <p:txBody>
          <a:bodyPr wrap="square">
            <a:spAutoFit/>
          </a:bodyPr>
          <a:lstStyle/>
          <a:p>
            <a:pPr algn="ctr"/>
            <a:r>
              <a:rPr lang="en-US" sz="4800" dirty="0" smtClean="0"/>
              <a:t>The total cost of the government’s overall efforts?</a:t>
            </a:r>
            <a:endParaRPr lang="en-US" sz="4800" dirty="0"/>
          </a:p>
        </p:txBody>
      </p:sp>
      <p:sp>
        <p:nvSpPr>
          <p:cNvPr id="5" name="Rectangle 4"/>
          <p:cNvSpPr/>
          <p:nvPr/>
        </p:nvSpPr>
        <p:spPr>
          <a:xfrm>
            <a:off x="-106013" y="1524000"/>
            <a:ext cx="9356047" cy="3139321"/>
          </a:xfrm>
          <a:prstGeom prst="rect">
            <a:avLst/>
          </a:prstGeom>
          <a:noFill/>
        </p:spPr>
        <p:txBody>
          <a:bodyPr wrap="none" lIns="91440" tIns="45720" rIns="91440" bIns="45720">
            <a:spAutoFit/>
          </a:bodyPr>
          <a:lstStyle/>
          <a:p>
            <a:pPr algn="ctr"/>
            <a:r>
              <a:rPr lang="en-US" sz="11000" b="1" dirty="0" smtClean="0">
                <a:ln w="10541" cmpd="sng">
                  <a:solidFill>
                    <a:schemeClr val="accent1">
                      <a:shade val="88000"/>
                      <a:satMod val="110000"/>
                    </a:schemeClr>
                  </a:solidFill>
                  <a:prstDash val="solid"/>
                </a:ln>
                <a:solidFill>
                  <a:srgbClr val="FF0000"/>
                </a:solidFill>
              </a:rPr>
              <a:t>$3 Trillion</a:t>
            </a:r>
          </a:p>
          <a:p>
            <a:pPr algn="ctr"/>
            <a:r>
              <a:rPr lang="en-US" sz="8800" b="1" cap="none" spc="0" dirty="0" smtClean="0">
                <a:ln w="10541" cmpd="sng">
                  <a:solidFill>
                    <a:schemeClr val="accent1">
                      <a:shade val="88000"/>
                      <a:satMod val="110000"/>
                    </a:schemeClr>
                  </a:solidFill>
                  <a:prstDash val="solid"/>
                </a:ln>
                <a:solidFill>
                  <a:srgbClr val="FF0000"/>
                </a:solidFill>
                <a:effectLst/>
              </a:rPr>
              <a:t>$3,000,000,000,000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384995"/>
            <a:ext cx="9144000" cy="5946559"/>
          </a:xfrm>
          <a:prstGeom prst="rect">
            <a:avLst/>
          </a:prstGeom>
        </p:spPr>
      </p:pic>
      <p:sp>
        <p:nvSpPr>
          <p:cNvPr id="5" name="TextBox 4"/>
          <p:cNvSpPr txBox="1"/>
          <p:nvPr/>
        </p:nvSpPr>
        <p:spPr>
          <a:xfrm>
            <a:off x="0" y="0"/>
            <a:ext cx="9144000" cy="954107"/>
          </a:xfrm>
          <a:prstGeom prst="rect">
            <a:avLst/>
          </a:prstGeom>
          <a:noFill/>
        </p:spPr>
        <p:txBody>
          <a:bodyPr wrap="square" rtlCol="0">
            <a:spAutoFit/>
          </a:bodyPr>
          <a:lstStyle/>
          <a:p>
            <a:pPr algn="ctr"/>
            <a:r>
              <a:rPr lang="en-US" sz="2800" dirty="0" smtClean="0"/>
              <a:t>All of that, the tax cuts, war in Iraq and Afghanistan, and the Great Recession all help explain this chart.</a:t>
            </a:r>
            <a:endParaRPr lang="en-US" sz="2800"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1" y="1015663"/>
            <a:ext cx="9143999" cy="5632312"/>
          </a:xfrm>
          <a:prstGeom prst="rect">
            <a:avLst/>
          </a:prstGeom>
          <a:noFill/>
        </p:spPr>
        <p:txBody>
          <a:bodyPr wrap="square" rtlCol="0">
            <a:spAutoFit/>
          </a:bodyPr>
          <a:lstStyle/>
          <a:p>
            <a:pPr algn="ctr"/>
            <a:r>
              <a:rPr lang="en-US" sz="3600" dirty="0" smtClean="0"/>
              <a:t> If you counted a million seconds, you’d be counting for 12 </a:t>
            </a:r>
            <a:r>
              <a:rPr lang="en-US" sz="3600" dirty="0"/>
              <a:t>days. </a:t>
            </a:r>
          </a:p>
          <a:p>
            <a:pPr algn="ctr"/>
            <a:r>
              <a:rPr lang="en-US" sz="3600" dirty="0"/>
              <a:t> </a:t>
            </a:r>
            <a:endParaRPr lang="en-US" sz="3600" dirty="0" smtClean="0"/>
          </a:p>
          <a:p>
            <a:pPr algn="ctr"/>
            <a:r>
              <a:rPr lang="en-US" sz="3600" dirty="0" smtClean="0"/>
              <a:t>If you counted a </a:t>
            </a:r>
            <a:r>
              <a:rPr lang="en-US" sz="3600" dirty="0"/>
              <a:t>billion seconds</a:t>
            </a:r>
            <a:r>
              <a:rPr lang="en-US" sz="3600" dirty="0" smtClean="0"/>
              <a:t> you’d be counting for 31 </a:t>
            </a:r>
            <a:r>
              <a:rPr lang="en-US" sz="3600" dirty="0"/>
              <a:t>years. </a:t>
            </a:r>
          </a:p>
          <a:p>
            <a:pPr algn="ctr"/>
            <a:r>
              <a:rPr lang="en-US" sz="3600" dirty="0"/>
              <a:t> </a:t>
            </a:r>
            <a:endParaRPr lang="en-US" sz="3600" dirty="0" smtClean="0"/>
          </a:p>
          <a:p>
            <a:pPr algn="ctr"/>
            <a:r>
              <a:rPr lang="en-US" sz="3600" dirty="0" smtClean="0"/>
              <a:t>If you counted a trillion </a:t>
            </a:r>
            <a:r>
              <a:rPr lang="en-US" sz="3600" dirty="0"/>
              <a:t>seconds</a:t>
            </a:r>
            <a:r>
              <a:rPr lang="en-US" sz="3600" dirty="0" smtClean="0"/>
              <a:t> you’d be counting for 31,688 years!</a:t>
            </a:r>
          </a:p>
        </p:txBody>
      </p:sp>
      <p:sp>
        <p:nvSpPr>
          <p:cNvPr id="3" name="Rectangle 2"/>
          <p:cNvSpPr/>
          <p:nvPr/>
        </p:nvSpPr>
        <p:spPr>
          <a:xfrm>
            <a:off x="164913" y="0"/>
            <a:ext cx="8814207" cy="1015663"/>
          </a:xfrm>
          <a:prstGeom prst="rect">
            <a:avLst/>
          </a:prstGeom>
          <a:noFill/>
        </p:spPr>
        <p:txBody>
          <a:bodyPr wrap="none" lIns="91440" tIns="45720" rIns="91440" bIns="45720">
            <a:spAutoFit/>
          </a:bodyPr>
          <a:lstStyle/>
          <a:p>
            <a:pPr algn="ctr"/>
            <a:r>
              <a:rPr lang="en-US" sz="6000" b="1" dirty="0" smtClean="0">
                <a:ln w="10541" cmpd="sng">
                  <a:solidFill>
                    <a:schemeClr val="accent1">
                      <a:shade val="88000"/>
                      <a:satMod val="110000"/>
                    </a:schemeClr>
                  </a:solidFill>
                  <a:prstDash val="solid"/>
                </a:ln>
                <a:solidFill>
                  <a:srgbClr val="FF0000"/>
                </a:solidFill>
              </a:rPr>
              <a:t>Just how much is a trillion?</a:t>
            </a:r>
            <a:endParaRPr lang="en-US" sz="6000" b="1" cap="none" spc="0" dirty="0" smtClean="0">
              <a:ln w="10541" cmpd="sng">
                <a:solidFill>
                  <a:schemeClr val="accent1">
                    <a:shade val="88000"/>
                    <a:satMod val="110000"/>
                  </a:schemeClr>
                </a:solidFill>
                <a:prstDash val="solid"/>
              </a:ln>
              <a:solidFill>
                <a:srgbClr val="FF0000"/>
              </a:solidFill>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accel="50000" decel="5000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accel="50000" decel="50000"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accel="50000" decel="50000"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0" y="1015663"/>
            <a:ext cx="9144000" cy="5078314"/>
          </a:xfrm>
          <a:prstGeom prst="rect">
            <a:avLst/>
          </a:prstGeom>
        </p:spPr>
        <p:txBody>
          <a:bodyPr wrap="square">
            <a:spAutoFit/>
          </a:bodyPr>
          <a:lstStyle/>
          <a:p>
            <a:pPr algn="ctr"/>
            <a:r>
              <a:rPr lang="en-US" sz="3600" dirty="0" smtClean="0"/>
              <a:t>Between the year 0 and the year 2015 there have been 734,476 days.  </a:t>
            </a:r>
          </a:p>
          <a:p>
            <a:pPr algn="ctr"/>
            <a:r>
              <a:rPr lang="en-US" sz="3600" dirty="0" smtClean="0"/>
              <a:t> </a:t>
            </a:r>
          </a:p>
          <a:p>
            <a:pPr algn="ctr"/>
            <a:r>
              <a:rPr lang="en-US" sz="3600" dirty="0" smtClean="0"/>
              <a:t>If you had spent $1 Million a day, everyday since the year 0, you would have spent: </a:t>
            </a:r>
          </a:p>
          <a:p>
            <a:pPr algn="ctr"/>
            <a:r>
              <a:rPr lang="en-US" sz="3600" dirty="0" smtClean="0"/>
              <a:t> </a:t>
            </a:r>
          </a:p>
          <a:p>
            <a:pPr algn="ctr"/>
            <a:r>
              <a:rPr lang="en-US" sz="3600" dirty="0" smtClean="0"/>
              <a:t>almost to $734.5 billion.                                          </a:t>
            </a:r>
          </a:p>
          <a:p>
            <a:pPr algn="ctr"/>
            <a:endParaRPr lang="en-US" sz="3600" b="1" dirty="0" smtClean="0"/>
          </a:p>
          <a:p>
            <a:pPr algn="ctr"/>
            <a:r>
              <a:rPr lang="en-US" sz="3600" b="1" dirty="0" smtClean="0"/>
              <a:t>You wouldn’t have even spent $1 trillion!!!!!!!</a:t>
            </a:r>
            <a:endParaRPr lang="en-US" sz="3600" b="1" dirty="0"/>
          </a:p>
        </p:txBody>
      </p:sp>
      <p:sp>
        <p:nvSpPr>
          <p:cNvPr id="5" name="Rectangle 4"/>
          <p:cNvSpPr/>
          <p:nvPr/>
        </p:nvSpPr>
        <p:spPr>
          <a:xfrm>
            <a:off x="164913" y="0"/>
            <a:ext cx="8814207" cy="1015663"/>
          </a:xfrm>
          <a:prstGeom prst="rect">
            <a:avLst/>
          </a:prstGeom>
          <a:noFill/>
        </p:spPr>
        <p:txBody>
          <a:bodyPr wrap="none" lIns="91440" tIns="45720" rIns="91440" bIns="45720">
            <a:spAutoFit/>
          </a:bodyPr>
          <a:lstStyle/>
          <a:p>
            <a:pPr algn="ctr"/>
            <a:r>
              <a:rPr lang="en-US" sz="6000" b="1" dirty="0" smtClean="0">
                <a:ln w="10541" cmpd="sng">
                  <a:solidFill>
                    <a:schemeClr val="accent1">
                      <a:shade val="88000"/>
                      <a:satMod val="110000"/>
                    </a:schemeClr>
                  </a:solidFill>
                  <a:prstDash val="solid"/>
                </a:ln>
                <a:solidFill>
                  <a:srgbClr val="FF0000"/>
                </a:solidFill>
              </a:rPr>
              <a:t>Just how much is a trillion?</a:t>
            </a:r>
            <a:endParaRPr lang="en-US" sz="6000" b="1" cap="none" spc="0" dirty="0" smtClean="0">
              <a:ln w="10541" cmpd="sng">
                <a:solidFill>
                  <a:schemeClr val="accent1">
                    <a:shade val="88000"/>
                    <a:satMod val="110000"/>
                  </a:schemeClr>
                </a:solidFill>
                <a:prstDash val="solid"/>
              </a:ln>
              <a:solidFill>
                <a:srgbClr val="FF0000"/>
              </a:solidFill>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accel="50000" decel="5000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accel="50000" decel="50000"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accel="50000" decel="50000"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accel="50000" decel="50000" fill="hold" grpId="0"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 calcmode="lin" valueType="num">
                                      <p:cBhvr additive="base">
                                        <p:cTn id="37"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717619" y="305068"/>
            <a:ext cx="7708761" cy="6247864"/>
          </a:xfrm>
          <a:prstGeom prst="rect">
            <a:avLst/>
          </a:prstGeom>
          <a:noFill/>
        </p:spPr>
        <p:txBody>
          <a:bodyPr wrap="none" lIns="91440" tIns="45720" rIns="91440" bIns="45720">
            <a:spAutoFit/>
          </a:bodyPr>
          <a:lstStyle/>
          <a:p>
            <a:pPr algn="ctr"/>
            <a:r>
              <a:rPr lang="en-US" sz="40000" b="0" cap="none" spc="0" dirty="0" smtClean="0">
                <a:ln w="18415" cmpd="sng">
                  <a:solidFill>
                    <a:srgbClr val="FFFFFF"/>
                  </a:solidFill>
                  <a:prstDash val="solid"/>
                </a:ln>
                <a:solidFill>
                  <a:srgbClr val="FF0000"/>
                </a:solidFill>
                <a:effectLst>
                  <a:outerShdw blurRad="63500" dir="3600000" algn="tl" rotWithShape="0">
                    <a:srgbClr val="000000">
                      <a:alpha val="70000"/>
                    </a:srgbClr>
                  </a:outerShdw>
                </a:effectLst>
              </a:rPr>
              <a:t>Fin.</a:t>
            </a:r>
            <a:endParaRPr lang="en-US" sz="40000" b="0" cap="none" spc="0" dirty="0">
              <a:ln w="18415" cmpd="sng">
                <a:solidFill>
                  <a:srgbClr val="FFFFFF"/>
                </a:solidFill>
                <a:prstDash val="solid"/>
              </a:ln>
              <a:solidFill>
                <a:srgbClr val="FF0000"/>
              </a:solidFill>
              <a:effectLst>
                <a:outerShdw blurRad="63500" dir="3600000" algn="tl" rotWithShape="0">
                  <a:srgbClr val="000000">
                    <a:alpha val="70000"/>
                  </a:srgbClr>
                </a:outerShdw>
              </a:effectLs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4572000" y="226773"/>
            <a:ext cx="4572000" cy="2062103"/>
          </a:xfrm>
          <a:prstGeom prst="rect">
            <a:avLst/>
          </a:prstGeom>
          <a:noFill/>
        </p:spPr>
        <p:txBody>
          <a:bodyPr wrap="square" rtlCol="0">
            <a:spAutoFit/>
          </a:bodyPr>
          <a:lstStyle/>
          <a:p>
            <a:r>
              <a:rPr lang="en-US" sz="3200" dirty="0" smtClean="0"/>
              <a:t>The matter of a Florida recount found its way to the U.S. Supreme Court in the case of </a:t>
            </a:r>
            <a:r>
              <a:rPr lang="en-US" sz="3200" i="1" dirty="0" smtClean="0"/>
              <a:t>Bush </a:t>
            </a:r>
            <a:r>
              <a:rPr lang="en-US" sz="3200" i="1" dirty="0" err="1" smtClean="0"/>
              <a:t>v</a:t>
            </a:r>
            <a:r>
              <a:rPr lang="en-US" sz="3200" i="1" dirty="0" smtClean="0"/>
              <a:t>. Gore</a:t>
            </a:r>
            <a:r>
              <a:rPr lang="en-US" sz="3200" dirty="0" smtClean="0"/>
              <a:t>.</a:t>
            </a:r>
            <a:endParaRPr lang="en-US" sz="3200" dirty="0"/>
          </a:p>
        </p:txBody>
      </p:sp>
      <p:sp>
        <p:nvSpPr>
          <p:cNvPr id="5" name="TextBox 4"/>
          <p:cNvSpPr txBox="1"/>
          <p:nvPr/>
        </p:nvSpPr>
        <p:spPr>
          <a:xfrm>
            <a:off x="4572000" y="2706160"/>
            <a:ext cx="4572000" cy="3539430"/>
          </a:xfrm>
          <a:prstGeom prst="rect">
            <a:avLst/>
          </a:prstGeom>
          <a:noFill/>
        </p:spPr>
        <p:txBody>
          <a:bodyPr wrap="square" rtlCol="0">
            <a:spAutoFit/>
          </a:bodyPr>
          <a:lstStyle/>
          <a:p>
            <a:r>
              <a:rPr lang="en-US" sz="3200" dirty="0" smtClean="0"/>
              <a:t>-  In a 5-4 vote the Court ordered the recount in Florida to stop.  </a:t>
            </a:r>
          </a:p>
          <a:p>
            <a:endParaRPr lang="en-US" sz="3200" dirty="0" smtClean="0"/>
          </a:p>
          <a:p>
            <a:r>
              <a:rPr lang="en-US" sz="3200" dirty="0" smtClean="0"/>
              <a:t>-  Bush won Florida by 537 votes and thus won the election.</a:t>
            </a:r>
            <a:endParaRPr lang="en-US" sz="3200" dirty="0"/>
          </a:p>
        </p:txBody>
      </p:sp>
      <p:pic>
        <p:nvPicPr>
          <p:cNvPr id="6" name="Picture 5"/>
          <p:cNvPicPr>
            <a:picLocks noChangeAspect="1"/>
          </p:cNvPicPr>
          <p:nvPr/>
        </p:nvPicPr>
        <p:blipFill>
          <a:blip r:embed="rId2"/>
          <a:stretch>
            <a:fillRect/>
          </a:stretch>
        </p:blipFill>
        <p:spPr>
          <a:xfrm>
            <a:off x="0" y="0"/>
            <a:ext cx="457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50000" decel="5000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accel="50000" decel="50000" fill="hold" grpId="0"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799870"/>
            <a:ext cx="9182184" cy="5290009"/>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0" y="0"/>
            <a:ext cx="9144000" cy="1569660"/>
          </a:xfrm>
          <a:prstGeom prst="rect">
            <a:avLst/>
          </a:prstGeom>
          <a:noFill/>
        </p:spPr>
        <p:txBody>
          <a:bodyPr wrap="square" rtlCol="0">
            <a:spAutoFit/>
          </a:bodyPr>
          <a:lstStyle/>
          <a:p>
            <a:pPr algn="ctr"/>
            <a:r>
              <a:rPr lang="en-US" sz="3200" dirty="0" smtClean="0"/>
              <a:t>Bush got to work  and made good on his campaign proposal to slash taxes by signing the Economic Growth and Tax Relief Act in 2001.</a:t>
            </a:r>
            <a:endParaRPr lang="en-US" sz="3200" dirty="0"/>
          </a:p>
        </p:txBody>
      </p:sp>
      <p:pic>
        <p:nvPicPr>
          <p:cNvPr id="3" name="Picture 2"/>
          <p:cNvPicPr>
            <a:picLocks noChangeAspect="1"/>
          </p:cNvPicPr>
          <p:nvPr/>
        </p:nvPicPr>
        <p:blipFill>
          <a:blip r:embed="rId2"/>
          <a:stretch>
            <a:fillRect/>
          </a:stretch>
        </p:blipFill>
        <p:spPr>
          <a:xfrm>
            <a:off x="711574" y="1569659"/>
            <a:ext cx="7720852" cy="5280369"/>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p:nvPr/>
        </p:nvSpPr>
        <p:spPr>
          <a:xfrm>
            <a:off x="0" y="274719"/>
            <a:ext cx="4095713" cy="1077218"/>
          </a:xfrm>
          <a:prstGeom prst="rect">
            <a:avLst/>
          </a:prstGeom>
          <a:noFill/>
        </p:spPr>
        <p:txBody>
          <a:bodyPr wrap="square" rtlCol="0">
            <a:spAutoFit/>
          </a:bodyPr>
          <a:lstStyle/>
          <a:p>
            <a:r>
              <a:rPr lang="en-US" sz="3200" dirty="0" smtClean="0"/>
              <a:t>-  Passed in May, 2001.</a:t>
            </a:r>
            <a:endParaRPr lang="en-US" sz="3200" dirty="0" smtClean="0"/>
          </a:p>
          <a:p>
            <a:endParaRPr lang="en-US" sz="3200" dirty="0" smtClean="0"/>
          </a:p>
        </p:txBody>
      </p:sp>
      <p:pic>
        <p:nvPicPr>
          <p:cNvPr id="3" name="Picture 2"/>
          <p:cNvPicPr>
            <a:picLocks noChangeAspect="1"/>
          </p:cNvPicPr>
          <p:nvPr/>
        </p:nvPicPr>
        <p:blipFill>
          <a:blip r:embed="rId2"/>
          <a:stretch>
            <a:fillRect/>
          </a:stretch>
        </p:blipFill>
        <p:spPr>
          <a:xfrm>
            <a:off x="4095713" y="-1"/>
            <a:ext cx="5048287" cy="6877955"/>
          </a:xfrm>
          <a:prstGeom prst="rect">
            <a:avLst/>
          </a:prstGeom>
        </p:spPr>
      </p:pic>
      <p:sp>
        <p:nvSpPr>
          <p:cNvPr id="4" name="TextBox 3"/>
          <p:cNvSpPr txBox="1"/>
          <p:nvPr/>
        </p:nvSpPr>
        <p:spPr>
          <a:xfrm>
            <a:off x="0" y="1088047"/>
            <a:ext cx="4095713" cy="5509200"/>
          </a:xfrm>
          <a:prstGeom prst="rect">
            <a:avLst/>
          </a:prstGeom>
          <a:noFill/>
        </p:spPr>
        <p:txBody>
          <a:bodyPr wrap="square" rtlCol="0">
            <a:spAutoFit/>
          </a:bodyPr>
          <a:lstStyle/>
          <a:p>
            <a:r>
              <a:rPr lang="en-US" sz="3200" dirty="0" smtClean="0"/>
              <a:t>-  Tax cuts for almost every tax paying American were to be phased in over 9 years.</a:t>
            </a:r>
          </a:p>
          <a:p>
            <a:endParaRPr lang="en-US" sz="3200" dirty="0" smtClean="0"/>
          </a:p>
          <a:p>
            <a:r>
              <a:rPr lang="en-US" sz="3200" dirty="0" smtClean="0"/>
              <a:t>-  That process was sped up in 2003.</a:t>
            </a:r>
          </a:p>
          <a:p>
            <a:endParaRPr lang="en-US" sz="3200" dirty="0" smtClean="0"/>
          </a:p>
          <a:p>
            <a:r>
              <a:rPr lang="en-US" sz="3200" dirty="0" smtClean="0"/>
              <a:t>-  Ultimately reduced government income by $1.3 trillion</a:t>
            </a:r>
            <a:r>
              <a:rPr lang="en-US" sz="3200" dirty="0" smtClean="0"/>
              <a:t>.</a:t>
            </a:r>
            <a:endParaRPr lang="en-US" sz="32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50000" decel="5000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accel="50000" decel="50000" fill="hold" grpId="0"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accel="50000" decel="50000"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 calcmode="lin" valueType="num">
                                      <p:cBhvr additive="base">
                                        <p:cTn id="19" dur="500" fill="hold"/>
                                        <p:tgtEl>
                                          <p:spTgt spid="4">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857</TotalTime>
  <Words>1897</Words>
  <Application>Microsoft Macintosh PowerPoint</Application>
  <PresentationFormat>On-screen Show (4:3)</PresentationFormat>
  <Paragraphs>158</Paragraphs>
  <Slides>59</Slides>
  <Notes>0</Notes>
  <HiddenSlides>0</HiddenSlides>
  <MMClips>0</MMClips>
  <ScaleCrop>false</ScaleCrop>
  <HeadingPairs>
    <vt:vector size="4" baseType="variant">
      <vt:variant>
        <vt:lpstr>Design Template</vt:lpstr>
      </vt:variant>
      <vt:variant>
        <vt:i4>1</vt:i4>
      </vt:variant>
      <vt:variant>
        <vt:lpstr>Slide Titles</vt:lpstr>
      </vt:variant>
      <vt:variant>
        <vt:i4>59</vt:i4>
      </vt:variant>
    </vt:vector>
  </HeadingPairs>
  <TitlesOfParts>
    <vt:vector size="60"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vector>
  </TitlesOfParts>
  <Company>Monarch HS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Justin Abbott</dc:creator>
  <cp:lastModifiedBy>Justin Abbott</cp:lastModifiedBy>
  <cp:revision>4</cp:revision>
  <dcterms:created xsi:type="dcterms:W3CDTF">2016-04-20T01:45:33Z</dcterms:created>
  <dcterms:modified xsi:type="dcterms:W3CDTF">2016-04-20T14:12:07Z</dcterms:modified>
</cp:coreProperties>
</file>