
<file path=[Content_Types].xml><?xml version="1.0" encoding="utf-8"?>
<Types xmlns="http://schemas.openxmlformats.org/package/2006/content-types">
  <Override PartName="/ppt/slides/slide12.xml" ContentType="application/vnd.openxmlformats-officedocument.presentationml.slide+xml"/>
  <Override PartName="/ppt/slides/slide46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slides/slide45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50.xml" ContentType="application/vnd.openxmlformats-officedocument.presentationml.slide+xml"/>
  <Override PartName="/ppt/slides/slide2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slides/slide25.xml" ContentType="application/vnd.openxmlformats-officedocument.presentationml.slide+xml"/>
  <Override PartName="/ppt/slides/slide13.xml" ContentType="application/vnd.openxmlformats-officedocument.presentationml.slide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49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43.xml" ContentType="application/vnd.openxmlformats-officedocument.presentationml.slide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57" r:id="rId6"/>
    <p:sldId id="265" r:id="rId7"/>
    <p:sldId id="266" r:id="rId8"/>
    <p:sldId id="267" r:id="rId9"/>
    <p:sldId id="268" r:id="rId10"/>
    <p:sldId id="269" r:id="rId11"/>
    <p:sldId id="261" r:id="rId12"/>
    <p:sldId id="262" r:id="rId13"/>
    <p:sldId id="263" r:id="rId14"/>
    <p:sldId id="264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303" r:id="rId35"/>
    <p:sldId id="289" r:id="rId36"/>
    <p:sldId id="290" r:id="rId37"/>
    <p:sldId id="291" r:id="rId38"/>
    <p:sldId id="292" r:id="rId39"/>
    <p:sldId id="293" r:id="rId40"/>
    <p:sldId id="294" r:id="rId41"/>
    <p:sldId id="296" r:id="rId42"/>
    <p:sldId id="295" r:id="rId43"/>
    <p:sldId id="297" r:id="rId44"/>
    <p:sldId id="298" r:id="rId45"/>
    <p:sldId id="299" r:id="rId46"/>
    <p:sldId id="300" r:id="rId47"/>
    <p:sldId id="304" r:id="rId48"/>
    <p:sldId id="301" r:id="rId49"/>
    <p:sldId id="302" r:id="rId50"/>
    <p:sldId id="305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 showGuides="1">
      <p:cViewPr varScale="1">
        <p:scale>
          <a:sx n="84" d="100"/>
          <a:sy n="84" d="100"/>
        </p:scale>
        <p:origin x="-9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theme" Target="theme/theme1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tableStyles" Target="tableStyles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printerSettings" Target="printerSettings/printerSettings1.bin"/><Relationship Id="rId54" Type="http://schemas.openxmlformats.org/officeDocument/2006/relationships/viewProps" Target="viewProps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53" Type="http://schemas.openxmlformats.org/officeDocument/2006/relationships/presProps" Target="presProps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C9932-0C40-4546-89B9-BB7319E7DAFA}" type="datetimeFigureOut">
              <a:rPr lang="en-US" smtClean="0"/>
              <a:t>5/13/12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F29A8-7180-AE4E-9EDA-9489A9A17B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C9932-0C40-4546-89B9-BB7319E7DAFA}" type="datetimeFigureOut">
              <a:rPr lang="en-US" smtClean="0"/>
              <a:t>5/13/12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F29A8-7180-AE4E-9EDA-9489A9A17B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C9932-0C40-4546-89B9-BB7319E7DAFA}" type="datetimeFigureOut">
              <a:rPr lang="en-US" smtClean="0"/>
              <a:t>5/13/12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F29A8-7180-AE4E-9EDA-9489A9A17B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C9932-0C40-4546-89B9-BB7319E7DAFA}" type="datetimeFigureOut">
              <a:rPr lang="en-US" smtClean="0"/>
              <a:t>5/13/12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F29A8-7180-AE4E-9EDA-9489A9A17B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C9932-0C40-4546-89B9-BB7319E7DAFA}" type="datetimeFigureOut">
              <a:rPr lang="en-US" smtClean="0"/>
              <a:t>5/13/12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F29A8-7180-AE4E-9EDA-9489A9A17B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C9932-0C40-4546-89B9-BB7319E7DAFA}" type="datetimeFigureOut">
              <a:rPr lang="en-US" smtClean="0"/>
              <a:t>5/13/12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F29A8-7180-AE4E-9EDA-9489A9A17B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C9932-0C40-4546-89B9-BB7319E7DAFA}" type="datetimeFigureOut">
              <a:rPr lang="en-US" smtClean="0"/>
              <a:t>5/13/12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F29A8-7180-AE4E-9EDA-9489A9A17B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C9932-0C40-4546-89B9-BB7319E7DAFA}" type="datetimeFigureOut">
              <a:rPr lang="en-US" smtClean="0"/>
              <a:t>5/13/12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F29A8-7180-AE4E-9EDA-9489A9A17B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C9932-0C40-4546-89B9-BB7319E7DAFA}" type="datetimeFigureOut">
              <a:rPr lang="en-US" smtClean="0"/>
              <a:t>5/13/12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F29A8-7180-AE4E-9EDA-9489A9A17B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C9932-0C40-4546-89B9-BB7319E7DAFA}" type="datetimeFigureOut">
              <a:rPr lang="en-US" smtClean="0"/>
              <a:t>5/13/12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F29A8-7180-AE4E-9EDA-9489A9A17B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C9932-0C40-4546-89B9-BB7319E7DAFA}" type="datetimeFigureOut">
              <a:rPr lang="en-US" smtClean="0"/>
              <a:t>5/13/12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F29A8-7180-AE4E-9EDA-9489A9A17B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C9932-0C40-4546-89B9-BB7319E7DAFA}" type="datetimeFigureOut">
              <a:rPr lang="en-US" smtClean="0"/>
              <a:t>5/13/12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F29A8-7180-AE4E-9EDA-9489A9A17B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88594" y="382012"/>
            <a:ext cx="4766812" cy="60939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000" b="1" cap="none" spc="0" dirty="0" smtClean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</a:t>
            </a:r>
          </a:p>
          <a:p>
            <a:pPr algn="ctr"/>
            <a:r>
              <a:rPr lang="en-US" sz="13000" b="1" dirty="0" smtClean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War In</a:t>
            </a:r>
          </a:p>
          <a:p>
            <a:pPr algn="ctr"/>
            <a:r>
              <a:rPr lang="en-US" sz="13000" b="1" dirty="0" smtClean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Iraq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Saddam Hussein agreed, and destroyed what he claimed were all of Iraq’s weapons of mass destruction by 1998.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78" y="1120053"/>
            <a:ext cx="8301043" cy="575020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47780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However, thing #2: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014" y="-125509"/>
            <a:ext cx="4365986" cy="69835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690062"/>
            <a:ext cx="47780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He was afraid of losing power, both in his own nation and in the Middle East.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87184" y="335846"/>
            <a:ext cx="3656816" cy="6186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Desperate to hold onto power, he ordered the military to begin developing nuclear weapons.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159"/>
            <a:ext cx="5487184" cy="68685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Unfortunately for Iraq, Hussein and his military could never get the money, the radioactive materials, or the knowledge to successfully construct a nuclear device.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569660"/>
            <a:ext cx="8001000" cy="5288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74345"/>
            <a:ext cx="3598631" cy="5909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By the mid 90’s, the Iraqi nuclear program was all but abandoned.</a:t>
            </a:r>
            <a:endParaRPr lang="en-US" sz="5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631" y="-10507"/>
            <a:ext cx="5487184" cy="686850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59459" y="335845"/>
            <a:ext cx="4184541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 number of important people in the U.S. government doubted Hussein’s claims that he had destroyed all of his weapons of mass destruction (</a:t>
            </a:r>
            <a:r>
              <a:rPr lang="en-US" sz="3600" dirty="0" err="1" smtClean="0"/>
              <a:t>WMDs</a:t>
            </a:r>
            <a:r>
              <a:rPr lang="en-US" sz="3600" dirty="0" smtClean="0"/>
              <a:t>) and that he had given up pursuit of nuclear weapons.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9" y="1"/>
            <a:ext cx="494398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43546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Hussein’s actions at times helped reinforce this idea. 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569660"/>
            <a:ext cx="4354646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He did not want to appear weak to his enemies, both in and out of Iraq.</a:t>
            </a:r>
          </a:p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Thus, he would, at times, prevent UN weapons inspectors from entering certain areas of Iraq.  Why?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646" y="0"/>
            <a:ext cx="4789354" cy="6857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15880" y="0"/>
            <a:ext cx="3628120" cy="6740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After 9/11, President Bush, and members of his administration, most notably Vice President Dick Cheney, and Sec. of Defense Donald Rumsfeld, argued that Iraq posed a major threat to the United States.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33484"/>
            <a:ext cx="5515881" cy="5991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Bush, Cheney, and Rumsfeld argued that if Hussein did have any remaining </a:t>
            </a:r>
            <a:r>
              <a:rPr lang="en-US" sz="2800" dirty="0" err="1" smtClean="0"/>
              <a:t>WMDs</a:t>
            </a:r>
            <a:r>
              <a:rPr lang="en-US" sz="2800" dirty="0" smtClean="0"/>
              <a:t>, he could easily give them to Al-Qaeda or other terrorist groups to be used against America.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40" y="1406292"/>
            <a:ext cx="8340520" cy="562890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The President, and others, began to make speeches in which they claimed Iraq DID have </a:t>
            </a:r>
            <a:r>
              <a:rPr lang="en-US" sz="3200" dirty="0" err="1" smtClean="0"/>
              <a:t>WMDs</a:t>
            </a:r>
            <a:r>
              <a:rPr lang="en-US" sz="3200" dirty="0" smtClean="0"/>
              <a:t> and that Hussein was an imminent threat to the U.S.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49" y="1569660"/>
            <a:ext cx="8137502" cy="509478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03631ymrYaD_f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6529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65298" y="1997839"/>
            <a:ext cx="42787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If you recall, Saddam Hussein and the Ba’ath Party controlled the nation of Iraq</a:t>
            </a:r>
            <a:r>
              <a:rPr lang="en-US" sz="3600" dirty="0" smtClean="0"/>
              <a:t>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335846"/>
            <a:ext cx="3961518" cy="6186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In some of these speeches, government officials began to imply that there was a connection between Iraq and Al-Qaeda.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1518" y="-51975"/>
            <a:ext cx="5182482" cy="69099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42790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Many Americans began to believe that Iraq was, in part, responsible for the attacks on 9/11.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453841"/>
            <a:ext cx="427904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 one national poll, conducted in October 2002, 66% of Americans believed that Saddam Hussein was directly involved in the attack.</a:t>
            </a:r>
          </a:p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He wasn’t.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044" y="-12683"/>
            <a:ext cx="4864956" cy="68706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81486" y="241891"/>
            <a:ext cx="276251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Throughout 2002 and early 2003, the Bush administration repeatedly suggested that Iraq possessed </a:t>
            </a:r>
            <a:r>
              <a:rPr lang="en-US" sz="3200" dirty="0" err="1" smtClean="0"/>
              <a:t>WMDs</a:t>
            </a:r>
            <a:r>
              <a:rPr lang="en-US" sz="3200" dirty="0" smtClean="0"/>
              <a:t> and that Hussein was still working to obtain nuclear weapons.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3388"/>
            <a:ext cx="6381486" cy="5371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45361" y="0"/>
            <a:ext cx="4052239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Much of the information they were using to support their claims came from people who had fled Iraq and who hated Saddam Hussein.  Why might this have been a problem?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878" y="0"/>
            <a:ext cx="5137121" cy="68802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Based upon the reports from these people, on October 11, 2002 the U.S. Congress voted to approve military action against Iraq in order to protect America.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97" y="1384995"/>
            <a:ext cx="8422006" cy="548196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In November, 2002 the United Nations sent weapons inspectors into Iraq to verify America’s claims.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56" y="1077218"/>
            <a:ext cx="8558088" cy="579146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While those inspections were taking place, the U.S. government began working on building a coalition of nations to invade Iraq if necessary.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404" y="1384994"/>
            <a:ext cx="8045192" cy="547870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To that end, in February 2003 Sec. Of State Colin Powell appeared before the United Nations Security Council and laid out America’s case.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489" y="1569660"/>
            <a:ext cx="7167021" cy="528834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4572000" cy="6740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The following month, March, 2003, Chief U.N. weapons inspector Hans </a:t>
            </a:r>
            <a:r>
              <a:rPr lang="en-US" sz="3600" dirty="0" err="1" smtClean="0"/>
              <a:t>Blix</a:t>
            </a:r>
            <a:r>
              <a:rPr lang="en-US" sz="3600" dirty="0" smtClean="0"/>
              <a:t> returned from Iraq with the news that after careful investigation, the U.N. had been unable to find any evidence of </a:t>
            </a:r>
            <a:r>
              <a:rPr lang="en-US" sz="3600" dirty="0" err="1" smtClean="0"/>
              <a:t>WMDs</a:t>
            </a:r>
            <a:r>
              <a:rPr lang="en-US" sz="3600" dirty="0" smtClean="0"/>
              <a:t> or a nuclear program in Iraq.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605784" cy="681656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0"/>
            <a:ext cx="9144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This did not stop the call for war from the Bush administration.  They argued that Hussein was simply hiding them.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58" y="1754326"/>
            <a:ext cx="8331284" cy="51376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ni-shia-ma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3697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36972" y="612844"/>
            <a:ext cx="31070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Remember as </a:t>
            </a:r>
            <a:r>
              <a:rPr lang="en-US" sz="4000" dirty="0" smtClean="0"/>
              <a:t>well that he and the govt. were dominated by Sunnis, while the majority of the people were Shiite.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The U.N. refused to issue formal sanctions against Iraq and protested America’s push for war.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54" y="1077218"/>
            <a:ext cx="8709291" cy="580619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Undeterred, the U.S. formed a coalition with Great Britain, Australia, Denmark, and Poland.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925" y="1147675"/>
            <a:ext cx="7560149" cy="571032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By March 1, 2003 125,000 American and 45,000 British troops were stationed in Kuwait awaiting the invasion of Iraq.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3850"/>
            <a:ext cx="9144000" cy="513470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On March 19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, 2003 it began.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94" y="646331"/>
            <a:ext cx="8724412" cy="622614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The Navy and the Air Force unleashed a massive bombing campaign targeting the Iraqi military and Hussein’s government.  The following day, ground troops poured into Iraq.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363" y="2062102"/>
            <a:ext cx="7017274" cy="4795897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9435"/>
            <a:ext cx="409760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Within three weeks the U.S. army occupied the capital of Baghdad.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794672"/>
            <a:ext cx="409760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Saddam Hussein and his supporters had fled.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7601" y="-1"/>
            <a:ext cx="5046399" cy="6963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On May 1, 2003 President Bush travelled to the aircraft carrier U.S.S. Abraham Lincoln and declared that major military operations in Iraq were over. 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8439"/>
            <a:ext cx="9144000" cy="51295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41429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As the invasion got underway in March, the CIA began scouring Iraq to find the alleged Weapons of Mass Destruction.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3885381"/>
            <a:ext cx="41429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They couldn’t find any.</a:t>
            </a:r>
          </a:p>
          <a:p>
            <a:pPr algn="ctr"/>
            <a:endParaRPr lang="en-US" sz="3600" dirty="0" smtClean="0"/>
          </a:p>
          <a:p>
            <a:pPr algn="ctr"/>
            <a:r>
              <a:rPr lang="en-US" sz="3600" dirty="0" smtClean="0"/>
              <a:t>They never found any.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962" y="-4962"/>
            <a:ext cx="5001038" cy="68683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Failing to find any </a:t>
            </a:r>
            <a:r>
              <a:rPr lang="en-US" sz="4000" dirty="0" err="1" smtClean="0"/>
              <a:t>WMDs</a:t>
            </a:r>
            <a:r>
              <a:rPr lang="en-US" sz="4000" dirty="0" smtClean="0"/>
              <a:t>, the American mission became building up a democracy for the people of Iraq.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9523"/>
            <a:ext cx="9144000" cy="47784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34966"/>
            <a:ext cx="45720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To that end, the United States set up a temporary government led by American L. Paul Bremer.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-1" y="3129470"/>
            <a:ext cx="45720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Bremer’s job was to put together a democratic government and oversee the transition of power from the U.S. military to an Iraqi government.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-1"/>
            <a:ext cx="4572000" cy="68869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8928"/>
            <a:ext cx="9144000" cy="55090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 1991, the Iraqi army was decimated during the Persian Gulf War (Operation Desert Storm).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Very quickly, and number of things started to go bad.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9160"/>
            <a:ext cx="9144000" cy="5958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457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After Hussein fled, and before Bremer could set up control, no one maintained order.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328205"/>
            <a:ext cx="4572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Billions of dollars worth of money, weapons, supplies, art, electronics, etc. were stolen first from the government, then from everywhere.</a:t>
            </a:r>
          </a:p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Problem?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-131045"/>
            <a:ext cx="4572000" cy="6989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0" y="196536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The Ba’ath party had held the power in Iraq since 1968.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0" y="2116550"/>
            <a:ext cx="4572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 order to convince the Shiite majority that things were different, Bremer prohibited all members of the Ba’ath Party from participating in the new government.</a:t>
            </a:r>
          </a:p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Problem?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6878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829"/>
            <a:ext cx="47780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To continue that policy, Bremer next disbanded the Iraqi military, essentially firing all remaining soldiers.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659038"/>
            <a:ext cx="47780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While a new group of, mostly Shiite soldiers were trained, the formers soldiers went home, often with their guns.</a:t>
            </a:r>
          </a:p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Problem?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014" y="6829"/>
            <a:ext cx="4365987" cy="68511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53617" y="0"/>
            <a:ext cx="42903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In this atmosphere an insurgency began to grow.  It was built from a variety of groups: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853616" y="2025907"/>
            <a:ext cx="4290384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  Sunnis who were upset at their new lack of power.</a:t>
            </a:r>
          </a:p>
          <a:p>
            <a:endParaRPr lang="en-US" sz="2800" dirty="0" smtClean="0"/>
          </a:p>
          <a:p>
            <a:r>
              <a:rPr lang="en-US" sz="2800" dirty="0" smtClean="0"/>
              <a:t>-  Shiites who wanted revenge on Hussein and the Sunnis.</a:t>
            </a:r>
          </a:p>
          <a:p>
            <a:endParaRPr lang="en-US" sz="2800" dirty="0" smtClean="0"/>
          </a:p>
          <a:p>
            <a:r>
              <a:rPr lang="en-US" sz="2800" dirty="0" smtClean="0"/>
              <a:t>-  Al-Qaeda, who hope to use the death in Iraq to inspire more hatred of America.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853616" cy="68961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By November, 2003 American soldiers faced daily attacks from suicide bombers, roadside bombs, and any number of looters, criminals, etc…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55" y="1798256"/>
            <a:ext cx="8633690" cy="5059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Things continued that way for the next 7 years, while various attempts were made to set up a stable Iraqi government.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15" y="954106"/>
            <a:ext cx="8618570" cy="591808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U.S. forces left Iraq in August, 2011.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8096"/>
            <a:ext cx="9144000" cy="6089904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" y="923330"/>
            <a:ext cx="5110661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  Saddam Hussein was removed from power.  He was captured by U.S. forces in December 2003, and executed by the Iraqi government in in 2006.</a:t>
            </a:r>
          </a:p>
          <a:p>
            <a:endParaRPr lang="en-US" sz="2800" dirty="0" smtClean="0"/>
          </a:p>
          <a:p>
            <a:r>
              <a:rPr lang="en-US" sz="2800" dirty="0" smtClean="0"/>
              <a:t>-  Iraq has a democratic government.</a:t>
            </a:r>
          </a:p>
          <a:p>
            <a:endParaRPr lang="en-US" sz="2800" dirty="0" smtClean="0"/>
          </a:p>
          <a:p>
            <a:r>
              <a:rPr lang="en-US" sz="2800" dirty="0" smtClean="0"/>
              <a:t>-  Al-Qaeda in Iraq has been decimated, although some argue Al-Qaeda never would have been in Iraq if the U.S. hadn’t invaded.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What has been accomplished?</a:t>
            </a:r>
            <a:endParaRPr lang="en-US" sz="5400" b="1" dirty="0" smtClean="0">
              <a:ln w="1905"/>
              <a:solidFill>
                <a:srgbClr val="00009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0120" y="1133866"/>
            <a:ext cx="4203880" cy="49682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0" y="923330"/>
            <a:ext cx="457200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 $ 800,000,000,000</a:t>
            </a:r>
          </a:p>
          <a:p>
            <a:endParaRPr lang="en-US" sz="3200" dirty="0" smtClean="0"/>
          </a:p>
          <a:p>
            <a:r>
              <a:rPr lang="en-US" sz="3200" dirty="0" smtClean="0"/>
              <a:t>- 4,486 U.S. soldiers killed</a:t>
            </a:r>
          </a:p>
          <a:p>
            <a:endParaRPr lang="en-US" sz="3200" dirty="0" smtClean="0"/>
          </a:p>
          <a:p>
            <a:r>
              <a:rPr lang="en-US" sz="3200" dirty="0" smtClean="0"/>
              <a:t>- 33,184 U.S. soldiers wounded</a:t>
            </a:r>
          </a:p>
          <a:p>
            <a:endParaRPr lang="en-US" sz="3200" dirty="0" smtClean="0"/>
          </a:p>
          <a:p>
            <a:r>
              <a:rPr lang="en-US" sz="3200" dirty="0" smtClean="0"/>
              <a:t>- Over 110,000 Iraqi civilians killed</a:t>
            </a:r>
          </a:p>
          <a:p>
            <a:endParaRPr lang="en-US" sz="3200" dirty="0" smtClean="0"/>
          </a:p>
          <a:p>
            <a:r>
              <a:rPr lang="en-US" sz="3200" dirty="0" smtClean="0"/>
              <a:t>-  Loss of focus in Afghanistan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dirty="0" smtClean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      </a:t>
            </a:r>
            <a:r>
              <a:rPr lang="en-US" sz="5400" b="1" cap="none" spc="0" dirty="0" smtClean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Cost</a:t>
            </a:r>
            <a:endParaRPr lang="en-US" sz="5400" b="1" dirty="0" smtClean="0">
              <a:ln w="1905"/>
              <a:solidFill>
                <a:srgbClr val="00009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But remember, President Bush refused to invade deep into Iraq and take Hussein out of power.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95" y="1077217"/>
            <a:ext cx="8648810" cy="5794703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171" y="382012"/>
            <a:ext cx="7921660" cy="62478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0" b="1" cap="none" spc="0" dirty="0" smtClean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Fin.</a:t>
            </a:r>
            <a:endParaRPr lang="en-US" sz="40000" b="1" dirty="0" smtClean="0">
              <a:ln w="1905"/>
              <a:solidFill>
                <a:srgbClr val="00009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When the war was over, two important things happened.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75" y="1200329"/>
            <a:ext cx="8603449" cy="568634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Worried about a possible future Iraqi attack on its neighbors, most likely the nation of Israel, the United Nations demanded that Iraq do two things: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62100"/>
            <a:ext cx="7620000" cy="52959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Destroy any and all biological and chemical weapons it possessed.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8000" y="1753227"/>
            <a:ext cx="10160000" cy="47117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Allow United Nations weapons inspectors into Iraq to ensure compliance with that demand.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56" y="1077218"/>
            <a:ext cx="8558088" cy="579146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1372</Words>
  <Application>Microsoft Macintosh PowerPoint</Application>
  <PresentationFormat>On-screen Show (4:3)</PresentationFormat>
  <Paragraphs>92</Paragraphs>
  <Slides>50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</vt:vector>
  </TitlesOfParts>
  <Company>Monarch HS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Justin Abbott</dc:creator>
  <cp:lastModifiedBy>Justin Abbott</cp:lastModifiedBy>
  <cp:revision>2</cp:revision>
  <dcterms:created xsi:type="dcterms:W3CDTF">2012-05-14T02:01:35Z</dcterms:created>
  <dcterms:modified xsi:type="dcterms:W3CDTF">2012-05-14T04:41:07Z</dcterms:modified>
</cp:coreProperties>
</file>