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304" r:id="rId4"/>
    <p:sldId id="305" r:id="rId5"/>
    <p:sldId id="287" r:id="rId6"/>
    <p:sldId id="288" r:id="rId7"/>
    <p:sldId id="289" r:id="rId8"/>
    <p:sldId id="306" r:id="rId9"/>
    <p:sldId id="291" r:id="rId10"/>
    <p:sldId id="307" r:id="rId11"/>
    <p:sldId id="308" r:id="rId12"/>
    <p:sldId id="321" r:id="rId13"/>
    <p:sldId id="318" r:id="rId14"/>
    <p:sldId id="309" r:id="rId15"/>
    <p:sldId id="311" r:id="rId16"/>
    <p:sldId id="313" r:id="rId17"/>
    <p:sldId id="315" r:id="rId18"/>
    <p:sldId id="316" r:id="rId19"/>
    <p:sldId id="317" r:id="rId20"/>
    <p:sldId id="319" r:id="rId21"/>
    <p:sldId id="320" r:id="rId22"/>
    <p:sldId id="322" r:id="rId23"/>
    <p:sldId id="261" r:id="rId24"/>
    <p:sldId id="283" r:id="rId25"/>
    <p:sldId id="262" r:id="rId26"/>
    <p:sldId id="263" r:id="rId27"/>
    <p:sldId id="265" r:id="rId28"/>
    <p:sldId id="272" r:id="rId29"/>
    <p:sldId id="280" r:id="rId30"/>
    <p:sldId id="293" r:id="rId31"/>
    <p:sldId id="2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51" d="100"/>
          <a:sy n="51" d="100"/>
        </p:scale>
        <p:origin x="1243"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B30CD7-24FF-384D-B624-CAE2F31C2A80}"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0CD7-24FF-384D-B624-CAE2F31C2A80}"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0CD7-24FF-384D-B624-CAE2F31C2A80}"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0CD7-24FF-384D-B624-CAE2F31C2A80}"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30CD7-24FF-384D-B624-CAE2F31C2A80}"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B30CD7-24FF-384D-B624-CAE2F31C2A80}" type="datetimeFigureOut">
              <a:rPr lang="en-US" smtClean="0"/>
              <a:pPr/>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B30CD7-24FF-384D-B624-CAE2F31C2A80}" type="datetimeFigureOut">
              <a:rPr lang="en-US" smtClean="0"/>
              <a:pPr/>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B30CD7-24FF-384D-B624-CAE2F31C2A80}" type="datetimeFigureOut">
              <a:rPr lang="en-US" smtClean="0"/>
              <a:pPr/>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30CD7-24FF-384D-B624-CAE2F31C2A80}" type="datetimeFigureOut">
              <a:rPr lang="en-US" smtClean="0"/>
              <a:pPr/>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30CD7-24FF-384D-B624-CAE2F31C2A80}" type="datetimeFigureOut">
              <a:rPr lang="en-US" smtClean="0"/>
              <a:pPr/>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30CD7-24FF-384D-B624-CAE2F31C2A80}" type="datetimeFigureOut">
              <a:rPr lang="en-US" smtClean="0"/>
              <a:pPr/>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28EB-5536-0444-82D6-28A28CE658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30CD7-24FF-384D-B624-CAE2F31C2A80}" type="datetimeFigureOut">
              <a:rPr lang="en-US" smtClean="0"/>
              <a:pPr/>
              <a:t>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28EB-5536-0444-82D6-28A28CE658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8719" y="0"/>
            <a:ext cx="5806560" cy="6863417"/>
          </a:xfrm>
          <a:prstGeom prst="rect">
            <a:avLst/>
          </a:prstGeom>
          <a:noFill/>
        </p:spPr>
        <p:txBody>
          <a:bodyPr wrap="none" lIns="91440" tIns="45720" rIns="91440" bIns="45720">
            <a:spAutoFit/>
          </a:bodyPr>
          <a:lstStyle/>
          <a:p>
            <a:pPr algn="ctr"/>
            <a:r>
              <a:rPr lang="en-US" sz="11000" b="1" spc="300" dirty="0" smtClean="0">
                <a:ln w="11430" cmpd="sng">
                  <a:solidFill>
                    <a:schemeClr val="tx1"/>
                  </a:solidFill>
                  <a:prstDash val="solid"/>
                  <a:miter lim="800000"/>
                </a:ln>
                <a:solidFill>
                  <a:srgbClr val="FF0000"/>
                </a:solidFill>
                <a:effectLst>
                  <a:glow rad="45500">
                    <a:schemeClr val="accent1">
                      <a:satMod val="220000"/>
                      <a:alpha val="35000"/>
                    </a:schemeClr>
                  </a:glow>
                </a:effectLst>
              </a:rPr>
              <a:t>Why did</a:t>
            </a:r>
          </a:p>
          <a:p>
            <a:pPr algn="ctr"/>
            <a:r>
              <a:rPr lang="en-US" sz="11000" b="1" spc="300" dirty="0" smtClean="0">
                <a:ln w="11430" cmpd="sng">
                  <a:solidFill>
                    <a:schemeClr val="tx1"/>
                  </a:solidFill>
                  <a:prstDash val="solid"/>
                  <a:miter lim="800000"/>
                </a:ln>
                <a:solidFill>
                  <a:srgbClr val="FF0000"/>
                </a:solidFill>
                <a:effectLst>
                  <a:glow rad="45500">
                    <a:schemeClr val="accent1">
                      <a:satMod val="220000"/>
                      <a:alpha val="35000"/>
                    </a:schemeClr>
                  </a:glow>
                </a:effectLst>
              </a:rPr>
              <a:t>the</a:t>
            </a:r>
          </a:p>
          <a:p>
            <a:pPr algn="ctr"/>
            <a:r>
              <a:rPr lang="en-US" sz="11000" b="1" spc="300" dirty="0" smtClean="0">
                <a:ln w="11430" cmpd="sng">
                  <a:solidFill>
                    <a:schemeClr val="tx1"/>
                  </a:solidFill>
                  <a:prstDash val="solid"/>
                  <a:miter lim="800000"/>
                </a:ln>
                <a:solidFill>
                  <a:srgbClr val="FF0000"/>
                </a:solidFill>
                <a:effectLst>
                  <a:glow rad="45500">
                    <a:schemeClr val="accent1">
                      <a:satMod val="220000"/>
                      <a:alpha val="35000"/>
                    </a:schemeClr>
                  </a:glow>
                </a:effectLst>
              </a:rPr>
              <a:t>Cold War </a:t>
            </a:r>
          </a:p>
          <a:p>
            <a:pPr algn="ctr"/>
            <a:r>
              <a:rPr lang="en-US" sz="11000" b="1" spc="300" dirty="0" smtClean="0">
                <a:ln w="11430" cmpd="sng">
                  <a:solidFill>
                    <a:schemeClr val="tx1"/>
                  </a:solidFill>
                  <a:prstDash val="solid"/>
                  <a:miter lim="800000"/>
                </a:ln>
                <a:solidFill>
                  <a:srgbClr val="FF0000"/>
                </a:solidFill>
                <a:effectLst>
                  <a:glow rad="45500">
                    <a:schemeClr val="accent1">
                      <a:satMod val="220000"/>
                      <a:alpha val="35000"/>
                    </a:schemeClr>
                  </a:glow>
                </a:effectLst>
              </a:rPr>
              <a:t>start?</a:t>
            </a:r>
            <a:endParaRPr lang="en-US" sz="11000" b="1" spc="300" dirty="0">
              <a:ln w="11430" cmpd="sng">
                <a:solidFill>
                  <a:schemeClr val="tx1"/>
                </a:solidFill>
                <a:prstDash val="solid"/>
                <a:miter lim="800000"/>
              </a:ln>
              <a:solidFill>
                <a:srgbClr val="FF0000"/>
              </a:soli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noFill/>
        </p:spPr>
        <p:txBody>
          <a:bodyPr wrap="square" rtlCol="0">
            <a:spAutoFit/>
          </a:bodyPr>
          <a:lstStyle/>
          <a:p>
            <a:r>
              <a:rPr lang="en-US" sz="3200" dirty="0" smtClean="0"/>
              <a:t>America also hated the Soviet Union because they lacked democracy.</a:t>
            </a:r>
            <a:endParaRPr lang="en-US" sz="3200" dirty="0"/>
          </a:p>
        </p:txBody>
      </p:sp>
      <p:sp>
        <p:nvSpPr>
          <p:cNvPr id="3" name="TextBox 2"/>
          <p:cNvSpPr txBox="1"/>
          <p:nvPr/>
        </p:nvSpPr>
        <p:spPr>
          <a:xfrm>
            <a:off x="1" y="1201002"/>
            <a:ext cx="4585648" cy="5509200"/>
          </a:xfrm>
          <a:prstGeom prst="rect">
            <a:avLst/>
          </a:prstGeom>
          <a:noFill/>
        </p:spPr>
        <p:txBody>
          <a:bodyPr wrap="square" rtlCol="0">
            <a:spAutoFit/>
          </a:bodyPr>
          <a:lstStyle/>
          <a:p>
            <a:r>
              <a:rPr lang="en-US" sz="3200" dirty="0" smtClean="0"/>
              <a:t>-  Joseph Stalin was a brutal dictator who ruled the USSR with an iron fist.</a:t>
            </a:r>
          </a:p>
          <a:p>
            <a:endParaRPr lang="en-US" sz="3200" dirty="0"/>
          </a:p>
          <a:p>
            <a:r>
              <a:rPr lang="en-US" sz="3200" dirty="0" smtClean="0"/>
              <a:t>-  Those who opposed his rule or spoke out against him “disappeared.”</a:t>
            </a:r>
          </a:p>
          <a:p>
            <a:endParaRPr lang="en-US" sz="3200" dirty="0"/>
          </a:p>
          <a:p>
            <a:r>
              <a:rPr lang="en-US" sz="3200" dirty="0" smtClean="0"/>
              <a:t>-  There was very little freedom or liberty for the Soviet People.</a:t>
            </a:r>
            <a:endParaRPr lang="en-US" sz="3200" dirty="0"/>
          </a:p>
        </p:txBody>
      </p:sp>
      <p:pic>
        <p:nvPicPr>
          <p:cNvPr id="11266" name="Picture 2" descr="http://www.conservapedia.com/images/e/ee/Stalin-140508_27880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649" y="692600"/>
            <a:ext cx="4558352" cy="617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3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428178"/>
            <a:ext cx="4156383" cy="6001643"/>
          </a:xfrm>
          <a:prstGeom prst="rect">
            <a:avLst/>
          </a:prstGeom>
          <a:noFill/>
        </p:spPr>
        <p:txBody>
          <a:bodyPr wrap="square" rtlCol="0">
            <a:spAutoFit/>
          </a:bodyPr>
          <a:lstStyle/>
          <a:p>
            <a:pPr algn="ctr"/>
            <a:r>
              <a:rPr lang="en-US" sz="4800" dirty="0" smtClean="0"/>
              <a:t>This underlying animosity between the US and the Soviet Union broke out into the open when WWII was over.</a:t>
            </a:r>
          </a:p>
        </p:txBody>
      </p:sp>
      <p:pic>
        <p:nvPicPr>
          <p:cNvPr id="10242" name="Picture 2" descr="http://graphics8.nytimes.com/images/section/learning/general/onthisday/big/0902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83" y="0"/>
            <a:ext cx="5014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24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384995"/>
          </a:xfrm>
          <a:prstGeom prst="rect">
            <a:avLst/>
          </a:prstGeom>
          <a:noFill/>
        </p:spPr>
        <p:txBody>
          <a:bodyPr wrap="square" rtlCol="0">
            <a:spAutoFit/>
          </a:bodyPr>
          <a:lstStyle/>
          <a:p>
            <a:pPr algn="ctr"/>
            <a:r>
              <a:rPr lang="en-US" sz="2800" dirty="0" smtClean="0"/>
              <a:t>The US became increasingly concerned that the people of Europe might embrace communism in light of the devastation and suffering brought on by the war.</a:t>
            </a:r>
            <a:endParaRPr lang="en-US" sz="2800" dirty="0"/>
          </a:p>
        </p:txBody>
      </p:sp>
      <p:pic>
        <p:nvPicPr>
          <p:cNvPr id="9218" name="Picture 2" descr="https://upload.wikimedia.org/wikipedia/commons/e/e5/Berlin-_the_Capture_and_Aftermath_of_War_1945-1947_C52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4995"/>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10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239"/>
            <a:ext cx="9144000" cy="1384995"/>
          </a:xfrm>
          <a:prstGeom prst="rect">
            <a:avLst/>
          </a:prstGeom>
          <a:noFill/>
        </p:spPr>
        <p:txBody>
          <a:bodyPr wrap="square" rtlCol="0">
            <a:spAutoFit/>
          </a:bodyPr>
          <a:lstStyle/>
          <a:p>
            <a:pPr algn="ctr"/>
            <a:r>
              <a:rPr lang="en-US" sz="2800" dirty="0" smtClean="0"/>
              <a:t>Additionally by July, 1945 at Potsdam, it became clear to President Truman that Stalin was not going to keep all of the promises he had made at the Yalta Conference in February.</a:t>
            </a:r>
            <a:endParaRPr lang="en-US" sz="2800" dirty="0"/>
          </a:p>
        </p:txBody>
      </p:sp>
      <p:pic>
        <p:nvPicPr>
          <p:cNvPr id="8194" name="Picture 2" descr="http://www.dw.com/image/0,,16441900_30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2359"/>
            <a:ext cx="9144000" cy="514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876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630707" cy="4401205"/>
          </a:xfrm>
          <a:prstGeom prst="rect">
            <a:avLst/>
          </a:prstGeom>
          <a:noFill/>
        </p:spPr>
        <p:txBody>
          <a:bodyPr wrap="square" rtlCol="0">
            <a:spAutoFit/>
          </a:bodyPr>
          <a:lstStyle/>
          <a:p>
            <a:pPr algn="ctr"/>
            <a:r>
              <a:rPr lang="en-US" sz="4000" dirty="0" smtClean="0"/>
              <a:t>At Yalta, the big three had agreed to temporarily divide Germany into four zones of occupation.</a:t>
            </a:r>
          </a:p>
        </p:txBody>
      </p:sp>
      <p:pic>
        <p:nvPicPr>
          <p:cNvPr id="6" name="Picture 5"/>
          <p:cNvPicPr>
            <a:picLocks noChangeAspect="1"/>
          </p:cNvPicPr>
          <p:nvPr/>
        </p:nvPicPr>
        <p:blipFill>
          <a:blip r:embed="rId2"/>
          <a:stretch>
            <a:fillRect/>
          </a:stretch>
        </p:blipFill>
        <p:spPr>
          <a:xfrm>
            <a:off x="3630707" y="0"/>
            <a:ext cx="5513294" cy="6841724"/>
          </a:xfrm>
          <a:prstGeom prst="rect">
            <a:avLst/>
          </a:prstGeom>
        </p:spPr>
      </p:pic>
      <p:sp>
        <p:nvSpPr>
          <p:cNvPr id="2" name="TextBox 1"/>
          <p:cNvSpPr txBox="1"/>
          <p:nvPr/>
        </p:nvSpPr>
        <p:spPr>
          <a:xfrm>
            <a:off x="-1" y="4287179"/>
            <a:ext cx="3630707" cy="2554545"/>
          </a:xfrm>
          <a:prstGeom prst="rect">
            <a:avLst/>
          </a:prstGeom>
          <a:noFill/>
        </p:spPr>
        <p:txBody>
          <a:bodyPr wrap="square" rtlCol="0">
            <a:spAutoFit/>
          </a:bodyPr>
          <a:lstStyle/>
          <a:p>
            <a:pPr algn="ctr"/>
            <a:r>
              <a:rPr lang="en-US" sz="4000" dirty="0" smtClean="0"/>
              <a:t>This happened when the war in Europe was over.</a:t>
            </a:r>
            <a:endParaRPr lang="en-US" sz="4000" dirty="0"/>
          </a:p>
        </p:txBody>
      </p:sp>
    </p:spTree>
    <p:extLst>
      <p:ext uri="{BB962C8B-B14F-4D97-AF65-F5344CB8AC3E}">
        <p14:creationId xmlns:p14="http://schemas.microsoft.com/office/powerpoint/2010/main" val="203130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0" y="361245"/>
            <a:ext cx="4572000" cy="6186309"/>
          </a:xfrm>
          <a:prstGeom prst="rect">
            <a:avLst/>
          </a:prstGeom>
          <a:noFill/>
          <a:ln w="9525">
            <a:noFill/>
            <a:miter lim="800000"/>
            <a:headEnd/>
            <a:tailEnd/>
          </a:ln>
        </p:spPr>
        <p:txBody>
          <a:bodyPr>
            <a:prstTxWarp prst="textNoShape">
              <a:avLst/>
            </a:prstTxWarp>
            <a:spAutoFit/>
          </a:bodyPr>
          <a:lstStyle/>
          <a:p>
            <a:pPr algn="ctr"/>
            <a:r>
              <a:rPr lang="en-US" sz="3600" dirty="0" smtClean="0"/>
              <a:t>The big three had also agreed to form the United Nations which was intended </a:t>
            </a:r>
            <a:r>
              <a:rPr lang="en-US" sz="3600" dirty="0"/>
              <a:t>to serve as a world forum where all the nations of the world could settle their disputes, and maintain world peace and </a:t>
            </a:r>
            <a:r>
              <a:rPr lang="en-US" sz="3600" dirty="0" smtClean="0"/>
              <a:t>stability through diplomacy.</a:t>
            </a:r>
            <a:endParaRPr lang="en-US" sz="3600" dirty="0"/>
          </a:p>
        </p:txBody>
      </p:sp>
      <p:pic>
        <p:nvPicPr>
          <p:cNvPr id="19459" name="Picture 4"/>
          <p:cNvPicPr>
            <a:picLocks noChangeAspect="1"/>
          </p:cNvPicPr>
          <p:nvPr/>
        </p:nvPicPr>
        <p:blipFill>
          <a:blip r:embed="rId2"/>
          <a:srcRect/>
          <a:stretch>
            <a:fillRect/>
          </a:stretch>
        </p:blipFill>
        <p:spPr bwMode="auto">
          <a:xfrm>
            <a:off x="4572000" y="0"/>
            <a:ext cx="4572000" cy="6908800"/>
          </a:xfrm>
          <a:prstGeom prst="rect">
            <a:avLst/>
          </a:prstGeom>
          <a:noFill/>
          <a:ln w="9525">
            <a:noFill/>
            <a:miter lim="800000"/>
            <a:headEnd/>
            <a:tailEnd/>
          </a:ln>
        </p:spPr>
      </p:pic>
    </p:spTree>
    <p:extLst>
      <p:ext uri="{BB962C8B-B14F-4D97-AF65-F5344CB8AC3E}">
        <p14:creationId xmlns:p14="http://schemas.microsoft.com/office/powerpoint/2010/main" val="3046462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0" y="0"/>
            <a:ext cx="9144000" cy="584200"/>
          </a:xfrm>
          <a:prstGeom prst="rect">
            <a:avLst/>
          </a:prstGeom>
          <a:noFill/>
          <a:ln w="9525">
            <a:noFill/>
            <a:miter lim="800000"/>
            <a:headEnd/>
            <a:tailEnd/>
          </a:ln>
        </p:spPr>
        <p:txBody>
          <a:bodyPr>
            <a:prstTxWarp prst="textNoShape">
              <a:avLst/>
            </a:prstTxWarp>
            <a:spAutoFit/>
          </a:bodyPr>
          <a:lstStyle/>
          <a:p>
            <a:pPr algn="ctr"/>
            <a:r>
              <a:rPr lang="en-US" sz="3200" dirty="0" smtClean="0"/>
              <a:t>This happened too.  The U.N. was created in 1945.</a:t>
            </a:r>
            <a:endParaRPr lang="en-US" sz="3200" dirty="0"/>
          </a:p>
        </p:txBody>
      </p:sp>
      <p:pic>
        <p:nvPicPr>
          <p:cNvPr id="21507" name="Picture 5"/>
          <p:cNvPicPr>
            <a:picLocks noChangeAspect="1"/>
          </p:cNvPicPr>
          <p:nvPr/>
        </p:nvPicPr>
        <p:blipFill>
          <a:blip r:embed="rId2"/>
          <a:srcRect/>
          <a:stretch>
            <a:fillRect/>
          </a:stretch>
        </p:blipFill>
        <p:spPr bwMode="auto">
          <a:xfrm>
            <a:off x="114300" y="746125"/>
            <a:ext cx="8915400" cy="6111875"/>
          </a:xfrm>
          <a:prstGeom prst="rect">
            <a:avLst/>
          </a:prstGeom>
          <a:noFill/>
          <a:ln w="9525">
            <a:noFill/>
            <a:miter lim="800000"/>
            <a:headEnd/>
            <a:tailEnd/>
          </a:ln>
        </p:spPr>
      </p:pic>
    </p:spTree>
    <p:extLst>
      <p:ext uri="{BB962C8B-B14F-4D97-AF65-F5344CB8AC3E}">
        <p14:creationId xmlns:p14="http://schemas.microsoft.com/office/powerpoint/2010/main" val="3629657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569660"/>
          </a:xfrm>
          <a:prstGeom prst="rect">
            <a:avLst/>
          </a:prstGeom>
          <a:noFill/>
        </p:spPr>
        <p:txBody>
          <a:bodyPr wrap="square" rtlCol="0">
            <a:spAutoFit/>
          </a:bodyPr>
          <a:lstStyle/>
          <a:p>
            <a:pPr algn="ctr"/>
            <a:r>
              <a:rPr lang="en-US" sz="3200" dirty="0" smtClean="0"/>
              <a:t>Most importantly, they also agreed to allow the nations of Europe to hold free, democratic elections when the war was done.</a:t>
            </a:r>
          </a:p>
        </p:txBody>
      </p:sp>
      <p:pic>
        <p:nvPicPr>
          <p:cNvPr id="6" name="Picture 5"/>
          <p:cNvPicPr>
            <a:picLocks noChangeAspect="1"/>
          </p:cNvPicPr>
          <p:nvPr/>
        </p:nvPicPr>
        <p:blipFill>
          <a:blip r:embed="rId2"/>
          <a:stretch>
            <a:fillRect/>
          </a:stretch>
        </p:blipFill>
        <p:spPr>
          <a:xfrm>
            <a:off x="680703" y="1569659"/>
            <a:ext cx="7782594" cy="5281969"/>
          </a:xfrm>
          <a:prstGeom prst="rect">
            <a:avLst/>
          </a:prstGeom>
        </p:spPr>
      </p:pic>
    </p:spTree>
    <p:extLst>
      <p:ext uri="{BB962C8B-B14F-4D97-AF65-F5344CB8AC3E}">
        <p14:creationId xmlns:p14="http://schemas.microsoft.com/office/powerpoint/2010/main" val="2023933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54107"/>
          </a:xfrm>
          <a:prstGeom prst="rect">
            <a:avLst/>
          </a:prstGeom>
          <a:noFill/>
        </p:spPr>
        <p:txBody>
          <a:bodyPr wrap="square" rtlCol="0">
            <a:spAutoFit/>
          </a:bodyPr>
          <a:lstStyle/>
          <a:p>
            <a:pPr algn="ctr"/>
            <a:r>
              <a:rPr lang="en-US" sz="2800" dirty="0" smtClean="0"/>
              <a:t>When the Nazis were defeated in May, 1945, Stalin changed his mind and did not allow such elections to happen.  </a:t>
            </a:r>
          </a:p>
        </p:txBody>
      </p:sp>
      <p:pic>
        <p:nvPicPr>
          <p:cNvPr id="6" name="Picture 5"/>
          <p:cNvPicPr>
            <a:picLocks noChangeAspect="1"/>
          </p:cNvPicPr>
          <p:nvPr/>
        </p:nvPicPr>
        <p:blipFill>
          <a:blip r:embed="rId2"/>
          <a:stretch>
            <a:fillRect/>
          </a:stretch>
        </p:blipFill>
        <p:spPr>
          <a:xfrm>
            <a:off x="859491" y="954107"/>
            <a:ext cx="7425018" cy="6102343"/>
          </a:xfrm>
          <a:prstGeom prst="rect">
            <a:avLst/>
          </a:prstGeom>
        </p:spPr>
      </p:pic>
    </p:spTree>
    <p:extLst>
      <p:ext uri="{BB962C8B-B14F-4D97-AF65-F5344CB8AC3E}">
        <p14:creationId xmlns:p14="http://schemas.microsoft.com/office/powerpoint/2010/main" val="2087147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4631" y="1077218"/>
            <a:ext cx="8557574" cy="5780781"/>
          </a:xfrm>
          <a:prstGeom prst="rect">
            <a:avLst/>
          </a:prstGeom>
        </p:spPr>
      </p:pic>
      <p:sp>
        <p:nvSpPr>
          <p:cNvPr id="5" name="TextBox 4"/>
          <p:cNvSpPr txBox="1"/>
          <p:nvPr/>
        </p:nvSpPr>
        <p:spPr>
          <a:xfrm>
            <a:off x="0" y="0"/>
            <a:ext cx="9144000" cy="1077218"/>
          </a:xfrm>
          <a:prstGeom prst="rect">
            <a:avLst/>
          </a:prstGeom>
          <a:noFill/>
        </p:spPr>
        <p:txBody>
          <a:bodyPr wrap="square" rtlCol="0">
            <a:spAutoFit/>
          </a:bodyPr>
          <a:lstStyle/>
          <a:p>
            <a:pPr algn="ctr"/>
            <a:r>
              <a:rPr lang="en-US" sz="3200" dirty="0" smtClean="0"/>
              <a:t>Instead, Stalin decided to keep the nations of Eastern Europe under Soviet control.  </a:t>
            </a:r>
            <a:endParaRPr lang="en-US" sz="3200" dirty="0"/>
          </a:p>
        </p:txBody>
      </p:sp>
    </p:spTree>
    <p:extLst>
      <p:ext uri="{BB962C8B-B14F-4D97-AF65-F5344CB8AC3E}">
        <p14:creationId xmlns:p14="http://schemas.microsoft.com/office/powerpoint/2010/main" val="4192578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1559" y="1368164"/>
            <a:ext cx="6760882" cy="5489836"/>
          </a:xfrm>
          <a:prstGeom prst="rect">
            <a:avLst/>
          </a:prstGeom>
        </p:spPr>
      </p:pic>
      <p:sp>
        <p:nvSpPr>
          <p:cNvPr id="6" name="TextBox 5"/>
          <p:cNvSpPr txBox="1"/>
          <p:nvPr/>
        </p:nvSpPr>
        <p:spPr>
          <a:xfrm>
            <a:off x="0" y="0"/>
            <a:ext cx="9144000" cy="1815882"/>
          </a:xfrm>
          <a:prstGeom prst="rect">
            <a:avLst/>
          </a:prstGeom>
          <a:noFill/>
        </p:spPr>
        <p:txBody>
          <a:bodyPr wrap="square" rtlCol="0">
            <a:spAutoFit/>
          </a:bodyPr>
          <a:lstStyle/>
          <a:p>
            <a:pPr algn="ctr"/>
            <a:r>
              <a:rPr lang="en-US" sz="2800" dirty="0" smtClean="0"/>
              <a:t>The </a:t>
            </a:r>
            <a:r>
              <a:rPr lang="en-US" sz="2800" dirty="0"/>
              <a:t>U.S. and Soviet </a:t>
            </a:r>
            <a:r>
              <a:rPr lang="en-US" sz="2800" dirty="0" smtClean="0"/>
              <a:t>Union (AKA USSR / Russia) </a:t>
            </a:r>
            <a:r>
              <a:rPr lang="en-US" sz="2800" dirty="0"/>
              <a:t>had been allies during </a:t>
            </a:r>
            <a:r>
              <a:rPr lang="en-US" sz="2800" dirty="0" smtClean="0"/>
              <a:t>WWII.  But, as we have suggested, even before the war was over, distrust was growing.</a:t>
            </a:r>
          </a:p>
          <a:p>
            <a:pPr algn="ct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20622"/>
            <a:ext cx="4285397" cy="5016758"/>
          </a:xfrm>
          <a:prstGeom prst="rect">
            <a:avLst/>
          </a:prstGeom>
          <a:noFill/>
        </p:spPr>
        <p:txBody>
          <a:bodyPr wrap="square" rtlCol="0">
            <a:spAutoFit/>
          </a:bodyPr>
          <a:lstStyle/>
          <a:p>
            <a:pPr algn="ctr"/>
            <a:r>
              <a:rPr lang="en-US" sz="4000" dirty="0" smtClean="0"/>
              <a:t>In keeping Eastern Europe under Soviet domination, Stalin created what came to be known as the Iron Curtain, or the Communist Bloc.</a:t>
            </a:r>
            <a:endParaRPr lang="en-US" sz="4000" dirty="0"/>
          </a:p>
        </p:txBody>
      </p:sp>
      <p:pic>
        <p:nvPicPr>
          <p:cNvPr id="7170" name="Picture 2" descr="https://upload.wikimedia.org/wikipedia/commons/thumb/5/57/EasternBloc_BasicMembersOnly.svg/2000px-EasternBloc_BasicMembersOnl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397" y="1"/>
            <a:ext cx="48586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847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noFill/>
        </p:spPr>
        <p:txBody>
          <a:bodyPr wrap="square" rtlCol="0">
            <a:spAutoFit/>
          </a:bodyPr>
          <a:lstStyle/>
          <a:p>
            <a:r>
              <a:rPr lang="en-US" sz="3200" dirty="0" smtClean="0"/>
              <a:t>Stalin’s reasons for taking such action were pretty 									straight forward:</a:t>
            </a:r>
            <a:endParaRPr lang="en-US" sz="3200" dirty="0"/>
          </a:p>
        </p:txBody>
      </p:sp>
      <p:sp>
        <p:nvSpPr>
          <p:cNvPr id="5" name="TextBox 4"/>
          <p:cNvSpPr txBox="1"/>
          <p:nvPr/>
        </p:nvSpPr>
        <p:spPr>
          <a:xfrm>
            <a:off x="3739487" y="1363540"/>
            <a:ext cx="5404513" cy="5262979"/>
          </a:xfrm>
          <a:prstGeom prst="rect">
            <a:avLst/>
          </a:prstGeom>
          <a:noFill/>
        </p:spPr>
        <p:txBody>
          <a:bodyPr wrap="square" rtlCol="0">
            <a:spAutoFit/>
          </a:bodyPr>
          <a:lstStyle/>
          <a:p>
            <a:r>
              <a:rPr lang="en-US" sz="2800" dirty="0" smtClean="0"/>
              <a:t>-  Hoped </a:t>
            </a:r>
            <a:r>
              <a:rPr lang="en-US" sz="2800" dirty="0"/>
              <a:t>to encourage the spread of communism, either by the will of the people or by force if necessary</a:t>
            </a:r>
            <a:r>
              <a:rPr lang="en-US" sz="2800" dirty="0" smtClean="0"/>
              <a:t>.</a:t>
            </a:r>
          </a:p>
          <a:p>
            <a:endParaRPr lang="en-US" sz="2800" dirty="0" smtClean="0"/>
          </a:p>
          <a:p>
            <a:r>
              <a:rPr lang="en-US" sz="2800" dirty="0" smtClean="0"/>
              <a:t>-  Planned to rebuild his </a:t>
            </a:r>
            <a:r>
              <a:rPr lang="en-US" sz="2800" dirty="0"/>
              <a:t>own war-ravaged economy using </a:t>
            </a:r>
            <a:r>
              <a:rPr lang="en-US" sz="2800" dirty="0" smtClean="0"/>
              <a:t>materials and </a:t>
            </a:r>
            <a:r>
              <a:rPr lang="en-US" sz="2800" dirty="0"/>
              <a:t>money from </a:t>
            </a:r>
            <a:r>
              <a:rPr lang="en-US" sz="2800" dirty="0" smtClean="0"/>
              <a:t>E. European </a:t>
            </a:r>
            <a:r>
              <a:rPr lang="en-US" sz="2800" dirty="0"/>
              <a:t>nations</a:t>
            </a:r>
            <a:r>
              <a:rPr lang="en-US" sz="2800" dirty="0" smtClean="0"/>
              <a:t>.</a:t>
            </a:r>
          </a:p>
          <a:p>
            <a:endParaRPr lang="en-US" sz="2800" dirty="0" smtClean="0"/>
          </a:p>
          <a:p>
            <a:r>
              <a:rPr lang="en-US" sz="2800" dirty="0" smtClean="0"/>
              <a:t>-  Wanted </a:t>
            </a:r>
            <a:r>
              <a:rPr lang="en-US" sz="2800" dirty="0"/>
              <a:t>a </a:t>
            </a:r>
            <a:r>
              <a:rPr lang="en-US" sz="2800" dirty="0" smtClean="0"/>
              <a:t>physical and psychological buffer </a:t>
            </a:r>
            <a:r>
              <a:rPr lang="en-US" sz="2800" dirty="0"/>
              <a:t>between the Soviet Union and the West</a:t>
            </a:r>
            <a:r>
              <a:rPr lang="en-US" sz="2800" dirty="0" smtClean="0"/>
              <a:t>.</a:t>
            </a:r>
            <a:endParaRPr lang="en-US" sz="2800" dirty="0"/>
          </a:p>
        </p:txBody>
      </p:sp>
      <p:pic>
        <p:nvPicPr>
          <p:cNvPr id="6146" name="Picture 2" descr="http://media-2.web.britannica.com/eb-media/54/60154-004-09F732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5080"/>
            <a:ext cx="3575713" cy="616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7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569660"/>
          </a:xfrm>
          <a:prstGeom prst="rect">
            <a:avLst/>
          </a:prstGeom>
          <a:noFill/>
        </p:spPr>
        <p:txBody>
          <a:bodyPr wrap="square" rtlCol="0">
            <a:spAutoFit/>
          </a:bodyPr>
          <a:lstStyle/>
          <a:p>
            <a:pPr algn="ctr"/>
            <a:r>
              <a:rPr lang="en-US" sz="3200" dirty="0" smtClean="0"/>
              <a:t>Remember that Stalin’s actions in Eastern Europe were in part responsible for Truman’s decision to use the atomic bomb on Japan.</a:t>
            </a:r>
            <a:endParaRPr lang="en-US" sz="3200" dirty="0"/>
          </a:p>
        </p:txBody>
      </p:sp>
      <p:pic>
        <p:nvPicPr>
          <p:cNvPr id="5122" name="Picture 2" descr="http://i.telegraph.co.uk/multimedia/archive/01429/Hiroshima_142988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94" y="1560293"/>
            <a:ext cx="8461612" cy="529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8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
            <a:ext cx="9144000" cy="1077218"/>
          </a:xfrm>
          <a:prstGeom prst="rect">
            <a:avLst/>
          </a:prstGeom>
          <a:noFill/>
        </p:spPr>
        <p:txBody>
          <a:bodyPr wrap="square" rtlCol="0">
            <a:spAutoFit/>
          </a:bodyPr>
          <a:lstStyle/>
          <a:p>
            <a:r>
              <a:rPr lang="en-US" sz="3200" dirty="0" smtClean="0"/>
              <a:t>That decision had a huge impact on Stalin and his relationship with America.</a:t>
            </a:r>
          </a:p>
        </p:txBody>
      </p:sp>
      <p:sp>
        <p:nvSpPr>
          <p:cNvPr id="2" name="TextBox 1"/>
          <p:cNvSpPr txBox="1"/>
          <p:nvPr/>
        </p:nvSpPr>
        <p:spPr>
          <a:xfrm>
            <a:off x="0" y="1459313"/>
            <a:ext cx="4683095" cy="5016758"/>
          </a:xfrm>
          <a:prstGeom prst="rect">
            <a:avLst/>
          </a:prstGeom>
          <a:noFill/>
        </p:spPr>
        <p:txBody>
          <a:bodyPr wrap="square" rtlCol="0">
            <a:spAutoFit/>
          </a:bodyPr>
          <a:lstStyle/>
          <a:p>
            <a:r>
              <a:rPr lang="en-US" sz="3200" dirty="0" smtClean="0"/>
              <a:t>-  He was initially scared by this new weapon and backed off of plans to expand Soviet influence over large sections of Asia.</a:t>
            </a:r>
          </a:p>
          <a:p>
            <a:endParaRPr lang="en-US" sz="3200" dirty="0"/>
          </a:p>
          <a:p>
            <a:r>
              <a:rPr lang="en-US" sz="3200" dirty="0" smtClean="0"/>
              <a:t>-  However, he also quickly ordered his military to get the bomb for the Soviet Union.</a:t>
            </a:r>
            <a:endParaRPr lang="en-US" sz="3200" dirty="0"/>
          </a:p>
        </p:txBody>
      </p:sp>
      <p:pic>
        <p:nvPicPr>
          <p:cNvPr id="4098" name="Picture 2" descr="https://upload.wikimedia.org/wikipedia/commons/c/c4/Stalin_1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095" y="599204"/>
            <a:ext cx="4460905" cy="62587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384995"/>
          </a:xfrm>
          <a:prstGeom prst="rect">
            <a:avLst/>
          </a:prstGeom>
          <a:noFill/>
        </p:spPr>
        <p:txBody>
          <a:bodyPr wrap="square" rtlCol="0">
            <a:spAutoFit/>
          </a:bodyPr>
          <a:lstStyle/>
          <a:p>
            <a:pPr algn="ctr"/>
            <a:r>
              <a:rPr lang="en-US" sz="2800" dirty="0" smtClean="0"/>
              <a:t>By 1949, the Soviet Union got the bomb too.  America had lost its advantage and was forced to compete with the USSR for nuclear domination.</a:t>
            </a:r>
            <a:endParaRPr lang="en-US" sz="2800" dirty="0"/>
          </a:p>
        </p:txBody>
      </p:sp>
      <p:pic>
        <p:nvPicPr>
          <p:cNvPr id="5" name="Picture 4"/>
          <p:cNvPicPr>
            <a:picLocks noChangeAspect="1"/>
          </p:cNvPicPr>
          <p:nvPr/>
        </p:nvPicPr>
        <p:blipFill>
          <a:blip r:embed="rId2"/>
          <a:stretch>
            <a:fillRect/>
          </a:stretch>
        </p:blipFill>
        <p:spPr>
          <a:xfrm>
            <a:off x="784599" y="1555845"/>
            <a:ext cx="7574802" cy="566824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452"/>
            <a:ext cx="9144000" cy="1077218"/>
          </a:xfrm>
          <a:prstGeom prst="rect">
            <a:avLst/>
          </a:prstGeom>
          <a:noFill/>
        </p:spPr>
        <p:txBody>
          <a:bodyPr wrap="square" rtlCol="0">
            <a:spAutoFit/>
          </a:bodyPr>
          <a:lstStyle/>
          <a:p>
            <a:pPr algn="ctr"/>
            <a:r>
              <a:rPr lang="en-US" sz="3200" dirty="0" smtClean="0"/>
              <a:t>Competition between the two had a lot to do with how both nations envisioned the post-war world.</a:t>
            </a:r>
            <a:endParaRPr lang="en-US" sz="3200" dirty="0"/>
          </a:p>
        </p:txBody>
      </p:sp>
      <p:pic>
        <p:nvPicPr>
          <p:cNvPr id="3074" name="Picture 2" descr="File:Decolonization - World In 1945 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52667"/>
            <a:ext cx="9147073" cy="5705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5274"/>
            <a:ext cx="5063319" cy="6124754"/>
          </a:xfrm>
          <a:prstGeom prst="rect">
            <a:avLst/>
          </a:prstGeom>
          <a:noFill/>
        </p:spPr>
        <p:txBody>
          <a:bodyPr wrap="square" rtlCol="0">
            <a:spAutoFit/>
          </a:bodyPr>
          <a:lstStyle/>
          <a:p>
            <a:r>
              <a:rPr lang="en-US" sz="2800" dirty="0"/>
              <a:t>-  </a:t>
            </a:r>
            <a:r>
              <a:rPr lang="en-US" sz="2800" dirty="0" smtClean="0"/>
              <a:t>Hoped for a new world order </a:t>
            </a:r>
            <a:r>
              <a:rPr lang="en-US" sz="2800" dirty="0"/>
              <a:t>in which all nations enjoyed democracy and self determination</a:t>
            </a:r>
          </a:p>
          <a:p>
            <a:r>
              <a:rPr lang="en-US" sz="2800" dirty="0"/>
              <a:t> </a:t>
            </a:r>
          </a:p>
          <a:p>
            <a:r>
              <a:rPr lang="en-US" sz="2800" dirty="0"/>
              <a:t>-  Hoped to rebuild European nations to ensure stability and to promote </a:t>
            </a:r>
            <a:r>
              <a:rPr lang="en-US" sz="2800" dirty="0" smtClean="0"/>
              <a:t>trade with American businesses.</a:t>
            </a:r>
            <a:endParaRPr lang="en-US" sz="2800" dirty="0"/>
          </a:p>
          <a:p>
            <a:r>
              <a:rPr lang="en-US" sz="2800" dirty="0"/>
              <a:t> </a:t>
            </a:r>
          </a:p>
          <a:p>
            <a:r>
              <a:rPr lang="en-US" sz="2800" dirty="0"/>
              <a:t>-  Wanted a unified Germany, believing that only a productive, prosperous Germany would lead to lasting peace. </a:t>
            </a:r>
            <a:r>
              <a:rPr lang="en-US" sz="2800" dirty="0" smtClean="0"/>
              <a:t> </a:t>
            </a:r>
          </a:p>
        </p:txBody>
      </p:sp>
      <p:sp>
        <p:nvSpPr>
          <p:cNvPr id="2" name="TextBox 1"/>
          <p:cNvSpPr txBox="1"/>
          <p:nvPr/>
        </p:nvSpPr>
        <p:spPr>
          <a:xfrm>
            <a:off x="0" y="0"/>
            <a:ext cx="9144000" cy="523220"/>
          </a:xfrm>
          <a:prstGeom prst="rect">
            <a:avLst/>
          </a:prstGeom>
          <a:noFill/>
        </p:spPr>
        <p:txBody>
          <a:bodyPr wrap="square" rtlCol="0">
            <a:spAutoFit/>
          </a:bodyPr>
          <a:lstStyle/>
          <a:p>
            <a:r>
              <a:rPr lang="en-US" sz="2800" dirty="0" smtClean="0"/>
              <a:t>America had three basic ideas about what needed to happen:</a:t>
            </a:r>
            <a:endParaRPr lang="en-US" sz="2800" dirty="0"/>
          </a:p>
        </p:txBody>
      </p:sp>
      <p:pic>
        <p:nvPicPr>
          <p:cNvPr id="2050" name="Picture 2" descr="http://www.eaglemountainflag.com/thumbs/product/full/1208646085FL-OG38-5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030639" y="1747137"/>
            <a:ext cx="6255223" cy="3971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99547" y="523220"/>
            <a:ext cx="4244454" cy="6986528"/>
          </a:xfrm>
          <a:prstGeom prst="rect">
            <a:avLst/>
          </a:prstGeom>
          <a:noFill/>
        </p:spPr>
        <p:txBody>
          <a:bodyPr wrap="square" rtlCol="0">
            <a:spAutoFit/>
          </a:bodyPr>
          <a:lstStyle/>
          <a:p>
            <a:r>
              <a:rPr lang="en-US" sz="3200" dirty="0" smtClean="0"/>
              <a:t>-  Exploit Eastern European nations which would technically be free. They would have their own governments, but those governments would take orders from the Soviet Union. </a:t>
            </a:r>
          </a:p>
          <a:p>
            <a:endParaRPr lang="en-US" sz="3200" dirty="0" smtClean="0"/>
          </a:p>
          <a:p>
            <a:r>
              <a:rPr lang="en-US" sz="3200" dirty="0" smtClean="0"/>
              <a:t>-  Keep Germany divided and weak so that they wouldn’t cause any more trouble.  </a:t>
            </a:r>
          </a:p>
          <a:p>
            <a:endParaRPr lang="en-US" sz="3200" dirty="0"/>
          </a:p>
        </p:txBody>
      </p:sp>
      <p:sp>
        <p:nvSpPr>
          <p:cNvPr id="2" name="TextBox 1"/>
          <p:cNvSpPr txBox="1"/>
          <p:nvPr/>
        </p:nvSpPr>
        <p:spPr>
          <a:xfrm>
            <a:off x="0" y="0"/>
            <a:ext cx="9144000" cy="553998"/>
          </a:xfrm>
          <a:prstGeom prst="rect">
            <a:avLst/>
          </a:prstGeom>
          <a:noFill/>
        </p:spPr>
        <p:txBody>
          <a:bodyPr wrap="square" rtlCol="0">
            <a:spAutoFit/>
          </a:bodyPr>
          <a:lstStyle/>
          <a:p>
            <a:r>
              <a:rPr lang="en-US" sz="3000" dirty="0" smtClean="0"/>
              <a:t>Given his actions, Stalin had a much different idea.</a:t>
            </a:r>
            <a:endParaRPr lang="en-US" sz="3000" dirty="0"/>
          </a:p>
        </p:txBody>
      </p:sp>
      <p:pic>
        <p:nvPicPr>
          <p:cNvPr id="1026" name="Picture 2" descr="http://exlibris.fromthemaas.com/wp-content/uploads/2010/05/Stali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220"/>
            <a:ext cx="4899546" cy="6334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 y="103862"/>
            <a:ext cx="5472753" cy="1077218"/>
          </a:xfrm>
          <a:prstGeom prst="rect">
            <a:avLst/>
          </a:prstGeom>
          <a:noFill/>
        </p:spPr>
        <p:txBody>
          <a:bodyPr wrap="square" rtlCol="0">
            <a:spAutoFit/>
          </a:bodyPr>
          <a:lstStyle/>
          <a:p>
            <a:pPr algn="ctr"/>
            <a:r>
              <a:rPr lang="en-US" sz="3200" dirty="0" smtClean="0"/>
              <a:t>Ultimately, the Cold War began over a clash of ideology.</a:t>
            </a:r>
            <a:endParaRPr lang="en-US" sz="3200" dirty="0"/>
          </a:p>
        </p:txBody>
      </p:sp>
      <p:pic>
        <p:nvPicPr>
          <p:cNvPr id="6" name="Picture 5"/>
          <p:cNvPicPr>
            <a:picLocks noChangeAspect="1"/>
          </p:cNvPicPr>
          <p:nvPr/>
        </p:nvPicPr>
        <p:blipFill>
          <a:blip r:embed="rId2"/>
          <a:stretch>
            <a:fillRect/>
          </a:stretch>
        </p:blipFill>
        <p:spPr>
          <a:xfrm rot="5400000">
            <a:off x="3886913" y="1585839"/>
            <a:ext cx="6842923" cy="3671246"/>
          </a:xfrm>
          <a:prstGeom prst="rect">
            <a:avLst/>
          </a:prstGeom>
        </p:spPr>
      </p:pic>
      <p:sp>
        <p:nvSpPr>
          <p:cNvPr id="2" name="TextBox 1"/>
          <p:cNvSpPr txBox="1"/>
          <p:nvPr/>
        </p:nvSpPr>
        <p:spPr>
          <a:xfrm>
            <a:off x="0" y="1503623"/>
            <a:ext cx="5472751" cy="5016758"/>
          </a:xfrm>
          <a:prstGeom prst="rect">
            <a:avLst/>
          </a:prstGeom>
          <a:noFill/>
        </p:spPr>
        <p:txBody>
          <a:bodyPr wrap="square" rtlCol="0">
            <a:spAutoFit/>
          </a:bodyPr>
          <a:lstStyle/>
          <a:p>
            <a:r>
              <a:rPr lang="en-US" sz="3200" dirty="0" smtClean="0"/>
              <a:t>-  The Soviet Union was, at least for our purposes here, a Communist nation.</a:t>
            </a:r>
          </a:p>
          <a:p>
            <a:endParaRPr lang="en-US" sz="3200" dirty="0"/>
          </a:p>
          <a:p>
            <a:r>
              <a:rPr lang="en-US" sz="3200" dirty="0" smtClean="0"/>
              <a:t>-  America was, </a:t>
            </a:r>
            <a:r>
              <a:rPr lang="en-US" sz="3200" dirty="0"/>
              <a:t>at least for our purposes here,</a:t>
            </a:r>
            <a:r>
              <a:rPr lang="en-US" sz="3200" dirty="0" smtClean="0"/>
              <a:t> a capitalist nation.</a:t>
            </a:r>
          </a:p>
          <a:p>
            <a:endParaRPr lang="en-US" sz="3200" dirty="0"/>
          </a:p>
          <a:p>
            <a:r>
              <a:rPr lang="en-US" sz="3200" dirty="0" smtClean="0"/>
              <a:t>-  Those two systems are at opposite ends of the spectrum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754327"/>
          </a:xfrm>
          <a:prstGeom prst="rect">
            <a:avLst/>
          </a:prstGeom>
          <a:noFill/>
        </p:spPr>
        <p:txBody>
          <a:bodyPr wrap="square" rtlCol="0">
            <a:spAutoFit/>
          </a:bodyPr>
          <a:lstStyle/>
          <a:p>
            <a:pPr algn="ctr"/>
            <a:r>
              <a:rPr lang="en-US" sz="3600" dirty="0" smtClean="0"/>
              <a:t>Most importantly </a:t>
            </a:r>
            <a:r>
              <a:rPr lang="en-US" sz="3600" dirty="0"/>
              <a:t>the U.S. and Soviet Union believed that their</a:t>
            </a:r>
            <a:r>
              <a:rPr lang="en-US" sz="3600" dirty="0" smtClean="0"/>
              <a:t> system </a:t>
            </a:r>
            <a:r>
              <a:rPr lang="en-US" sz="3600" dirty="0"/>
              <a:t>was best and that </a:t>
            </a:r>
            <a:r>
              <a:rPr lang="en-US" sz="3600" dirty="0" smtClean="0"/>
              <a:t>it </a:t>
            </a:r>
            <a:r>
              <a:rPr lang="en-US" sz="3600" dirty="0"/>
              <a:t>should dominate the</a:t>
            </a:r>
            <a:r>
              <a:rPr lang="en-US" sz="3600" dirty="0" smtClean="0"/>
              <a:t> world.</a:t>
            </a:r>
            <a:endParaRPr lang="en-US" sz="3600" dirty="0"/>
          </a:p>
        </p:txBody>
      </p:sp>
      <p:pic>
        <p:nvPicPr>
          <p:cNvPr id="4" name="Picture 3"/>
          <p:cNvPicPr>
            <a:picLocks noChangeAspect="1"/>
          </p:cNvPicPr>
          <p:nvPr/>
        </p:nvPicPr>
        <p:blipFill>
          <a:blip r:embed="rId2"/>
          <a:stretch>
            <a:fillRect/>
          </a:stretch>
        </p:blipFill>
        <p:spPr>
          <a:xfrm>
            <a:off x="0" y="2028991"/>
            <a:ext cx="9144000"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569660"/>
          </a:xfrm>
          <a:prstGeom prst="rect">
            <a:avLst/>
          </a:prstGeom>
          <a:noFill/>
        </p:spPr>
        <p:txBody>
          <a:bodyPr wrap="square" rtlCol="0">
            <a:spAutoFit/>
          </a:bodyPr>
          <a:lstStyle/>
          <a:p>
            <a:pPr algn="ctr"/>
            <a:r>
              <a:rPr lang="en-US" sz="3200" dirty="0" smtClean="0"/>
              <a:t>Tension had begun as early as 1917 when Vladimir Lenin brought his version of communism to Russia, eventually creating the Soviet Union.</a:t>
            </a:r>
            <a:endParaRPr lang="en-US" sz="3200" dirty="0"/>
          </a:p>
        </p:txBody>
      </p:sp>
      <p:pic>
        <p:nvPicPr>
          <p:cNvPr id="14338" name="Picture 2" descr="http://www.historyfuturenow.com/wp/wp-content/uploads/2013/11/2633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9660"/>
            <a:ext cx="9144000" cy="529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57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pPr algn="ctr"/>
            <a:r>
              <a:rPr lang="en-US" sz="3600" dirty="0" smtClean="0"/>
              <a:t>During the Cold War (1946-1991), pretty much every other country of the world had to pick a side:  America and capitalism vs. the Soviet Union and communism.</a:t>
            </a:r>
            <a:endParaRPr lang="en-US" sz="3600" dirty="0"/>
          </a:p>
        </p:txBody>
      </p:sp>
      <p:pic>
        <p:nvPicPr>
          <p:cNvPr id="5" name="Picture 4"/>
          <p:cNvPicPr>
            <a:picLocks noChangeAspect="1"/>
          </p:cNvPicPr>
          <p:nvPr/>
        </p:nvPicPr>
        <p:blipFill>
          <a:blip r:embed="rId2"/>
          <a:stretch>
            <a:fillRect/>
          </a:stretch>
        </p:blipFill>
        <p:spPr>
          <a:xfrm>
            <a:off x="0" y="2308324"/>
            <a:ext cx="9144000" cy="45496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462" y="305068"/>
            <a:ext cx="8037076" cy="6247864"/>
          </a:xfrm>
          <a:prstGeom prst="rect">
            <a:avLst/>
          </a:prstGeom>
          <a:noFill/>
        </p:spPr>
        <p:txBody>
          <a:bodyPr wrap="none" lIns="91440" tIns="45720" rIns="91440" bIns="45720">
            <a:spAutoFit/>
          </a:bodyPr>
          <a:lstStyle/>
          <a:p>
            <a:pPr algn="ctr"/>
            <a:r>
              <a:rPr lang="en-US" sz="40000" b="1" spc="300" dirty="0" smtClean="0">
                <a:ln w="11430" cmpd="sng">
                  <a:solidFill>
                    <a:schemeClr val="tx1"/>
                  </a:solidFill>
                  <a:prstDash val="solid"/>
                  <a:miter lim="800000"/>
                </a:ln>
                <a:solidFill>
                  <a:srgbClr val="FF0000"/>
                </a:solidFill>
                <a:effectLst>
                  <a:glow rad="45500">
                    <a:schemeClr val="accent1">
                      <a:satMod val="220000"/>
                      <a:alpha val="35000"/>
                    </a:schemeClr>
                  </a:glow>
                </a:effectLst>
              </a:rPr>
              <a:t>Fin.</a:t>
            </a:r>
            <a:endParaRPr lang="en-US" sz="40000" b="1" spc="300" dirty="0">
              <a:ln w="11430" cmpd="sng">
                <a:solidFill>
                  <a:schemeClr val="tx1"/>
                </a:solidFill>
                <a:prstDash val="solid"/>
                <a:miter lim="800000"/>
              </a:ln>
              <a:solidFill>
                <a:srgbClr val="FF0000"/>
              </a:soli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90062"/>
            <a:ext cx="4189095" cy="3477875"/>
          </a:xfrm>
          <a:prstGeom prst="rect">
            <a:avLst/>
          </a:prstGeom>
          <a:noFill/>
        </p:spPr>
        <p:txBody>
          <a:bodyPr wrap="square" rtlCol="0">
            <a:spAutoFit/>
          </a:bodyPr>
          <a:lstStyle/>
          <a:p>
            <a:pPr algn="ctr"/>
            <a:r>
              <a:rPr lang="en-US" sz="4400" dirty="0" smtClean="0"/>
              <a:t>That tension further increased when Joseph Stalin came to power in 1924.</a:t>
            </a:r>
            <a:endParaRPr lang="en-US" sz="4400" dirty="0"/>
          </a:p>
        </p:txBody>
      </p:sp>
      <p:pic>
        <p:nvPicPr>
          <p:cNvPr id="13314" name="Picture 2" descr="http://2.bp.blogspot.com/_Cx5YSp-ghS8/TMM5MaCLhAI/AAAAAAAAIxU/IoMvLrrrdpU/s1600/Joseph-Sta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095" y="0"/>
            <a:ext cx="49549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3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52861"/>
            <a:ext cx="4459147" cy="2123658"/>
          </a:xfrm>
          <a:prstGeom prst="rect">
            <a:avLst/>
          </a:prstGeom>
          <a:noFill/>
        </p:spPr>
        <p:txBody>
          <a:bodyPr wrap="square" rtlCol="0">
            <a:spAutoFit/>
          </a:bodyPr>
          <a:lstStyle/>
          <a:p>
            <a:pPr algn="ctr"/>
            <a:r>
              <a:rPr lang="en-US" sz="4400" dirty="0" smtClean="0"/>
              <a:t>The nation Stalin took over was relatively weak.</a:t>
            </a:r>
            <a:endParaRPr lang="en-US" sz="4400" dirty="0"/>
          </a:p>
        </p:txBody>
      </p:sp>
      <p:pic>
        <p:nvPicPr>
          <p:cNvPr id="5" name="Picture 4" descr="s1936a.gif"/>
          <p:cNvPicPr>
            <a:picLocks noChangeAspect="1"/>
          </p:cNvPicPr>
          <p:nvPr/>
        </p:nvPicPr>
        <p:blipFill>
          <a:blip r:embed="rId2"/>
          <a:stretch>
            <a:fillRect/>
          </a:stretch>
        </p:blipFill>
        <p:spPr>
          <a:xfrm>
            <a:off x="4459147" y="0"/>
            <a:ext cx="4684853" cy="6858000"/>
          </a:xfrm>
          <a:prstGeom prst="rect">
            <a:avLst/>
          </a:prstGeom>
        </p:spPr>
      </p:pic>
      <p:sp>
        <p:nvSpPr>
          <p:cNvPr id="6" name="TextBox 5"/>
          <p:cNvSpPr txBox="1"/>
          <p:nvPr/>
        </p:nvSpPr>
        <p:spPr>
          <a:xfrm>
            <a:off x="0" y="2436016"/>
            <a:ext cx="4459147" cy="4154984"/>
          </a:xfrm>
          <a:prstGeom prst="rect">
            <a:avLst/>
          </a:prstGeom>
          <a:noFill/>
        </p:spPr>
        <p:txBody>
          <a:bodyPr wrap="square" rtlCol="0">
            <a:spAutoFit/>
          </a:bodyPr>
          <a:lstStyle/>
          <a:p>
            <a:pPr algn="ctr"/>
            <a:r>
              <a:rPr lang="en-US" sz="4400" dirty="0" smtClean="0"/>
              <a:t>It was a nation still based primarily on agriculture and many people lived in very poor conditions.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sr.gif"/>
          <p:cNvPicPr>
            <a:picLocks noChangeAspect="1"/>
          </p:cNvPicPr>
          <p:nvPr/>
        </p:nvPicPr>
        <p:blipFill>
          <a:blip r:embed="rId2"/>
          <a:stretch>
            <a:fillRect/>
          </a:stretch>
        </p:blipFill>
        <p:spPr>
          <a:xfrm>
            <a:off x="13022" y="1235684"/>
            <a:ext cx="9130978" cy="5622316"/>
          </a:xfrm>
          <a:prstGeom prst="rect">
            <a:avLst/>
          </a:prstGeom>
        </p:spPr>
      </p:pic>
      <p:sp>
        <p:nvSpPr>
          <p:cNvPr id="6" name="TextBox 5"/>
          <p:cNvSpPr txBox="1"/>
          <p:nvPr/>
        </p:nvSpPr>
        <p:spPr>
          <a:xfrm>
            <a:off x="0" y="0"/>
            <a:ext cx="9144000" cy="954107"/>
          </a:xfrm>
          <a:prstGeom prst="rect">
            <a:avLst/>
          </a:prstGeom>
          <a:noFill/>
        </p:spPr>
        <p:txBody>
          <a:bodyPr wrap="square" rtlCol="0">
            <a:spAutoFit/>
          </a:bodyPr>
          <a:lstStyle/>
          <a:p>
            <a:pPr algn="ctr"/>
            <a:r>
              <a:rPr lang="en-US" sz="2800" dirty="0" smtClean="0"/>
              <a:t>Stalin immediately set out to change that, hoping to turn the Soviet Union into an international power based on industry.</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ussr11"/>
          <p:cNvPicPr>
            <a:picLocks noChangeAspect="1" noChangeArrowheads="1"/>
          </p:cNvPicPr>
          <p:nvPr/>
        </p:nvPicPr>
        <p:blipFill>
          <a:blip r:embed="rId2"/>
          <a:srcRect/>
          <a:stretch>
            <a:fillRect/>
          </a:stretch>
        </p:blipFill>
        <p:spPr>
          <a:xfrm>
            <a:off x="-1" y="-1"/>
            <a:ext cx="4831307" cy="6932169"/>
          </a:xfrm>
          <a:prstGeom prst="rect">
            <a:avLst/>
          </a:prstGeom>
          <a:noFill/>
          <a:ln/>
        </p:spPr>
      </p:pic>
      <p:sp>
        <p:nvSpPr>
          <p:cNvPr id="3" name="TextBox 2"/>
          <p:cNvSpPr txBox="1"/>
          <p:nvPr/>
        </p:nvSpPr>
        <p:spPr>
          <a:xfrm>
            <a:off x="4831306" y="465261"/>
            <a:ext cx="4312695" cy="6001643"/>
          </a:xfrm>
          <a:prstGeom prst="rect">
            <a:avLst/>
          </a:prstGeom>
          <a:noFill/>
        </p:spPr>
        <p:txBody>
          <a:bodyPr wrap="square" rtlCol="0">
            <a:spAutoFit/>
          </a:bodyPr>
          <a:lstStyle/>
          <a:p>
            <a:pPr algn="ctr"/>
            <a:r>
              <a:rPr lang="en-US" sz="3200" dirty="0" smtClean="0"/>
              <a:t>In 1928 he put in place a series of “5 year plans” designed to industrialize the Soviet Union as quickly as possible.</a:t>
            </a:r>
          </a:p>
          <a:p>
            <a:pPr algn="ctr"/>
            <a:endParaRPr lang="en-US" sz="3200" dirty="0" smtClean="0"/>
          </a:p>
          <a:p>
            <a:pPr algn="ctr"/>
            <a:r>
              <a:rPr lang="en-US" sz="3200" dirty="0" smtClean="0"/>
              <a:t>At the conclusion of the second “5 Year plan” in 1938, the Soviet Union was the 2</a:t>
            </a:r>
            <a:r>
              <a:rPr lang="en-US" sz="3200" baseline="30000" dirty="0" smtClean="0"/>
              <a:t>nd</a:t>
            </a:r>
            <a:r>
              <a:rPr lang="en-US" sz="3200" dirty="0" smtClean="0"/>
              <a:t> most powerful economy in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654"/>
            <a:ext cx="9144000" cy="1077218"/>
          </a:xfrm>
          <a:prstGeom prst="rect">
            <a:avLst/>
          </a:prstGeom>
          <a:noFill/>
        </p:spPr>
        <p:txBody>
          <a:bodyPr wrap="square" rtlCol="0">
            <a:spAutoFit/>
          </a:bodyPr>
          <a:lstStyle/>
          <a:p>
            <a:pPr algn="ctr"/>
            <a:r>
              <a:rPr lang="en-US" sz="3200" dirty="0" smtClean="0"/>
              <a:t>This unprecedented economic success terrified the American government, especially in the 1930’s.  Why?</a:t>
            </a:r>
            <a:endParaRPr lang="en-US" sz="3200" dirty="0"/>
          </a:p>
        </p:txBody>
      </p:sp>
      <p:pic>
        <p:nvPicPr>
          <p:cNvPr id="12290" name="Picture 2" descr="http://www.thesleuthjournal.com/wp-content/uploads/2013/10/great-depression-food-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4415"/>
            <a:ext cx="9144001" cy="566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471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lin-gde.jpg"/>
          <p:cNvPicPr>
            <a:picLocks noChangeAspect="1"/>
          </p:cNvPicPr>
          <p:nvPr/>
        </p:nvPicPr>
        <p:blipFill>
          <a:blip r:embed="rId2"/>
          <a:stretch>
            <a:fillRect/>
          </a:stretch>
        </p:blipFill>
        <p:spPr>
          <a:xfrm>
            <a:off x="3538151" y="246529"/>
            <a:ext cx="5605850" cy="6364941"/>
          </a:xfrm>
          <a:prstGeom prst="rect">
            <a:avLst/>
          </a:prstGeom>
        </p:spPr>
      </p:pic>
      <p:sp>
        <p:nvSpPr>
          <p:cNvPr id="3" name="TextBox 2"/>
          <p:cNvSpPr txBox="1"/>
          <p:nvPr/>
        </p:nvSpPr>
        <p:spPr>
          <a:xfrm>
            <a:off x="0" y="428177"/>
            <a:ext cx="3538151" cy="6001643"/>
          </a:xfrm>
          <a:prstGeom prst="rect">
            <a:avLst/>
          </a:prstGeom>
          <a:noFill/>
        </p:spPr>
        <p:txBody>
          <a:bodyPr wrap="square" rtlCol="0">
            <a:spAutoFit/>
          </a:bodyPr>
          <a:lstStyle/>
          <a:p>
            <a:pPr algn="ctr"/>
            <a:r>
              <a:rPr lang="en-US" sz="3200" dirty="0" smtClean="0"/>
              <a:t>Stalin was incredibly proud that his “communist” country had seen an economic boom, while the rest of the capitalist countries of the world were experiencing a crippling economic depression.</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644</TotalTime>
  <Words>913</Words>
  <Application>Microsoft Office PowerPoint</Application>
  <PresentationFormat>On-screen Show (4:3)</PresentationFormat>
  <Paragraphs>64</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Monarch 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Kristin Kerr Gannon</cp:lastModifiedBy>
  <cp:revision>24</cp:revision>
  <dcterms:created xsi:type="dcterms:W3CDTF">2015-01-06T01:09:39Z</dcterms:created>
  <dcterms:modified xsi:type="dcterms:W3CDTF">2017-01-02T22:27:07Z</dcterms:modified>
</cp:coreProperties>
</file>