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media/audio1.bin" ContentType="audio/unknown"/>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6" r:id="rId7"/>
    <p:sldId id="268"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4" r:id="rId24"/>
    <p:sldId id="283" r:id="rId25"/>
    <p:sldId id="285" r:id="rId26"/>
    <p:sldId id="286" r:id="rId27"/>
    <p:sldId id="265" r:id="rId28"/>
    <p:sldId id="263" r:id="rId29"/>
    <p:sldId id="287" r:id="rId30"/>
    <p:sldId id="262" r:id="rId31"/>
    <p:sldId id="289" r:id="rId32"/>
    <p:sldId id="288" r:id="rId33"/>
    <p:sldId id="264" r:id="rId34"/>
    <p:sldId id="261"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89" d="100"/>
          <a:sy n="89" d="100"/>
        </p:scale>
        <p:origin x="-800"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D7D10-219D-FA49-903D-5231AF0E00F6}"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D7D10-219D-FA49-903D-5231AF0E00F6}"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D7D10-219D-FA49-903D-5231AF0E00F6}"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D7D10-219D-FA49-903D-5231AF0E00F6}"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D7D10-219D-FA49-903D-5231AF0E00F6}" type="datetimeFigureOut">
              <a:rPr lang="en-US" smtClean="0"/>
              <a:pPr/>
              <a:t>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0D7D10-219D-FA49-903D-5231AF0E00F6}" type="datetimeFigureOut">
              <a:rPr lang="en-US" smtClean="0"/>
              <a:pPr/>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D7D10-219D-FA49-903D-5231AF0E00F6}" type="datetimeFigureOut">
              <a:rPr lang="en-US" smtClean="0"/>
              <a:pPr/>
              <a:t>2/28/16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D7D10-219D-FA49-903D-5231AF0E00F6}" type="datetimeFigureOut">
              <a:rPr lang="en-US" smtClean="0"/>
              <a:pPr/>
              <a:t>2/28/16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D7D10-219D-FA49-903D-5231AF0E00F6}" type="datetimeFigureOut">
              <a:rPr lang="en-US" smtClean="0"/>
              <a:pPr/>
              <a:t>2/28/16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D7D10-219D-FA49-903D-5231AF0E00F6}" type="datetimeFigureOut">
              <a:rPr lang="en-US" smtClean="0"/>
              <a:pPr/>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D7D10-219D-FA49-903D-5231AF0E00F6}" type="datetimeFigureOut">
              <a:rPr lang="en-US" smtClean="0"/>
              <a:pPr/>
              <a:t>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7D410B-8BCC-F94E-818F-1309CFFC4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D7D10-219D-FA49-903D-5231AF0E00F6}" type="datetimeFigureOut">
              <a:rPr lang="en-US" smtClean="0"/>
              <a:pPr/>
              <a:t>2/28/16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D410B-8BCC-F94E-818F-1309CFFC4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11684" y="127000"/>
            <a:ext cx="8709292" cy="6604000"/>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John</a:t>
            </a:r>
          </a:p>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Kennedy</a:t>
            </a:r>
          </a:p>
          <a:p>
            <a:pPr algn="ctr"/>
            <a:r>
              <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a</a:t>
            </a: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nd the</a:t>
            </a:r>
          </a:p>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Cold War</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58846"/>
            <a:ext cx="4572000" cy="6740308"/>
          </a:xfrm>
          <a:prstGeom prst="rect">
            <a:avLst/>
          </a:prstGeom>
          <a:noFill/>
        </p:spPr>
        <p:txBody>
          <a:bodyPr wrap="square" rtlCol="0">
            <a:spAutoFit/>
          </a:bodyPr>
          <a:lstStyle/>
          <a:p>
            <a:pPr algn="ctr"/>
            <a:r>
              <a:rPr lang="en-US" sz="3600" dirty="0" smtClean="0"/>
              <a:t>To replace brinksmanship, Kennedy advocated a plan known as “flexible response” that depended upon a variety of possible weapons which would be used according to the severity and importance of the event.</a:t>
            </a:r>
            <a:endParaRPr lang="en-US" sz="3600" dirty="0"/>
          </a:p>
        </p:txBody>
      </p:sp>
      <p:pic>
        <p:nvPicPr>
          <p:cNvPr id="6" name="Picture 5" descr="SEALBEACH.jpg"/>
          <p:cNvPicPr>
            <a:picLocks noChangeAspect="1"/>
          </p:cNvPicPr>
          <p:nvPr/>
        </p:nvPicPr>
        <p:blipFill>
          <a:blip r:embed="rId2"/>
          <a:stretch>
            <a:fillRect/>
          </a:stretch>
        </p:blipFill>
        <p:spPr>
          <a:xfrm>
            <a:off x="157630" y="76047"/>
            <a:ext cx="4414370" cy="670590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
            <a:ext cx="9144000" cy="1754327"/>
          </a:xfrm>
          <a:prstGeom prst="rect">
            <a:avLst/>
          </a:prstGeom>
          <a:noFill/>
        </p:spPr>
        <p:txBody>
          <a:bodyPr wrap="square" rtlCol="0">
            <a:spAutoFit/>
          </a:bodyPr>
          <a:lstStyle/>
          <a:p>
            <a:pPr algn="ctr"/>
            <a:r>
              <a:rPr lang="en-US" sz="3600" dirty="0" smtClean="0"/>
              <a:t>The importance of such a flexible response became clear as the world once again turned its attention to the city of Berlin. </a:t>
            </a:r>
            <a:endParaRPr lang="en-US" sz="3600" dirty="0"/>
          </a:p>
        </p:txBody>
      </p:sp>
      <p:pic>
        <p:nvPicPr>
          <p:cNvPr id="6" name="Picture 5" descr="Berlin_Sectors.gif"/>
          <p:cNvPicPr>
            <a:picLocks noChangeAspect="1"/>
          </p:cNvPicPr>
          <p:nvPr/>
        </p:nvPicPr>
        <p:blipFill>
          <a:blip r:embed="rId2"/>
          <a:stretch>
            <a:fillRect/>
          </a:stretch>
        </p:blipFill>
        <p:spPr>
          <a:xfrm>
            <a:off x="1386728" y="1742548"/>
            <a:ext cx="6370544" cy="511545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ennedy-Khrushchev.jpg"/>
          <p:cNvPicPr>
            <a:picLocks noChangeAspect="1"/>
          </p:cNvPicPr>
          <p:nvPr/>
        </p:nvPicPr>
        <p:blipFill>
          <a:blip r:embed="rId2"/>
          <a:stretch>
            <a:fillRect/>
          </a:stretch>
        </p:blipFill>
        <p:spPr>
          <a:xfrm>
            <a:off x="717176" y="1524000"/>
            <a:ext cx="7709647" cy="5334000"/>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pPr algn="ctr"/>
            <a:r>
              <a:rPr lang="en-US" sz="3200" dirty="0" smtClean="0"/>
              <a:t>At a conference in Vienna in 1961, Khrushchev demanded that the U.S. and NATO withdraw their support from the capitalists in West Berlin. Why?</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ap_html_intro.jpg"/>
          <p:cNvPicPr>
            <a:picLocks noChangeAspect="1"/>
          </p:cNvPicPr>
          <p:nvPr/>
        </p:nvPicPr>
        <p:blipFill>
          <a:blip r:embed="rId2"/>
          <a:stretch>
            <a:fillRect/>
          </a:stretch>
        </p:blipFill>
        <p:spPr>
          <a:xfrm>
            <a:off x="641689" y="1341142"/>
            <a:ext cx="7860621" cy="5516858"/>
          </a:xfrm>
          <a:prstGeom prst="rect">
            <a:avLst/>
          </a:prstGeom>
        </p:spPr>
      </p:pic>
      <p:sp>
        <p:nvSpPr>
          <p:cNvPr id="6" name="TextBox 5"/>
          <p:cNvSpPr txBox="1"/>
          <p:nvPr/>
        </p:nvSpPr>
        <p:spPr>
          <a:xfrm>
            <a:off x="0" y="0"/>
            <a:ext cx="9144000" cy="1200329"/>
          </a:xfrm>
          <a:prstGeom prst="rect">
            <a:avLst/>
          </a:prstGeom>
          <a:noFill/>
        </p:spPr>
        <p:txBody>
          <a:bodyPr wrap="square" rtlCol="0">
            <a:spAutoFit/>
          </a:bodyPr>
          <a:lstStyle/>
          <a:p>
            <a:pPr algn="ctr"/>
            <a:r>
              <a:rPr lang="en-US" sz="3600" dirty="0" smtClean="0"/>
              <a:t>People from across Soviet controlled Eastern Europe were flocking to West Berlin.  Why?</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t>By July, 1961, over 1000 people a day would escape from communism by flying out of East Germany through airports in West Berlin.</a:t>
            </a:r>
            <a:endParaRPr lang="en-US" sz="3200" dirty="0"/>
          </a:p>
        </p:txBody>
      </p:sp>
      <p:pic>
        <p:nvPicPr>
          <p:cNvPr id="5" name="Picture 4" descr="Berlin_Sectors.gif"/>
          <p:cNvPicPr>
            <a:picLocks noChangeAspect="1"/>
          </p:cNvPicPr>
          <p:nvPr/>
        </p:nvPicPr>
        <p:blipFill>
          <a:blip r:embed="rId2"/>
          <a:stretch>
            <a:fillRect/>
          </a:stretch>
        </p:blipFill>
        <p:spPr>
          <a:xfrm>
            <a:off x="1386728" y="1742548"/>
            <a:ext cx="6370544" cy="51154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fk_anniversary_300.jpg"/>
          <p:cNvPicPr>
            <a:picLocks noChangeAspect="1"/>
          </p:cNvPicPr>
          <p:nvPr/>
        </p:nvPicPr>
        <p:blipFill>
          <a:blip r:embed="rId2"/>
          <a:stretch>
            <a:fillRect/>
          </a:stretch>
        </p:blipFill>
        <p:spPr>
          <a:xfrm>
            <a:off x="4233739" y="0"/>
            <a:ext cx="4910262" cy="6858000"/>
          </a:xfrm>
          <a:prstGeom prst="rect">
            <a:avLst/>
          </a:prstGeom>
        </p:spPr>
      </p:pic>
      <p:sp>
        <p:nvSpPr>
          <p:cNvPr id="5" name="TextBox 4"/>
          <p:cNvSpPr txBox="1"/>
          <p:nvPr/>
        </p:nvSpPr>
        <p:spPr>
          <a:xfrm>
            <a:off x="0" y="612844"/>
            <a:ext cx="4233739" cy="5632311"/>
          </a:xfrm>
          <a:prstGeom prst="rect">
            <a:avLst/>
          </a:prstGeom>
          <a:noFill/>
        </p:spPr>
        <p:txBody>
          <a:bodyPr wrap="square" rtlCol="0">
            <a:spAutoFit/>
          </a:bodyPr>
          <a:lstStyle/>
          <a:p>
            <a:pPr algn="ctr"/>
            <a:r>
              <a:rPr lang="en-US" sz="4000" dirty="0" smtClean="0"/>
              <a:t>Kennedy and NATO flat out refused Khrushchev’s demand that they abandon West Berlin.  In fact the President pledged even more support than before.</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Kruscev1.jpg"/>
          <p:cNvPicPr>
            <a:picLocks noChangeAspect="1"/>
          </p:cNvPicPr>
          <p:nvPr/>
        </p:nvPicPr>
        <p:blipFill>
          <a:blip r:embed="rId2"/>
          <a:stretch>
            <a:fillRect/>
          </a:stretch>
        </p:blipFill>
        <p:spPr>
          <a:xfrm>
            <a:off x="4194810" y="0"/>
            <a:ext cx="4949190" cy="6858000"/>
          </a:xfrm>
          <a:prstGeom prst="rect">
            <a:avLst/>
          </a:prstGeom>
        </p:spPr>
      </p:pic>
      <p:sp>
        <p:nvSpPr>
          <p:cNvPr id="6" name="TextBox 5"/>
          <p:cNvSpPr txBox="1"/>
          <p:nvPr/>
        </p:nvSpPr>
        <p:spPr>
          <a:xfrm>
            <a:off x="0" y="0"/>
            <a:ext cx="4194810" cy="1569660"/>
          </a:xfrm>
          <a:prstGeom prst="rect">
            <a:avLst/>
          </a:prstGeom>
          <a:noFill/>
        </p:spPr>
        <p:txBody>
          <a:bodyPr wrap="square" rtlCol="0">
            <a:spAutoFit/>
          </a:bodyPr>
          <a:lstStyle/>
          <a:p>
            <a:pPr algn="ctr"/>
            <a:r>
              <a:rPr lang="en-US" sz="3200" dirty="0" smtClean="0"/>
              <a:t>Khrushchev had </a:t>
            </a:r>
            <a:r>
              <a:rPr lang="en-US" sz="3200" dirty="0" smtClean="0"/>
              <a:t>failed to remove western influence from </a:t>
            </a:r>
            <a:r>
              <a:rPr lang="en-US" sz="3200" dirty="0" smtClean="0"/>
              <a:t>Berlin. </a:t>
            </a:r>
            <a:endParaRPr lang="en-US" sz="3200" dirty="0"/>
          </a:p>
        </p:txBody>
      </p:sp>
      <p:sp>
        <p:nvSpPr>
          <p:cNvPr id="4" name="TextBox 3"/>
          <p:cNvSpPr txBox="1"/>
          <p:nvPr/>
        </p:nvSpPr>
        <p:spPr>
          <a:xfrm>
            <a:off x="0" y="1841243"/>
            <a:ext cx="4194810" cy="5016757"/>
          </a:xfrm>
          <a:prstGeom prst="rect">
            <a:avLst/>
          </a:prstGeom>
          <a:noFill/>
        </p:spPr>
        <p:txBody>
          <a:bodyPr wrap="square" rtlCol="0">
            <a:spAutoFit/>
          </a:bodyPr>
          <a:lstStyle/>
          <a:p>
            <a:pPr algn="ctr"/>
            <a:r>
              <a:rPr lang="en-US" sz="3200" dirty="0" smtClean="0"/>
              <a:t>He still needed </a:t>
            </a:r>
            <a:r>
              <a:rPr lang="en-US" sz="3200" dirty="0" smtClean="0"/>
              <a:t>to stop the flow of people out of Eastern </a:t>
            </a:r>
            <a:r>
              <a:rPr lang="en-US" sz="3200" dirty="0" smtClean="0"/>
              <a:t>Europe.</a:t>
            </a:r>
          </a:p>
          <a:p>
            <a:pPr algn="ctr"/>
            <a:endParaRPr lang="en-US" sz="3200" dirty="0" smtClean="0"/>
          </a:p>
          <a:p>
            <a:pPr algn="ctr"/>
            <a:r>
              <a:rPr lang="en-US" sz="3200" dirty="0" smtClean="0"/>
              <a:t>So he ordered the East German government to begin </a:t>
            </a:r>
            <a:r>
              <a:rPr lang="en-US" sz="3200" dirty="0" smtClean="0"/>
              <a:t>construction of a barbed wire fence cutting off access from East to West </a:t>
            </a:r>
            <a:r>
              <a:rPr lang="en-US" sz="3200" dirty="0" smtClean="0"/>
              <a:t>Berlin.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rc7uy8.jpg"/>
          <p:cNvPicPr>
            <a:picLocks noChangeAspect="1"/>
          </p:cNvPicPr>
          <p:nvPr/>
        </p:nvPicPr>
        <p:blipFill>
          <a:blip r:embed="rId2"/>
          <a:stretch>
            <a:fillRect/>
          </a:stretch>
        </p:blipFill>
        <p:spPr>
          <a:xfrm>
            <a:off x="1070488" y="1280177"/>
            <a:ext cx="7003024" cy="5369431"/>
          </a:xfrm>
          <a:prstGeom prst="rect">
            <a:avLst/>
          </a:prstGeom>
        </p:spPr>
      </p:pic>
      <p:sp>
        <p:nvSpPr>
          <p:cNvPr id="5" name="TextBox 4"/>
          <p:cNvSpPr txBox="1"/>
          <p:nvPr/>
        </p:nvSpPr>
        <p:spPr>
          <a:xfrm>
            <a:off x="0" y="0"/>
            <a:ext cx="9144000" cy="1077218"/>
          </a:xfrm>
          <a:prstGeom prst="rect">
            <a:avLst/>
          </a:prstGeom>
          <a:noFill/>
        </p:spPr>
        <p:txBody>
          <a:bodyPr wrap="square" rtlCol="0">
            <a:spAutoFit/>
          </a:bodyPr>
          <a:lstStyle/>
          <a:p>
            <a:pPr algn="ctr"/>
            <a:r>
              <a:rPr lang="en-US" sz="3200" dirty="0" smtClean="0"/>
              <a:t>Work on a stronger, more permanent wall, was begun shortly thereafter. </a:t>
            </a:r>
            <a:endParaRPr lang="en-US"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grenzanlagen.jpg"/>
          <p:cNvPicPr>
            <a:picLocks noChangeAspect="1"/>
          </p:cNvPicPr>
          <p:nvPr/>
        </p:nvPicPr>
        <p:blipFill>
          <a:blip r:embed="rId2"/>
          <a:stretch>
            <a:fillRect/>
          </a:stretch>
        </p:blipFill>
        <p:spPr>
          <a:xfrm>
            <a:off x="1" y="533552"/>
            <a:ext cx="9151046" cy="579089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www.dailysoft.com/berlinwall/maps/graphics/berlinmap_01.jpg"/>
          <p:cNvPicPr>
            <a:picLocks noChangeAspect="1" noChangeArrowheads="1"/>
          </p:cNvPicPr>
          <p:nvPr/>
        </p:nvPicPr>
        <p:blipFill>
          <a:blip r:embed="rId2"/>
          <a:srcRect/>
          <a:stretch>
            <a:fillRect/>
          </a:stretch>
        </p:blipFill>
        <p:spPr bwMode="auto">
          <a:xfrm>
            <a:off x="571500" y="142875"/>
            <a:ext cx="8001000" cy="6572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305068"/>
            <a:ext cx="4572000" cy="6247864"/>
          </a:xfrm>
          <a:prstGeom prst="rect">
            <a:avLst/>
          </a:prstGeom>
          <a:noFill/>
        </p:spPr>
        <p:txBody>
          <a:bodyPr wrap="square" rtlCol="0">
            <a:spAutoFit/>
          </a:bodyPr>
          <a:lstStyle/>
          <a:p>
            <a:pPr algn="ctr"/>
            <a:r>
              <a:rPr lang="en-US" sz="4000" dirty="0" smtClean="0"/>
              <a:t>When we last left off talking about the Cold War, we had suggested that tension between the U.S. and the Soviet Union was at an all time high in 1960 as a result of the U-2 incident.</a:t>
            </a:r>
            <a:endParaRPr lang="en-US" sz="4000" dirty="0"/>
          </a:p>
        </p:txBody>
      </p:sp>
      <p:pic>
        <p:nvPicPr>
          <p:cNvPr id="5" name="Picture 4" descr="operation-overflight-a-memoir-of-the-u-2-incident.jpg"/>
          <p:cNvPicPr>
            <a:picLocks noChangeAspect="1"/>
          </p:cNvPicPr>
          <p:nvPr/>
        </p:nvPicPr>
        <p:blipFill>
          <a:blip r:embed="rId2"/>
          <a:stretch>
            <a:fillRect/>
          </a:stretch>
        </p:blipFill>
        <p:spPr>
          <a:xfrm>
            <a:off x="4652010" y="0"/>
            <a:ext cx="449199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479978" y="117692"/>
            <a:ext cx="3664022" cy="6740308"/>
          </a:xfrm>
          <a:prstGeom prst="rect">
            <a:avLst/>
          </a:prstGeom>
          <a:noFill/>
        </p:spPr>
        <p:txBody>
          <a:bodyPr wrap="square" rtlCol="0">
            <a:spAutoFit/>
          </a:bodyPr>
          <a:lstStyle/>
          <a:p>
            <a:pPr algn="ctr"/>
            <a:r>
              <a:rPr lang="en-US" sz="3600" dirty="0" smtClean="0"/>
              <a:t>Once again, the U.S. was shocked, this time by the obvious oppression of Soviet communism on the people of West Berlin, and also on the people of their own allied nations.</a:t>
            </a:r>
            <a:endParaRPr lang="en-US" sz="3600" dirty="0"/>
          </a:p>
        </p:txBody>
      </p:sp>
      <p:pic>
        <p:nvPicPr>
          <p:cNvPr id="6" name="Picture 5"/>
          <p:cNvPicPr>
            <a:picLocks noChangeAspect="1"/>
          </p:cNvPicPr>
          <p:nvPr/>
        </p:nvPicPr>
        <p:blipFill>
          <a:blip r:embed="rId2"/>
          <a:stretch>
            <a:fillRect/>
          </a:stretch>
        </p:blipFill>
        <p:spPr>
          <a:xfrm>
            <a:off x="0" y="-214242"/>
            <a:ext cx="5479978" cy="730068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062103"/>
          </a:xfrm>
          <a:prstGeom prst="rect">
            <a:avLst/>
          </a:prstGeom>
          <a:noFill/>
        </p:spPr>
        <p:txBody>
          <a:bodyPr wrap="square" rtlCol="0">
            <a:spAutoFit/>
          </a:bodyPr>
          <a:lstStyle/>
          <a:p>
            <a:pPr algn="ctr"/>
            <a:r>
              <a:rPr lang="en-US" sz="3200" dirty="0" smtClean="0"/>
              <a:t>In 1963, President Kennedy travelled to West Berlin to pledge continued American support and to protest Soviet action.  There he told the world “</a:t>
            </a:r>
            <a:r>
              <a:rPr lang="en-US" sz="3200" dirty="0" err="1" smtClean="0"/>
              <a:t>Ich</a:t>
            </a:r>
            <a:r>
              <a:rPr lang="en-US" sz="3200" dirty="0" smtClean="0"/>
              <a:t> bin </a:t>
            </a:r>
            <a:r>
              <a:rPr lang="en-US" sz="3200" dirty="0" err="1" smtClean="0"/>
              <a:t>ein</a:t>
            </a:r>
            <a:r>
              <a:rPr lang="en-US" sz="3200" dirty="0" smtClean="0"/>
              <a:t> Berliner.”  </a:t>
            </a:r>
            <a:endParaRPr lang="en-US" sz="3200" dirty="0"/>
          </a:p>
        </p:txBody>
      </p:sp>
      <p:pic>
        <p:nvPicPr>
          <p:cNvPr id="5" name="Picture 4" descr="kennedy-berlin-wall-wide-horizontal.jpg"/>
          <p:cNvPicPr>
            <a:picLocks noChangeAspect="1"/>
          </p:cNvPicPr>
          <p:nvPr/>
        </p:nvPicPr>
        <p:blipFill>
          <a:blip r:embed="rId2"/>
          <a:stretch>
            <a:fillRect/>
          </a:stretch>
        </p:blipFill>
        <p:spPr>
          <a:xfrm>
            <a:off x="0" y="2062103"/>
            <a:ext cx="9144000" cy="45567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uba-map.jpg"/>
          <p:cNvPicPr>
            <a:picLocks noChangeAspect="1"/>
          </p:cNvPicPr>
          <p:nvPr/>
        </p:nvPicPr>
        <p:blipFill>
          <a:blip r:embed="rId2"/>
          <a:stretch>
            <a:fillRect/>
          </a:stretch>
        </p:blipFill>
        <p:spPr>
          <a:xfrm>
            <a:off x="753530" y="584776"/>
            <a:ext cx="7599975" cy="6273224"/>
          </a:xfrm>
          <a:prstGeom prst="rect">
            <a:avLst/>
          </a:prstGeom>
        </p:spPr>
      </p:pic>
      <p:sp>
        <p:nvSpPr>
          <p:cNvPr id="5" name="TextBox 4"/>
          <p:cNvSpPr txBox="1"/>
          <p:nvPr/>
        </p:nvSpPr>
        <p:spPr>
          <a:xfrm>
            <a:off x="0" y="0"/>
            <a:ext cx="9144000" cy="584776"/>
          </a:xfrm>
          <a:prstGeom prst="rect">
            <a:avLst/>
          </a:prstGeom>
          <a:noFill/>
        </p:spPr>
        <p:txBody>
          <a:bodyPr wrap="square" rtlCol="0">
            <a:spAutoFit/>
          </a:bodyPr>
          <a:lstStyle/>
          <a:p>
            <a:pPr algn="ctr"/>
            <a:r>
              <a:rPr lang="en-US" sz="3200" dirty="0" smtClean="0"/>
              <a:t>Kennedy’s biggest problem, however, remained Cuba.</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1536174"/>
            <a:ext cx="4038630" cy="3785652"/>
          </a:xfrm>
          <a:prstGeom prst="rect">
            <a:avLst/>
          </a:prstGeom>
          <a:noFill/>
        </p:spPr>
        <p:txBody>
          <a:bodyPr wrap="square" rtlCol="0">
            <a:spAutoFit/>
          </a:bodyPr>
          <a:lstStyle/>
          <a:p>
            <a:pPr algn="ctr"/>
            <a:r>
              <a:rPr lang="en-US" sz="4800" dirty="0" smtClean="0"/>
              <a:t>Cuba became a huge issue for Kennedy for two main reasons.</a:t>
            </a:r>
            <a:endParaRPr lang="en-US" sz="4800" dirty="0"/>
          </a:p>
        </p:txBody>
      </p:sp>
      <p:pic>
        <p:nvPicPr>
          <p:cNvPr id="6" name="Picture 5"/>
          <p:cNvPicPr>
            <a:picLocks noChangeAspect="1"/>
          </p:cNvPicPr>
          <p:nvPr/>
        </p:nvPicPr>
        <p:blipFill>
          <a:blip r:embed="rId2"/>
          <a:stretch>
            <a:fillRect/>
          </a:stretch>
        </p:blipFill>
        <p:spPr>
          <a:xfrm>
            <a:off x="4038630" y="0"/>
            <a:ext cx="5181570" cy="690876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nglish301um2.jpg"/>
          <p:cNvPicPr>
            <a:picLocks noChangeAspect="1"/>
          </p:cNvPicPr>
          <p:nvPr/>
        </p:nvPicPr>
        <p:blipFill>
          <a:blip r:embed="rId2"/>
          <a:stretch>
            <a:fillRect/>
          </a:stretch>
        </p:blipFill>
        <p:spPr>
          <a:xfrm>
            <a:off x="1" y="149412"/>
            <a:ext cx="7590118" cy="6559176"/>
          </a:xfrm>
          <a:prstGeom prst="rect">
            <a:avLst/>
          </a:prstGeom>
        </p:spPr>
      </p:pic>
      <p:sp>
        <p:nvSpPr>
          <p:cNvPr id="5" name="TextBox 4"/>
          <p:cNvSpPr txBox="1"/>
          <p:nvPr/>
        </p:nvSpPr>
        <p:spPr>
          <a:xfrm>
            <a:off x="7590119" y="1659285"/>
            <a:ext cx="1553881" cy="4031873"/>
          </a:xfrm>
          <a:prstGeom prst="rect">
            <a:avLst/>
          </a:prstGeom>
          <a:noFill/>
        </p:spPr>
        <p:txBody>
          <a:bodyPr wrap="square" rtlCol="0">
            <a:spAutoFit/>
          </a:bodyPr>
          <a:lstStyle/>
          <a:p>
            <a:pPr algn="ctr"/>
            <a:r>
              <a:rPr lang="en-US" sz="3200" dirty="0" smtClean="0"/>
              <a:t>#1</a:t>
            </a:r>
          </a:p>
          <a:p>
            <a:pPr algn="ctr"/>
            <a:r>
              <a:rPr lang="en-US" sz="3200" dirty="0" smtClean="0"/>
              <a:t>In 1959, the U.S. placed nuclear missiles in Turkey.</a:t>
            </a:r>
            <a:endParaRPr lang="en-US" sz="3200" dirty="0"/>
          </a:p>
        </p:txBody>
      </p:sp>
      <p:cxnSp>
        <p:nvCxnSpPr>
          <p:cNvPr id="7" name="Straight Arrow Connector 6"/>
          <p:cNvCxnSpPr/>
          <p:nvPr/>
        </p:nvCxnSpPr>
        <p:spPr>
          <a:xfrm rot="10800000">
            <a:off x="6021298" y="5543176"/>
            <a:ext cx="2121644" cy="147983"/>
          </a:xfrm>
          <a:prstGeom prst="straightConnector1">
            <a:avLst/>
          </a:prstGeom>
          <a:ln w="6350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Fidel Castro-3"/>
          <p:cNvPicPr>
            <a:picLocks noChangeAspect="1" noChangeArrowheads="1"/>
          </p:cNvPicPr>
          <p:nvPr/>
        </p:nvPicPr>
        <p:blipFill>
          <a:blip r:embed="rId2"/>
          <a:srcRect/>
          <a:stretch>
            <a:fillRect/>
          </a:stretch>
        </p:blipFill>
        <p:spPr bwMode="auto">
          <a:xfrm>
            <a:off x="0" y="83222"/>
            <a:ext cx="5023313" cy="6691555"/>
          </a:xfrm>
          <a:prstGeom prst="rect">
            <a:avLst/>
          </a:prstGeom>
          <a:noFill/>
          <a:ln w="9525">
            <a:solidFill>
              <a:schemeClr val="tx1"/>
            </a:solidFill>
            <a:miter lim="800000"/>
            <a:headEnd/>
            <a:tailEnd/>
          </a:ln>
        </p:spPr>
      </p:pic>
      <p:sp>
        <p:nvSpPr>
          <p:cNvPr id="5" name="TextBox 4"/>
          <p:cNvSpPr txBox="1"/>
          <p:nvPr/>
        </p:nvSpPr>
        <p:spPr>
          <a:xfrm>
            <a:off x="5023313" y="674400"/>
            <a:ext cx="4120687" cy="5509200"/>
          </a:xfrm>
          <a:prstGeom prst="rect">
            <a:avLst/>
          </a:prstGeom>
          <a:noFill/>
        </p:spPr>
        <p:txBody>
          <a:bodyPr wrap="square" rtlCol="0">
            <a:spAutoFit/>
          </a:bodyPr>
          <a:lstStyle/>
          <a:p>
            <a:pPr algn="ctr"/>
            <a:r>
              <a:rPr lang="en-US" sz="4400" dirty="0" smtClean="0"/>
              <a:t>#2</a:t>
            </a:r>
          </a:p>
          <a:p>
            <a:pPr algn="ctr"/>
            <a:r>
              <a:rPr lang="en-US" sz="4400" dirty="0" smtClean="0"/>
              <a:t>In 1961, the U.S. had supported an unsuccessful rebellion led by pro-U.S. Cubans against Fidel Castro.</a:t>
            </a:r>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astro_Khrushchev.jpg"/>
          <p:cNvPicPr>
            <a:picLocks noChangeAspect="1"/>
          </p:cNvPicPr>
          <p:nvPr/>
        </p:nvPicPr>
        <p:blipFill>
          <a:blip r:embed="rId2"/>
          <a:stretch>
            <a:fillRect/>
          </a:stretch>
        </p:blipFill>
        <p:spPr>
          <a:xfrm>
            <a:off x="962211" y="1384995"/>
            <a:ext cx="7150847" cy="5333149"/>
          </a:xfrm>
          <a:prstGeom prst="rect">
            <a:avLst/>
          </a:prstGeom>
        </p:spPr>
      </p:pic>
      <p:sp>
        <p:nvSpPr>
          <p:cNvPr id="5" name="TextBox 4"/>
          <p:cNvSpPr txBox="1"/>
          <p:nvPr/>
        </p:nvSpPr>
        <p:spPr>
          <a:xfrm>
            <a:off x="0" y="0"/>
            <a:ext cx="9144000" cy="1384995"/>
          </a:xfrm>
          <a:prstGeom prst="rect">
            <a:avLst/>
          </a:prstGeom>
          <a:noFill/>
        </p:spPr>
        <p:txBody>
          <a:bodyPr wrap="square" rtlCol="0">
            <a:spAutoFit/>
          </a:bodyPr>
          <a:lstStyle/>
          <a:p>
            <a:pPr algn="ctr"/>
            <a:r>
              <a:rPr lang="en-US" sz="2800" dirty="0" smtClean="0"/>
              <a:t>The Soviets grew increasingly worried about both the U.S. missiles in Turkey, and of another possible attempt to overthrow Castro and communism in Cuba.</a:t>
            </a:r>
            <a:endParaRPr lang="en-US"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7" descr="MRBM-ls1-SC-Oct23--R10Large.gif                                000350B0Macintosh HD                   BB9DF4B7:"/>
          <p:cNvPicPr>
            <a:picLocks noChangeAspect="1" noChangeArrowheads="1"/>
          </p:cNvPicPr>
          <p:nvPr/>
        </p:nvPicPr>
        <p:blipFill>
          <a:blip r:embed="rId3"/>
          <a:srcRect/>
          <a:stretch>
            <a:fillRect/>
          </a:stretch>
        </p:blipFill>
        <p:spPr bwMode="auto">
          <a:xfrm>
            <a:off x="0" y="685006"/>
            <a:ext cx="6553200" cy="5487988"/>
          </a:xfrm>
          <a:prstGeom prst="rect">
            <a:avLst/>
          </a:prstGeom>
          <a:noFill/>
        </p:spPr>
      </p:pic>
      <p:sp>
        <p:nvSpPr>
          <p:cNvPr id="5" name="TextBox 4"/>
          <p:cNvSpPr txBox="1"/>
          <p:nvPr/>
        </p:nvSpPr>
        <p:spPr>
          <a:xfrm>
            <a:off x="6553200" y="1166842"/>
            <a:ext cx="2590800" cy="4524315"/>
          </a:xfrm>
          <a:prstGeom prst="rect">
            <a:avLst/>
          </a:prstGeom>
          <a:noFill/>
        </p:spPr>
        <p:txBody>
          <a:bodyPr wrap="square" rtlCol="0">
            <a:spAutoFit/>
          </a:bodyPr>
          <a:lstStyle/>
          <a:p>
            <a:pPr algn="ctr"/>
            <a:r>
              <a:rPr lang="en-US" sz="3200" dirty="0" smtClean="0"/>
              <a:t>To deal with both of these problems, the Soviet Union placed nuclear missiles of its own in Cuba in September 1962.</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LE283L2"/>
          <p:cNvPicPr>
            <a:picLocks noChangeAspect="1" noChangeArrowheads="1"/>
          </p:cNvPicPr>
          <p:nvPr/>
        </p:nvPicPr>
        <p:blipFill>
          <a:blip r:embed="rId2"/>
          <a:srcRect/>
          <a:stretch>
            <a:fillRect/>
          </a:stretch>
        </p:blipFill>
        <p:spPr bwMode="auto">
          <a:xfrm>
            <a:off x="831370" y="919059"/>
            <a:ext cx="7481260" cy="5924436"/>
          </a:xfrm>
          <a:prstGeom prst="rect">
            <a:avLst/>
          </a:prstGeom>
          <a:noFill/>
          <a:ln w="9525">
            <a:solidFill>
              <a:schemeClr val="tx2"/>
            </a:solidFill>
            <a:miter lim="800000"/>
            <a:headEnd/>
            <a:tailEnd/>
          </a:ln>
        </p:spPr>
      </p:pic>
      <p:sp>
        <p:nvSpPr>
          <p:cNvPr id="5" name="Oval 4"/>
          <p:cNvSpPr/>
          <p:nvPr/>
        </p:nvSpPr>
        <p:spPr>
          <a:xfrm>
            <a:off x="2009588" y="2300941"/>
            <a:ext cx="2741706" cy="2689318"/>
          </a:xfrm>
          <a:prstGeom prst="ellipse">
            <a:avLst/>
          </a:prstGeom>
          <a:noFill/>
          <a:ln w="4762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454589" y="4288118"/>
            <a:ext cx="1270000" cy="1314824"/>
          </a:xfrm>
          <a:prstGeom prst="ellipse">
            <a:avLst/>
          </a:prstGeom>
          <a:noFill/>
          <a:ln w="47625"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0"/>
            <a:ext cx="9144000" cy="954107"/>
          </a:xfrm>
          <a:prstGeom prst="rect">
            <a:avLst/>
          </a:prstGeom>
          <a:noFill/>
        </p:spPr>
        <p:txBody>
          <a:bodyPr wrap="square" rtlCol="0">
            <a:spAutoFit/>
          </a:bodyPr>
          <a:lstStyle/>
          <a:p>
            <a:pPr algn="ctr"/>
            <a:r>
              <a:rPr lang="en-US" sz="2800" dirty="0" smtClean="0"/>
              <a:t>U.S. spy planes first noticed the construction of missile launch sites on October 14</a:t>
            </a:r>
            <a:r>
              <a:rPr lang="en-US" sz="2800" baseline="30000" dirty="0" smtClean="0"/>
              <a:t>th</a:t>
            </a:r>
            <a:r>
              <a:rPr lang="en-US" sz="2800" dirty="0" smtClean="0"/>
              <a:t> and 15</a:t>
            </a:r>
            <a:r>
              <a:rPr lang="en-US" sz="2800" baseline="30000" dirty="0" smtClean="0"/>
              <a:t>th</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fk_anniversary_300.jpg"/>
          <p:cNvPicPr>
            <a:picLocks noChangeAspect="1"/>
          </p:cNvPicPr>
          <p:nvPr/>
        </p:nvPicPr>
        <p:blipFill>
          <a:blip r:embed="rId2"/>
          <a:stretch>
            <a:fillRect/>
          </a:stretch>
        </p:blipFill>
        <p:spPr>
          <a:xfrm>
            <a:off x="4233739" y="0"/>
            <a:ext cx="4910262" cy="6858000"/>
          </a:xfrm>
          <a:prstGeom prst="rect">
            <a:avLst/>
          </a:prstGeom>
        </p:spPr>
      </p:pic>
      <p:sp>
        <p:nvSpPr>
          <p:cNvPr id="5" name="TextBox 4"/>
          <p:cNvSpPr txBox="1"/>
          <p:nvPr/>
        </p:nvSpPr>
        <p:spPr>
          <a:xfrm>
            <a:off x="-1" y="1012954"/>
            <a:ext cx="4233739" cy="4832092"/>
          </a:xfrm>
          <a:prstGeom prst="rect">
            <a:avLst/>
          </a:prstGeom>
          <a:noFill/>
        </p:spPr>
        <p:txBody>
          <a:bodyPr wrap="square" rtlCol="0">
            <a:spAutoFit/>
          </a:bodyPr>
          <a:lstStyle/>
          <a:p>
            <a:pPr algn="ctr"/>
            <a:r>
              <a:rPr lang="en-US" sz="4400" dirty="0" smtClean="0"/>
              <a:t>The presence of Soviet nuclear weapons in Cuba was totally unacceptable to the</a:t>
            </a:r>
            <a:r>
              <a:rPr lang="en-US" sz="4400" dirty="0" smtClean="0"/>
              <a:t> American government.</a:t>
            </a: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360671" y="305068"/>
            <a:ext cx="3783330" cy="6247864"/>
          </a:xfrm>
          <a:prstGeom prst="rect">
            <a:avLst/>
          </a:prstGeom>
          <a:noFill/>
        </p:spPr>
        <p:txBody>
          <a:bodyPr wrap="square" rtlCol="0">
            <a:spAutoFit/>
          </a:bodyPr>
          <a:lstStyle/>
          <a:p>
            <a:pPr algn="ctr"/>
            <a:r>
              <a:rPr lang="en-US" sz="4000" dirty="0" smtClean="0"/>
              <a:t>We had also suggested that President Eisenhower had adopted a policy of “brinksmanship.” </a:t>
            </a:r>
            <a:r>
              <a:rPr lang="en-US" sz="4000" dirty="0" smtClean="0"/>
              <a:t> </a:t>
            </a:r>
          </a:p>
          <a:p>
            <a:pPr algn="ctr"/>
            <a:endParaRPr lang="en-US" sz="4000" dirty="0" smtClean="0"/>
          </a:p>
          <a:p>
            <a:pPr algn="ctr"/>
            <a:r>
              <a:rPr lang="en-US" sz="4000" dirty="0" smtClean="0"/>
              <a:t>What </a:t>
            </a:r>
            <a:r>
              <a:rPr lang="en-US" sz="4000" dirty="0" smtClean="0"/>
              <a:t>exactly was this?</a:t>
            </a:r>
            <a:endParaRPr lang="en-US" sz="4000" dirty="0"/>
          </a:p>
        </p:txBody>
      </p:sp>
      <p:pic>
        <p:nvPicPr>
          <p:cNvPr id="5" name="Picture 4" descr="dwight_d_eisenhower.jpg"/>
          <p:cNvPicPr>
            <a:picLocks noChangeAspect="1"/>
          </p:cNvPicPr>
          <p:nvPr/>
        </p:nvPicPr>
        <p:blipFill>
          <a:blip r:embed="rId2"/>
          <a:stretch>
            <a:fillRect/>
          </a:stretch>
        </p:blipFill>
        <p:spPr>
          <a:xfrm>
            <a:off x="0" y="0"/>
            <a:ext cx="536067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missilerange"/>
          <p:cNvPicPr>
            <a:picLocks noChangeAspect="1" noChangeArrowheads="1"/>
          </p:cNvPicPr>
          <p:nvPr/>
        </p:nvPicPr>
        <p:blipFill>
          <a:blip r:embed="rId2"/>
          <a:srcRect/>
          <a:stretch>
            <a:fillRect/>
          </a:stretch>
        </p:blipFill>
        <p:spPr bwMode="auto">
          <a:xfrm>
            <a:off x="878961" y="584776"/>
            <a:ext cx="7386078" cy="6270472"/>
          </a:xfrm>
          <a:prstGeom prst="rect">
            <a:avLst/>
          </a:prstGeom>
          <a:noFill/>
          <a:ln w="9525">
            <a:solidFill>
              <a:schemeClr val="tx2"/>
            </a:solidFill>
            <a:miter lim="800000"/>
            <a:headEnd/>
            <a:tailEnd/>
          </a:ln>
        </p:spPr>
      </p:pic>
      <p:sp>
        <p:nvSpPr>
          <p:cNvPr id="5" name="TextBox 4"/>
          <p:cNvSpPr txBox="1"/>
          <p:nvPr/>
        </p:nvSpPr>
        <p:spPr>
          <a:xfrm>
            <a:off x="0" y="0"/>
            <a:ext cx="9144000" cy="584776"/>
          </a:xfrm>
          <a:prstGeom prst="rect">
            <a:avLst/>
          </a:prstGeom>
          <a:noFill/>
        </p:spPr>
        <p:txBody>
          <a:bodyPr wrap="square" rtlCol="0">
            <a:spAutoFit/>
          </a:bodyPr>
          <a:lstStyle/>
          <a:p>
            <a:pPr algn="ctr"/>
            <a:r>
              <a:rPr lang="en-US" sz="3200" dirty="0" smtClean="0"/>
              <a:t>It also made an attack on the US far </a:t>
            </a:r>
            <a:r>
              <a:rPr lang="en-US" sz="3200" dirty="0" smtClean="0"/>
              <a:t>more dangerous</a:t>
            </a:r>
            <a:r>
              <a:rPr lang="en-US" sz="3200" dirty="0" smtClean="0"/>
              <a:t>.</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fk_anniversary_300.jpg"/>
          <p:cNvPicPr>
            <a:picLocks noChangeAspect="1"/>
          </p:cNvPicPr>
          <p:nvPr/>
        </p:nvPicPr>
        <p:blipFill>
          <a:blip r:embed="rId2"/>
          <a:stretch>
            <a:fillRect/>
          </a:stretch>
        </p:blipFill>
        <p:spPr>
          <a:xfrm>
            <a:off x="4246290" y="160057"/>
            <a:ext cx="4681063" cy="6537885"/>
          </a:xfrm>
          <a:prstGeom prst="rect">
            <a:avLst/>
          </a:prstGeom>
        </p:spPr>
      </p:pic>
      <p:sp>
        <p:nvSpPr>
          <p:cNvPr id="5" name="TextBox 4"/>
          <p:cNvSpPr txBox="1"/>
          <p:nvPr/>
        </p:nvSpPr>
        <p:spPr>
          <a:xfrm>
            <a:off x="0" y="612844"/>
            <a:ext cx="4064000" cy="5632312"/>
          </a:xfrm>
          <a:prstGeom prst="rect">
            <a:avLst/>
          </a:prstGeom>
          <a:noFill/>
        </p:spPr>
        <p:txBody>
          <a:bodyPr wrap="square" rtlCol="0">
            <a:spAutoFit/>
          </a:bodyPr>
          <a:lstStyle/>
          <a:p>
            <a:pPr algn="ctr"/>
            <a:r>
              <a:rPr lang="en-US" sz="3600" dirty="0" smtClean="0"/>
              <a:t>Kennedy informed the public of the missiles in Cuba and told Americans that any attack by those missiles would result in an all out U.S. nuclear attack against the Soviet Union.</a:t>
            </a:r>
            <a:endParaRPr lang="en-US" sz="3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uban-blockade-map-709996.jpg"/>
          <p:cNvPicPr>
            <a:picLocks noChangeAspect="1"/>
          </p:cNvPicPr>
          <p:nvPr/>
        </p:nvPicPr>
        <p:blipFill>
          <a:blip r:embed="rId2"/>
          <a:stretch>
            <a:fillRect/>
          </a:stretch>
        </p:blipFill>
        <p:spPr>
          <a:xfrm>
            <a:off x="1475441" y="1569659"/>
            <a:ext cx="6193117" cy="5147169"/>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pPr algn="ctr"/>
            <a:r>
              <a:rPr lang="en-US" sz="3200" dirty="0" smtClean="0"/>
              <a:t>To prevent any more Soviet missiles from reaching Cuba, Kennedy ordered the U.S. navy to quarantine Cuba, not allowing any ships in or out.</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mainmap.gif                                                    000350B0Macintosh HD                   BB9DF4B7:"/>
          <p:cNvPicPr>
            <a:picLocks noChangeAspect="1" noChangeArrowheads="1"/>
          </p:cNvPicPr>
          <p:nvPr/>
        </p:nvPicPr>
        <p:blipFill>
          <a:blip r:embed="rId2"/>
          <a:srcRect/>
          <a:stretch>
            <a:fillRect/>
          </a:stretch>
        </p:blipFill>
        <p:spPr bwMode="auto">
          <a:xfrm>
            <a:off x="0" y="123031"/>
            <a:ext cx="6394824" cy="6611937"/>
          </a:xfrm>
          <a:prstGeom prst="rect">
            <a:avLst/>
          </a:prstGeom>
          <a:noFill/>
        </p:spPr>
      </p:pic>
      <p:sp>
        <p:nvSpPr>
          <p:cNvPr id="5" name="TextBox 4"/>
          <p:cNvSpPr txBox="1"/>
          <p:nvPr/>
        </p:nvSpPr>
        <p:spPr>
          <a:xfrm>
            <a:off x="6394824" y="920621"/>
            <a:ext cx="2749176" cy="5016757"/>
          </a:xfrm>
          <a:prstGeom prst="rect">
            <a:avLst/>
          </a:prstGeom>
          <a:noFill/>
        </p:spPr>
        <p:txBody>
          <a:bodyPr wrap="square" rtlCol="0">
            <a:spAutoFit/>
          </a:bodyPr>
          <a:lstStyle/>
          <a:p>
            <a:pPr algn="ctr"/>
            <a:r>
              <a:rPr lang="en-US" sz="3200" dirty="0" smtClean="0"/>
              <a:t>The problem was that there were already Soviet ships headed to Cuba.  If those ships attempted to breach the U.S. quarantine . . .</a:t>
            </a:r>
            <a:endParaRPr lang="en-US"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ol_cartoon-Kennedy &amp; Khrushchev"/>
          <p:cNvPicPr>
            <a:picLocks noChangeAspect="1" noChangeArrowheads="1"/>
          </p:cNvPicPr>
          <p:nvPr/>
        </p:nvPicPr>
        <p:blipFill>
          <a:blip r:embed="rId2">
            <a:lum bright="-6000" contrast="12000"/>
          </a:blip>
          <a:srcRect l="4666" t="4903" r="2000"/>
          <a:stretch>
            <a:fillRect/>
          </a:stretch>
        </p:blipFill>
        <p:spPr bwMode="auto">
          <a:xfrm>
            <a:off x="259976" y="416112"/>
            <a:ext cx="8695892" cy="602577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mainmap.gif                                                    000350B0Macintosh HD                   BB9DF4B7:"/>
          <p:cNvPicPr>
            <a:picLocks noChangeAspect="1" noChangeArrowheads="1"/>
          </p:cNvPicPr>
          <p:nvPr/>
        </p:nvPicPr>
        <p:blipFill>
          <a:blip r:embed="rId2"/>
          <a:srcRect/>
          <a:stretch>
            <a:fillRect/>
          </a:stretch>
        </p:blipFill>
        <p:spPr bwMode="auto">
          <a:xfrm>
            <a:off x="0" y="123031"/>
            <a:ext cx="6394824" cy="6611937"/>
          </a:xfrm>
          <a:prstGeom prst="rect">
            <a:avLst/>
          </a:prstGeom>
          <a:noFill/>
        </p:spPr>
      </p:pic>
      <p:sp>
        <p:nvSpPr>
          <p:cNvPr id="5" name="TextBox 4"/>
          <p:cNvSpPr txBox="1"/>
          <p:nvPr/>
        </p:nvSpPr>
        <p:spPr>
          <a:xfrm>
            <a:off x="6394824" y="1166842"/>
            <a:ext cx="2749176" cy="4524315"/>
          </a:xfrm>
          <a:prstGeom prst="rect">
            <a:avLst/>
          </a:prstGeom>
          <a:noFill/>
        </p:spPr>
        <p:txBody>
          <a:bodyPr wrap="square" rtlCol="0">
            <a:spAutoFit/>
          </a:bodyPr>
          <a:lstStyle/>
          <a:p>
            <a:pPr algn="ctr"/>
            <a:r>
              <a:rPr lang="en-US" sz="3200" dirty="0" smtClean="0"/>
              <a:t>On October 26</a:t>
            </a:r>
            <a:r>
              <a:rPr lang="en-US" sz="3200" baseline="30000" dirty="0" smtClean="0"/>
              <a:t>th</a:t>
            </a:r>
            <a:r>
              <a:rPr lang="en-US" sz="3200" dirty="0" smtClean="0"/>
              <a:t>, Khrushchev ordered the ships to stop and began to negotiate for and end to the crisis.</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ennedy-Khrushchev.jpg"/>
          <p:cNvPicPr>
            <a:picLocks noChangeAspect="1"/>
          </p:cNvPicPr>
          <p:nvPr/>
        </p:nvPicPr>
        <p:blipFill>
          <a:blip r:embed="rId2"/>
          <a:stretch>
            <a:fillRect/>
          </a:stretch>
        </p:blipFill>
        <p:spPr>
          <a:xfrm>
            <a:off x="717176" y="1524000"/>
            <a:ext cx="7709647" cy="5334000"/>
          </a:xfrm>
          <a:prstGeom prst="rect">
            <a:avLst/>
          </a:prstGeom>
        </p:spPr>
      </p:pic>
      <p:sp>
        <p:nvSpPr>
          <p:cNvPr id="5" name="TextBox 4"/>
          <p:cNvSpPr txBox="1"/>
          <p:nvPr/>
        </p:nvSpPr>
        <p:spPr>
          <a:xfrm>
            <a:off x="0" y="0"/>
            <a:ext cx="9144000" cy="1323439"/>
          </a:xfrm>
          <a:prstGeom prst="rect">
            <a:avLst/>
          </a:prstGeom>
          <a:noFill/>
        </p:spPr>
        <p:txBody>
          <a:bodyPr wrap="square" rtlCol="0">
            <a:spAutoFit/>
          </a:bodyPr>
          <a:lstStyle/>
          <a:p>
            <a:pPr algn="ctr"/>
            <a:r>
              <a:rPr lang="en-US" sz="4000" dirty="0" smtClean="0"/>
              <a:t>The Soviet Union agreed to remove all nuclear weapons from Cuba.</a:t>
            </a:r>
            <a:endParaRPr lang="en-US"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ennedy-Khrushchev.jpg"/>
          <p:cNvPicPr>
            <a:picLocks noChangeAspect="1"/>
          </p:cNvPicPr>
          <p:nvPr/>
        </p:nvPicPr>
        <p:blipFill>
          <a:blip r:embed="rId2"/>
          <a:stretch>
            <a:fillRect/>
          </a:stretch>
        </p:blipFill>
        <p:spPr>
          <a:xfrm>
            <a:off x="717176" y="1524000"/>
            <a:ext cx="7709647" cy="5334000"/>
          </a:xfrm>
          <a:prstGeom prst="rect">
            <a:avLst/>
          </a:prstGeom>
        </p:spPr>
      </p:pic>
      <p:sp>
        <p:nvSpPr>
          <p:cNvPr id="5" name="TextBox 4"/>
          <p:cNvSpPr txBox="1"/>
          <p:nvPr/>
        </p:nvSpPr>
        <p:spPr>
          <a:xfrm>
            <a:off x="0" y="0"/>
            <a:ext cx="9144000" cy="1323439"/>
          </a:xfrm>
          <a:prstGeom prst="rect">
            <a:avLst/>
          </a:prstGeom>
          <a:noFill/>
        </p:spPr>
        <p:txBody>
          <a:bodyPr wrap="square" rtlCol="0">
            <a:spAutoFit/>
          </a:bodyPr>
          <a:lstStyle/>
          <a:p>
            <a:pPr algn="ctr"/>
            <a:r>
              <a:rPr lang="en-US" sz="4000" dirty="0" smtClean="0"/>
              <a:t>The U.S. agreed to not invade Cuba and remove Castro from power.</a:t>
            </a:r>
            <a:endParaRPr lang="en-US"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Kennedy-Khrushchev.jpg"/>
          <p:cNvPicPr>
            <a:picLocks noChangeAspect="1"/>
          </p:cNvPicPr>
          <p:nvPr/>
        </p:nvPicPr>
        <p:blipFill>
          <a:blip r:embed="rId2"/>
          <a:stretch>
            <a:fillRect/>
          </a:stretch>
        </p:blipFill>
        <p:spPr>
          <a:xfrm>
            <a:off x="717176" y="1200329"/>
            <a:ext cx="7709647" cy="5334000"/>
          </a:xfrm>
          <a:prstGeom prst="rect">
            <a:avLst/>
          </a:prstGeom>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Kennedy also agreed to remove U.S. nuclear weapons in Turkey slowly over time.</a:t>
            </a:r>
            <a:endParaRPr lang="en-U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fk.jpg"/>
          <p:cNvPicPr>
            <a:picLocks noChangeAspect="1"/>
          </p:cNvPicPr>
          <p:nvPr/>
        </p:nvPicPr>
        <p:blipFill>
          <a:blip r:embed="rId2"/>
          <a:stretch>
            <a:fillRect/>
          </a:stretch>
        </p:blipFill>
        <p:spPr>
          <a:xfrm>
            <a:off x="3556848" y="0"/>
            <a:ext cx="5587152" cy="6858000"/>
          </a:xfrm>
          <a:prstGeom prst="rect">
            <a:avLst/>
          </a:prstGeom>
        </p:spPr>
      </p:pic>
      <p:sp>
        <p:nvSpPr>
          <p:cNvPr id="5" name="TextBox 4"/>
          <p:cNvSpPr txBox="1"/>
          <p:nvPr/>
        </p:nvSpPr>
        <p:spPr>
          <a:xfrm>
            <a:off x="0" y="889843"/>
            <a:ext cx="3556848" cy="5078314"/>
          </a:xfrm>
          <a:prstGeom prst="rect">
            <a:avLst/>
          </a:prstGeom>
          <a:noFill/>
        </p:spPr>
        <p:txBody>
          <a:bodyPr wrap="square" rtlCol="0">
            <a:spAutoFit/>
          </a:bodyPr>
          <a:lstStyle/>
          <a:p>
            <a:pPr algn="ctr"/>
            <a:r>
              <a:rPr lang="en-US" sz="3600" dirty="0" smtClean="0"/>
              <a:t>Kennedy, like Eisenhower before him, was also increasingly concerned about the spread of communism in a far away nation called Vietnam.</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 y="797510"/>
            <a:ext cx="3570943" cy="5262979"/>
          </a:xfrm>
          <a:prstGeom prst="rect">
            <a:avLst/>
          </a:prstGeom>
          <a:noFill/>
        </p:spPr>
        <p:txBody>
          <a:bodyPr wrap="square" rtlCol="0">
            <a:spAutoFit/>
          </a:bodyPr>
          <a:lstStyle/>
          <a:p>
            <a:pPr algn="ctr"/>
            <a:r>
              <a:rPr lang="en-US" sz="4800" dirty="0" smtClean="0"/>
              <a:t>What</a:t>
            </a:r>
            <a:r>
              <a:rPr lang="en-US" sz="4800" dirty="0" smtClean="0"/>
              <a:t> were the </a:t>
            </a:r>
            <a:r>
              <a:rPr lang="en-US" sz="4800" dirty="0" smtClean="0"/>
              <a:t>possible problems with adopting such a strategy?</a:t>
            </a:r>
            <a:endParaRPr lang="en-US" sz="4800" dirty="0"/>
          </a:p>
        </p:txBody>
      </p:sp>
      <p:pic>
        <p:nvPicPr>
          <p:cNvPr id="6" name="Picture 5"/>
          <p:cNvPicPr>
            <a:picLocks noChangeAspect="1"/>
          </p:cNvPicPr>
          <p:nvPr/>
        </p:nvPicPr>
        <p:blipFill>
          <a:blip r:embed="rId2"/>
          <a:stretch>
            <a:fillRect/>
          </a:stretch>
        </p:blipFill>
        <p:spPr>
          <a:xfrm>
            <a:off x="3570942" y="-16946"/>
            <a:ext cx="5573058" cy="687494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a:off x="241924" y="423310"/>
            <a:ext cx="8527849" cy="6180689"/>
          </a:xfrm>
          <a:prstGeom prst="rect">
            <a:avLst/>
          </a:prstGeom>
        </p:spPr>
        <p:txBody>
          <a:bodyPr wrap="none" fromWordArt="1">
            <a:prstTxWarp prst="textPlain">
              <a:avLst>
                <a:gd name="adj" fmla="val 50000"/>
              </a:avLst>
            </a:prstTxWarp>
          </a:bodyPr>
          <a:lstStyle/>
          <a:p>
            <a:pPr algn="ctr"/>
            <a:r>
              <a:rPr lang="en-US" sz="3600" kern="10" dirty="0" smtClean="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rPr>
              <a:t>Fin.</a:t>
            </a:r>
            <a:endParaRPr lang="en-US" sz="3600" kern="10" dirty="0">
              <a:ln w="28575">
                <a:solidFill>
                  <a:srgbClr val="FF0000"/>
                </a:solidFill>
                <a:round/>
                <a:headEnd/>
                <a:tailEnd/>
              </a:ln>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Fidel Castro-3"/>
          <p:cNvPicPr>
            <a:picLocks noChangeAspect="1" noChangeArrowheads="1"/>
          </p:cNvPicPr>
          <p:nvPr/>
        </p:nvPicPr>
        <p:blipFill>
          <a:blip r:embed="rId2"/>
          <a:srcRect/>
          <a:stretch>
            <a:fillRect/>
          </a:stretch>
        </p:blipFill>
        <p:spPr bwMode="auto">
          <a:xfrm>
            <a:off x="0" y="246487"/>
            <a:ext cx="4778189" cy="6365025"/>
          </a:xfrm>
          <a:prstGeom prst="rect">
            <a:avLst/>
          </a:prstGeom>
          <a:noFill/>
          <a:ln w="9525">
            <a:solidFill>
              <a:schemeClr val="tx1"/>
            </a:solidFill>
            <a:miter lim="800000"/>
            <a:headEnd/>
            <a:tailEnd/>
          </a:ln>
        </p:spPr>
      </p:pic>
      <p:sp>
        <p:nvSpPr>
          <p:cNvPr id="6" name="TextBox 5"/>
          <p:cNvSpPr txBox="1"/>
          <p:nvPr/>
        </p:nvSpPr>
        <p:spPr>
          <a:xfrm>
            <a:off x="4778189" y="0"/>
            <a:ext cx="4365811" cy="3970318"/>
          </a:xfrm>
          <a:prstGeom prst="rect">
            <a:avLst/>
          </a:prstGeom>
          <a:noFill/>
        </p:spPr>
        <p:txBody>
          <a:bodyPr wrap="square" rtlCol="0">
            <a:spAutoFit/>
          </a:bodyPr>
          <a:lstStyle/>
          <a:p>
            <a:pPr algn="ctr"/>
            <a:r>
              <a:rPr lang="en-US" sz="3600" dirty="0" smtClean="0"/>
              <a:t>In 1959, Fidel Castro rose to power in Cuba, leading a popular uprising against a corrupt, U.S. supported, capitalist government.  </a:t>
            </a:r>
            <a:endParaRPr lang="en-US" sz="3600" dirty="0"/>
          </a:p>
        </p:txBody>
      </p:sp>
      <p:sp>
        <p:nvSpPr>
          <p:cNvPr id="5" name="TextBox 4"/>
          <p:cNvSpPr txBox="1"/>
          <p:nvPr/>
        </p:nvSpPr>
        <p:spPr>
          <a:xfrm>
            <a:off x="4778189" y="3970318"/>
            <a:ext cx="4365811" cy="2862322"/>
          </a:xfrm>
          <a:prstGeom prst="rect">
            <a:avLst/>
          </a:prstGeom>
          <a:noFill/>
        </p:spPr>
        <p:txBody>
          <a:bodyPr wrap="square" rtlCol="0">
            <a:spAutoFit/>
          </a:bodyPr>
          <a:lstStyle/>
          <a:p>
            <a:pPr algn="ctr"/>
            <a:r>
              <a:rPr lang="en-US" sz="3600" dirty="0" smtClean="0"/>
              <a:t>Castro won the support of the Cuban people by promising to end inequality and poverty.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descr="xl.jpg                                                         000350B0Macintosh HD                   BB9DF4B7:"/>
          <p:cNvPicPr>
            <a:picLocks noChangeAspect="1" noChangeArrowheads="1"/>
          </p:cNvPicPr>
          <p:nvPr/>
        </p:nvPicPr>
        <p:blipFill>
          <a:blip r:embed="rId2"/>
          <a:srcRect/>
          <a:stretch>
            <a:fillRect/>
          </a:stretch>
        </p:blipFill>
        <p:spPr bwMode="auto">
          <a:xfrm>
            <a:off x="1371600" y="1864659"/>
            <a:ext cx="6400800" cy="4806950"/>
          </a:xfrm>
          <a:prstGeom prst="rect">
            <a:avLst/>
          </a:prstGeom>
          <a:noFill/>
        </p:spPr>
      </p:pic>
      <p:sp>
        <p:nvSpPr>
          <p:cNvPr id="5" name="TextBox 4"/>
          <p:cNvSpPr txBox="1"/>
          <p:nvPr/>
        </p:nvSpPr>
        <p:spPr>
          <a:xfrm>
            <a:off x="0" y="0"/>
            <a:ext cx="9144000" cy="1815882"/>
          </a:xfrm>
          <a:prstGeom prst="rect">
            <a:avLst/>
          </a:prstGeom>
          <a:noFill/>
        </p:spPr>
        <p:txBody>
          <a:bodyPr wrap="square" rtlCol="0">
            <a:spAutoFit/>
          </a:bodyPr>
          <a:lstStyle/>
          <a:p>
            <a:pPr algn="ctr"/>
            <a:r>
              <a:rPr lang="en-US" sz="2800" dirty="0" smtClean="0"/>
              <a:t>Shortly after taking power, Castro placed businesses and farmland under direct government control, creating a communist nation.  He then moved to ally Cuba with the Soviet Union and their leader Nikita Khrushchev.</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uba-map.jpg"/>
          <p:cNvPicPr>
            <a:picLocks noChangeAspect="1"/>
          </p:cNvPicPr>
          <p:nvPr/>
        </p:nvPicPr>
        <p:blipFill>
          <a:blip r:embed="rId2"/>
          <a:stretch>
            <a:fillRect/>
          </a:stretch>
        </p:blipFill>
        <p:spPr>
          <a:xfrm>
            <a:off x="1110301" y="954106"/>
            <a:ext cx="6923398" cy="5714759"/>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dirty="0" smtClean="0"/>
              <a:t>Americans were shocked and outraged.  Now there was a communist nation just 90 miles from the United States!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p13.jpg"/>
          <p:cNvPicPr>
            <a:picLocks noChangeAspect="1"/>
          </p:cNvPicPr>
          <p:nvPr/>
        </p:nvPicPr>
        <p:blipFill>
          <a:blip r:embed="rId2"/>
          <a:stretch>
            <a:fillRect/>
          </a:stretch>
        </p:blipFill>
        <p:spPr>
          <a:xfrm>
            <a:off x="890867" y="1477328"/>
            <a:ext cx="7362265" cy="5380117"/>
          </a:xfrm>
          <a:prstGeom prst="rect">
            <a:avLst/>
          </a:prstGeom>
        </p:spPr>
      </p:pic>
      <p:sp>
        <p:nvSpPr>
          <p:cNvPr id="5" name="TextBox 4"/>
          <p:cNvSpPr txBox="1"/>
          <p:nvPr/>
        </p:nvSpPr>
        <p:spPr>
          <a:xfrm>
            <a:off x="0" y="0"/>
            <a:ext cx="9144000" cy="1477328"/>
          </a:xfrm>
          <a:prstGeom prst="rect">
            <a:avLst/>
          </a:prstGeom>
          <a:noFill/>
        </p:spPr>
        <p:txBody>
          <a:bodyPr wrap="square" rtlCol="0">
            <a:spAutoFit/>
          </a:bodyPr>
          <a:lstStyle/>
          <a:p>
            <a:pPr algn="ctr"/>
            <a:r>
              <a:rPr lang="en-US" sz="3000" dirty="0" smtClean="0"/>
              <a:t>The problem of what to do about Cuba largely fell to John F. Kennedy who was elected to the presidency in November, 1960.</a:t>
            </a:r>
            <a:endParaRPr lang="en-US" sz="3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ohn_F_Kennedy-749600.jpg"/>
          <p:cNvPicPr>
            <a:picLocks noChangeAspect="1"/>
          </p:cNvPicPr>
          <p:nvPr/>
        </p:nvPicPr>
        <p:blipFill>
          <a:blip r:embed="rId2"/>
          <a:stretch>
            <a:fillRect/>
          </a:stretch>
        </p:blipFill>
        <p:spPr>
          <a:xfrm>
            <a:off x="3977899" y="0"/>
            <a:ext cx="5166101" cy="6858000"/>
          </a:xfrm>
          <a:prstGeom prst="rect">
            <a:avLst/>
          </a:prstGeom>
        </p:spPr>
      </p:pic>
      <p:sp>
        <p:nvSpPr>
          <p:cNvPr id="5" name="TextBox 4"/>
          <p:cNvSpPr txBox="1"/>
          <p:nvPr/>
        </p:nvSpPr>
        <p:spPr>
          <a:xfrm>
            <a:off x="-1" y="0"/>
            <a:ext cx="3977899" cy="3970318"/>
          </a:xfrm>
          <a:prstGeom prst="rect">
            <a:avLst/>
          </a:prstGeom>
          <a:noFill/>
        </p:spPr>
        <p:txBody>
          <a:bodyPr wrap="square" rtlCol="0">
            <a:spAutoFit/>
          </a:bodyPr>
          <a:lstStyle/>
          <a:p>
            <a:pPr algn="ctr"/>
            <a:r>
              <a:rPr lang="en-US" sz="3600" dirty="0" smtClean="0"/>
              <a:t>Kennedy was immediately worried that with a communist, Soviet ally so close to the U.S. things might get out of hand. </a:t>
            </a:r>
            <a:r>
              <a:rPr lang="en-US" sz="3600" dirty="0" smtClean="0"/>
              <a:t> </a:t>
            </a:r>
          </a:p>
        </p:txBody>
      </p:sp>
      <p:sp>
        <p:nvSpPr>
          <p:cNvPr id="6" name="TextBox 5"/>
          <p:cNvSpPr txBox="1"/>
          <p:nvPr/>
        </p:nvSpPr>
        <p:spPr>
          <a:xfrm>
            <a:off x="0" y="3995678"/>
            <a:ext cx="3977900" cy="2862322"/>
          </a:xfrm>
          <a:prstGeom prst="rect">
            <a:avLst/>
          </a:prstGeom>
          <a:noFill/>
        </p:spPr>
        <p:txBody>
          <a:bodyPr wrap="square" rtlCol="0">
            <a:spAutoFit/>
          </a:bodyPr>
          <a:lstStyle/>
          <a:p>
            <a:pPr algn="ctr"/>
            <a:r>
              <a:rPr lang="en-US" sz="3600" dirty="0" smtClean="0"/>
              <a:t>If that happened, what would likely result from Pres. Eisenhower’s approach</a:t>
            </a:r>
            <a:r>
              <a:rPr lang="en-US" sz="3600" dirty="0" smtClean="0"/>
              <a:t>?</a:t>
            </a: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TotalTime>
  <Words>855</Words>
  <Application>Microsoft Macintosh PowerPoint</Application>
  <PresentationFormat>On-screen Show (4:3)</PresentationFormat>
  <Paragraphs>49</Paragraphs>
  <Slides>40</Slides>
  <Notes>0</Notes>
  <HiddenSlides>0</HiddenSlides>
  <MMClips>0</MMClips>
  <ScaleCrop>false</ScaleCrop>
  <HeadingPairs>
    <vt:vector size="4" baseType="variant">
      <vt:variant>
        <vt:lpstr>Design Template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3</cp:revision>
  <dcterms:created xsi:type="dcterms:W3CDTF">2016-02-29T03:40:36Z</dcterms:created>
  <dcterms:modified xsi:type="dcterms:W3CDTF">2016-02-29T03:54:43Z</dcterms:modified>
</cp:coreProperties>
</file>