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Default Extension="jpeg" ContentType="image/jpeg"/>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Override PartName="/docProps/app.xml" ContentType="application/vnd.openxmlformats-officedocument.extended-properties+xml"/>
  <Override PartName="/ppt/slideLayouts/slideLayout1.xml" ContentType="application/vnd.openxmlformats-officedocument.presentationml.slideLayout+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 id="295" r:id="rId3"/>
    <p:sldId id="296" r:id="rId4"/>
    <p:sldId id="297" r:id="rId5"/>
    <p:sldId id="298" r:id="rId6"/>
    <p:sldId id="299" r:id="rId7"/>
    <p:sldId id="283" r:id="rId8"/>
    <p:sldId id="300" r:id="rId9"/>
    <p:sldId id="301" r:id="rId10"/>
    <p:sldId id="302" r:id="rId11"/>
    <p:sldId id="284" r:id="rId12"/>
    <p:sldId id="257" r:id="rId13"/>
    <p:sldId id="258" r:id="rId14"/>
    <p:sldId id="259" r:id="rId15"/>
    <p:sldId id="260" r:id="rId16"/>
    <p:sldId id="285" r:id="rId17"/>
    <p:sldId id="261" r:id="rId18"/>
    <p:sldId id="262" r:id="rId19"/>
    <p:sldId id="286" r:id="rId20"/>
    <p:sldId id="263" r:id="rId21"/>
    <p:sldId id="264" r:id="rId22"/>
    <p:sldId id="288" r:id="rId23"/>
    <p:sldId id="287" r:id="rId24"/>
    <p:sldId id="265" r:id="rId25"/>
    <p:sldId id="266" r:id="rId26"/>
    <p:sldId id="271" r:id="rId27"/>
    <p:sldId id="272" r:id="rId28"/>
    <p:sldId id="273" r:id="rId29"/>
    <p:sldId id="274" r:id="rId30"/>
    <p:sldId id="275" r:id="rId31"/>
    <p:sldId id="276" r:id="rId32"/>
    <p:sldId id="304" r:id="rId33"/>
    <p:sldId id="277" r:id="rId34"/>
    <p:sldId id="278" r:id="rId35"/>
    <p:sldId id="279" r:id="rId36"/>
    <p:sldId id="305" r:id="rId37"/>
    <p:sldId id="280" r:id="rId38"/>
    <p:sldId id="291" r:id="rId39"/>
    <p:sldId id="281" r:id="rId40"/>
    <p:sldId id="282"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showGuides="1">
      <p:cViewPr varScale="1">
        <p:scale>
          <a:sx n="84" d="100"/>
          <a:sy n="84" d="100"/>
        </p:scale>
        <p:origin x="-944" y="-96"/>
      </p:cViewPr>
      <p:guideLst>
        <p:guide orient="horz" pos="215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3F118A-5FE0-D342-9D3D-AB70BA249A35}" type="datetimeFigureOut">
              <a:rPr lang="en-US" smtClean="0"/>
              <a:pPr/>
              <a:t>9/25/13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6FC59-2D0D-5E4B-A1D7-67535D7DC88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3F118A-5FE0-D342-9D3D-AB70BA249A35}" type="datetimeFigureOut">
              <a:rPr lang="en-US" smtClean="0"/>
              <a:pPr/>
              <a:t>9/25/13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6FC59-2D0D-5E4B-A1D7-67535D7DC88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3F118A-5FE0-D342-9D3D-AB70BA249A35}" type="datetimeFigureOut">
              <a:rPr lang="en-US" smtClean="0"/>
              <a:pPr/>
              <a:t>9/25/13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6FC59-2D0D-5E4B-A1D7-67535D7DC88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3F118A-5FE0-D342-9D3D-AB70BA249A35}" type="datetimeFigureOut">
              <a:rPr lang="en-US" smtClean="0"/>
              <a:pPr/>
              <a:t>9/25/13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6FC59-2D0D-5E4B-A1D7-67535D7DC88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3F118A-5FE0-D342-9D3D-AB70BA249A35}" type="datetimeFigureOut">
              <a:rPr lang="en-US" smtClean="0"/>
              <a:pPr/>
              <a:t>9/25/13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6FC59-2D0D-5E4B-A1D7-67535D7DC88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3F118A-5FE0-D342-9D3D-AB70BA249A35}" type="datetimeFigureOut">
              <a:rPr lang="en-US" smtClean="0"/>
              <a:pPr/>
              <a:t>9/25/13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46FC59-2D0D-5E4B-A1D7-67535D7DC88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3F118A-5FE0-D342-9D3D-AB70BA249A35}" type="datetimeFigureOut">
              <a:rPr lang="en-US" smtClean="0"/>
              <a:pPr/>
              <a:t>9/25/13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46FC59-2D0D-5E4B-A1D7-67535D7DC88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3F118A-5FE0-D342-9D3D-AB70BA249A35}" type="datetimeFigureOut">
              <a:rPr lang="en-US" smtClean="0"/>
              <a:pPr/>
              <a:t>9/25/13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46FC59-2D0D-5E4B-A1D7-67535D7DC88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3F118A-5FE0-D342-9D3D-AB70BA249A35}" type="datetimeFigureOut">
              <a:rPr lang="en-US" smtClean="0"/>
              <a:pPr/>
              <a:t>9/25/13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46FC59-2D0D-5E4B-A1D7-67535D7DC88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3F118A-5FE0-D342-9D3D-AB70BA249A35}" type="datetimeFigureOut">
              <a:rPr lang="en-US" smtClean="0"/>
              <a:pPr/>
              <a:t>9/25/13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46FC59-2D0D-5E4B-A1D7-67535D7DC88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3F118A-5FE0-D342-9D3D-AB70BA249A35}" type="datetimeFigureOut">
              <a:rPr lang="en-US" smtClean="0"/>
              <a:pPr/>
              <a:t>9/25/13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46FC59-2D0D-5E4B-A1D7-67535D7DC88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3F118A-5FE0-D342-9D3D-AB70BA249A35}" type="datetimeFigureOut">
              <a:rPr lang="en-US" smtClean="0"/>
              <a:pPr/>
              <a:t>9/25/13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6FC59-2D0D-5E4B-A1D7-67535D7DC88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WordArt 4"/>
          <p:cNvSpPr>
            <a:spLocks noChangeArrowheads="1" noChangeShapeType="1" noTextEdit="1"/>
          </p:cNvSpPr>
          <p:nvPr/>
        </p:nvSpPr>
        <p:spPr bwMode="auto">
          <a:xfrm>
            <a:off x="838200" y="685800"/>
            <a:ext cx="7315200" cy="5486400"/>
          </a:xfrm>
          <a:prstGeom prst="rect">
            <a:avLst/>
          </a:prstGeom>
        </p:spPr>
        <p:txBody>
          <a:bodyPr wrap="none" fromWordArt="1">
            <a:prstTxWarp prst="textPlain">
              <a:avLst>
                <a:gd name="adj" fmla="val 50000"/>
              </a:avLst>
            </a:prstTxWarp>
          </a:bodyPr>
          <a:lstStyle/>
          <a:p>
            <a:pPr algn="ctr"/>
            <a:r>
              <a:rPr lang="en-US" sz="3600" kern="10" dirty="0" smtClean="0">
                <a:ln w="9525">
                  <a:noFill/>
                  <a:round/>
                  <a:headEnd/>
                  <a:tailEnd/>
                </a:ln>
                <a:solidFill>
                  <a:srgbClr val="FF6600"/>
                </a:solidFill>
                <a:effectLst>
                  <a:outerShdw blurRad="63500" dist="46662" dir="2115817" algn="ctr" rotWithShape="0">
                    <a:srgbClr val="B2B2B2">
                      <a:alpha val="79999"/>
                    </a:srgbClr>
                  </a:outerShdw>
                </a:effectLst>
                <a:latin typeface="Times New Roman"/>
                <a:ea typeface="Times New Roman"/>
                <a:cs typeface="Times New Roman"/>
              </a:rPr>
              <a:t>Early</a:t>
            </a:r>
          </a:p>
          <a:p>
            <a:pPr algn="ctr"/>
            <a:r>
              <a:rPr lang="en-US" sz="3600" kern="10" dirty="0" smtClean="0">
                <a:ln w="9525">
                  <a:noFill/>
                  <a:round/>
                  <a:headEnd/>
                  <a:tailEnd/>
                </a:ln>
                <a:solidFill>
                  <a:srgbClr val="FF6600"/>
                </a:solidFill>
                <a:effectLst>
                  <a:outerShdw blurRad="63500" dist="46662" dir="2115817" algn="ctr" rotWithShape="0">
                    <a:srgbClr val="B2B2B2">
                      <a:alpha val="79999"/>
                    </a:srgbClr>
                  </a:outerShdw>
                </a:effectLst>
                <a:latin typeface="Times New Roman"/>
                <a:ea typeface="Times New Roman"/>
                <a:cs typeface="Times New Roman"/>
              </a:rPr>
              <a:t>American</a:t>
            </a:r>
          </a:p>
          <a:p>
            <a:pPr algn="ctr"/>
            <a:r>
              <a:rPr lang="en-US" sz="3600" kern="10" dirty="0" smtClean="0">
                <a:ln w="9525">
                  <a:noFill/>
                  <a:round/>
                  <a:headEnd/>
                  <a:tailEnd/>
                </a:ln>
                <a:solidFill>
                  <a:srgbClr val="FF6600"/>
                </a:solidFill>
                <a:effectLst>
                  <a:outerShdw blurRad="63500" dist="46662" dir="2115817" algn="ctr" rotWithShape="0">
                    <a:srgbClr val="B2B2B2">
                      <a:alpha val="79999"/>
                    </a:srgbClr>
                  </a:outerShdw>
                </a:effectLst>
                <a:latin typeface="Times New Roman"/>
                <a:ea typeface="Times New Roman"/>
                <a:cs typeface="Times New Roman"/>
              </a:rPr>
              <a:t>Expansion</a:t>
            </a:r>
            <a:endParaRPr lang="en-US" sz="3600" kern="10" dirty="0">
              <a:ln w="9525">
                <a:noFill/>
                <a:round/>
                <a:headEnd/>
                <a:tailEnd/>
              </a:ln>
              <a:solidFill>
                <a:srgbClr val="FF6600"/>
              </a:solidFill>
              <a:effectLst>
                <a:outerShdw blurRad="63500" dist="46662" dir="2115817" algn="ctr" rotWithShape="0">
                  <a:srgbClr val="B2B2B2">
                    <a:alpha val="79999"/>
                  </a:srgbClr>
                </a:outerShdw>
              </a:effectLst>
              <a:latin typeface="Times New Roman"/>
              <a:ea typeface="Times New Roman"/>
              <a:cs typeface="Times New Roman"/>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35100" y="2062102"/>
            <a:ext cx="6273800" cy="4795897"/>
          </a:xfrm>
          <a:prstGeom prst="rect">
            <a:avLst/>
          </a:prstGeom>
        </p:spPr>
      </p:pic>
      <p:sp>
        <p:nvSpPr>
          <p:cNvPr id="5" name="TextBox 4"/>
          <p:cNvSpPr txBox="1"/>
          <p:nvPr/>
        </p:nvSpPr>
        <p:spPr>
          <a:xfrm>
            <a:off x="0" y="0"/>
            <a:ext cx="9144000" cy="2062103"/>
          </a:xfrm>
          <a:prstGeom prst="rect">
            <a:avLst/>
          </a:prstGeom>
          <a:noFill/>
        </p:spPr>
        <p:txBody>
          <a:bodyPr wrap="square" rtlCol="0">
            <a:spAutoFit/>
          </a:bodyPr>
          <a:lstStyle/>
          <a:p>
            <a:pPr algn="ctr"/>
            <a:r>
              <a:rPr lang="en-US" sz="3200" dirty="0" smtClean="0"/>
              <a:t>For the most part, both the U.S. government and European nations agreed to live by these rules, primarily because Britain, with its dominant navy, endorsed the Monroe Doctrine.</a:t>
            </a:r>
            <a:endParaRPr lang="en-US" sz="32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 y="0"/>
            <a:ext cx="9144000" cy="954107"/>
          </a:xfrm>
          <a:prstGeom prst="rect">
            <a:avLst/>
          </a:prstGeom>
          <a:noFill/>
        </p:spPr>
        <p:txBody>
          <a:bodyPr wrap="square" rtlCol="0">
            <a:spAutoFit/>
          </a:bodyPr>
          <a:lstStyle/>
          <a:p>
            <a:pPr algn="ctr"/>
            <a:r>
              <a:rPr lang="en-US" sz="2800" dirty="0" smtClean="0"/>
              <a:t>However, by the 1890’s American attitudes toward foreign policy began to change dramatically.</a:t>
            </a:r>
            <a:endParaRPr lang="en-US" sz="2800" dirty="0"/>
          </a:p>
        </p:txBody>
      </p:sp>
      <p:pic>
        <p:nvPicPr>
          <p:cNvPr id="5" name="Picture 4"/>
          <p:cNvPicPr>
            <a:picLocks noChangeAspect="1"/>
          </p:cNvPicPr>
          <p:nvPr/>
        </p:nvPicPr>
        <p:blipFill>
          <a:blip r:embed="rId2"/>
          <a:stretch>
            <a:fillRect/>
          </a:stretch>
        </p:blipFill>
        <p:spPr>
          <a:xfrm>
            <a:off x="633132" y="1384994"/>
            <a:ext cx="7877736" cy="5409379"/>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4" name="Picture 5" descr="american-flag-2a"/>
          <p:cNvPicPr>
            <a:picLocks noChangeAspect="1" noChangeArrowheads="1"/>
          </p:cNvPicPr>
          <p:nvPr/>
        </p:nvPicPr>
        <p:blipFill>
          <a:blip r:embed="rId2"/>
          <a:srcRect/>
          <a:stretch>
            <a:fillRect/>
          </a:stretch>
        </p:blipFill>
        <p:spPr bwMode="auto">
          <a:xfrm>
            <a:off x="838200" y="1066800"/>
            <a:ext cx="7391400" cy="5543550"/>
          </a:xfrm>
          <a:prstGeom prst="rect">
            <a:avLst/>
          </a:prstGeom>
          <a:noFill/>
          <a:ln w="9525">
            <a:noFill/>
            <a:miter lim="800000"/>
            <a:headEnd/>
            <a:tailEnd/>
          </a:ln>
        </p:spPr>
      </p:pic>
      <p:sp>
        <p:nvSpPr>
          <p:cNvPr id="23555" name="Text Box 6"/>
          <p:cNvSpPr txBox="1">
            <a:spLocks noChangeArrowheads="1"/>
          </p:cNvSpPr>
          <p:nvPr/>
        </p:nvSpPr>
        <p:spPr bwMode="auto">
          <a:xfrm>
            <a:off x="0" y="0"/>
            <a:ext cx="9144000" cy="107721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200" dirty="0" smtClean="0"/>
              <a:t>Four main factors caused </a:t>
            </a:r>
            <a:r>
              <a:rPr lang="en-US" sz="3200" dirty="0"/>
              <a:t>Americans to support</a:t>
            </a:r>
            <a:r>
              <a:rPr lang="en-US" sz="3200" dirty="0" smtClean="0"/>
              <a:t> expanding beyond the nation’s borders.</a:t>
            </a:r>
            <a:endParaRPr lang="en-US" sz="32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Text Box 5"/>
          <p:cNvSpPr txBox="1">
            <a:spLocks noChangeArrowheads="1"/>
          </p:cNvSpPr>
          <p:nvPr/>
        </p:nvSpPr>
        <p:spPr bwMode="auto">
          <a:xfrm>
            <a:off x="0" y="0"/>
            <a:ext cx="9144000" cy="646331"/>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3600" dirty="0"/>
              <a:t>1. </a:t>
            </a:r>
            <a:r>
              <a:rPr lang="en-US" sz="3600" dirty="0" smtClean="0"/>
              <a:t> The needs of American business and industry</a:t>
            </a:r>
            <a:endParaRPr lang="en-US" sz="3600" dirty="0"/>
          </a:p>
        </p:txBody>
      </p:sp>
      <p:pic>
        <p:nvPicPr>
          <p:cNvPr id="21511" name="Picture 7" descr="economic motives for imperialism"/>
          <p:cNvPicPr>
            <a:picLocks noChangeAspect="1" noChangeArrowheads="1"/>
          </p:cNvPicPr>
          <p:nvPr/>
        </p:nvPicPr>
        <p:blipFill>
          <a:blip r:embed="rId2">
            <a:lum bright="-6000" contrast="6000"/>
          </a:blip>
          <a:srcRect l="15239" t="17461" r="15237" b="31746"/>
          <a:stretch>
            <a:fillRect/>
          </a:stretch>
        </p:blipFill>
        <p:spPr bwMode="auto">
          <a:xfrm>
            <a:off x="0" y="1066800"/>
            <a:ext cx="9144000" cy="5237163"/>
          </a:xfrm>
          <a:prstGeom prst="rect">
            <a:avLst/>
          </a:prstGeom>
          <a:noFill/>
          <a:ln w="9525">
            <a:solidFill>
              <a:srgbClr val="000099"/>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1511"/>
                                        </p:tgtEl>
                                        <p:attrNameLst>
                                          <p:attrName>style.visibility</p:attrName>
                                        </p:attrNameLst>
                                      </p:cBhvr>
                                      <p:to>
                                        <p:strVal val="visible"/>
                                      </p:to>
                                    </p:set>
                                    <p:anim calcmode="lin" valueType="num">
                                      <p:cBhvr>
                                        <p:cTn id="7" dur="1000" fill="hold"/>
                                        <p:tgtEl>
                                          <p:spTgt spid="21511"/>
                                        </p:tgtEl>
                                        <p:attrNameLst>
                                          <p:attrName>ppt_w</p:attrName>
                                        </p:attrNameLst>
                                      </p:cBhvr>
                                      <p:tavLst>
                                        <p:tav tm="0">
                                          <p:val>
                                            <p:fltVal val="0"/>
                                          </p:val>
                                        </p:tav>
                                        <p:tav tm="100000">
                                          <p:val>
                                            <p:strVal val="#ppt_w"/>
                                          </p:val>
                                        </p:tav>
                                      </p:tavLst>
                                    </p:anim>
                                    <p:anim calcmode="lin" valueType="num">
                                      <p:cBhvr>
                                        <p:cTn id="8" dur="1000" fill="hold"/>
                                        <p:tgtEl>
                                          <p:spTgt spid="21511"/>
                                        </p:tgtEl>
                                        <p:attrNameLst>
                                          <p:attrName>ppt_h</p:attrName>
                                        </p:attrNameLst>
                                      </p:cBhvr>
                                      <p:tavLst>
                                        <p:tav tm="0">
                                          <p:val>
                                            <p:fltVal val="0"/>
                                          </p:val>
                                        </p:tav>
                                        <p:tav tm="100000">
                                          <p:val>
                                            <p:strVal val="#ppt_h"/>
                                          </p:val>
                                        </p:tav>
                                      </p:tavLst>
                                    </p:anim>
                                    <p:anim calcmode="lin" valueType="num">
                                      <p:cBhvr>
                                        <p:cTn id="9" dur="1000" fill="hold"/>
                                        <p:tgtEl>
                                          <p:spTgt spid="21511"/>
                                        </p:tgtEl>
                                        <p:attrNameLst>
                                          <p:attrName>style.rotation</p:attrName>
                                        </p:attrNameLst>
                                      </p:cBhvr>
                                      <p:tavLst>
                                        <p:tav tm="0">
                                          <p:val>
                                            <p:fltVal val="90"/>
                                          </p:val>
                                        </p:tav>
                                        <p:tav tm="100000">
                                          <p:val>
                                            <p:fltVal val="0"/>
                                          </p:val>
                                        </p:tav>
                                      </p:tavLst>
                                    </p:anim>
                                    <p:animEffect transition="in" filter="fade">
                                      <p:cBhvr>
                                        <p:cTn id="10" dur="1000"/>
                                        <p:tgtEl>
                                          <p:spTgt spid="21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457200" y="1447800"/>
            <a:ext cx="8305800" cy="39370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a:t>Foreign markets</a:t>
            </a:r>
          </a:p>
          <a:p>
            <a:pPr algn="ctr">
              <a:spcBef>
                <a:spcPct val="50000"/>
              </a:spcBef>
            </a:pPr>
            <a:r>
              <a:rPr lang="en-US" sz="3600"/>
              <a:t>=</a:t>
            </a:r>
          </a:p>
          <a:p>
            <a:pPr algn="ctr">
              <a:spcBef>
                <a:spcPct val="50000"/>
              </a:spcBef>
            </a:pPr>
            <a:r>
              <a:rPr lang="en-US" sz="3600"/>
              <a:t>More customers</a:t>
            </a:r>
          </a:p>
          <a:p>
            <a:pPr algn="ctr">
              <a:spcBef>
                <a:spcPct val="50000"/>
              </a:spcBef>
            </a:pPr>
            <a:r>
              <a:rPr lang="en-US" sz="3600"/>
              <a:t>= </a:t>
            </a:r>
          </a:p>
          <a:p>
            <a:pPr algn="ctr">
              <a:spcBef>
                <a:spcPct val="50000"/>
              </a:spcBef>
            </a:pPr>
            <a:r>
              <a:rPr lang="en-US" sz="3600"/>
              <a:t>More profits!</a:t>
            </a:r>
          </a:p>
        </p:txBody>
      </p:sp>
      <p:sp>
        <p:nvSpPr>
          <p:cNvPr id="4" name="Text Box 5"/>
          <p:cNvSpPr txBox="1">
            <a:spLocks noChangeArrowheads="1"/>
          </p:cNvSpPr>
          <p:nvPr/>
        </p:nvSpPr>
        <p:spPr bwMode="auto">
          <a:xfrm>
            <a:off x="0" y="0"/>
            <a:ext cx="9144000" cy="646331"/>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3600" dirty="0"/>
              <a:t>1. </a:t>
            </a:r>
            <a:r>
              <a:rPr lang="en-US" sz="3600" dirty="0" smtClean="0"/>
              <a:t> The needs of American business and industry</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533">
                                            <p:txEl>
                                              <p:pRg st="2" end="2"/>
                                            </p:txEl>
                                          </p:spTgt>
                                        </p:tgtEl>
                                        <p:attrNameLst>
                                          <p:attrName>style.visibility</p:attrName>
                                        </p:attrNameLst>
                                      </p:cBhvr>
                                      <p:to>
                                        <p:strVal val="visible"/>
                                      </p:to>
                                    </p:set>
                                    <p:anim calcmode="lin" valueType="num">
                                      <p:cBhvr additive="base">
                                        <p:cTn id="7" dur="500" fill="hold"/>
                                        <p:tgtEl>
                                          <p:spTgt spid="2253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3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533">
                                            <p:txEl>
                                              <p:pRg st="3" end="3"/>
                                            </p:txEl>
                                          </p:spTgt>
                                        </p:tgtEl>
                                        <p:attrNameLst>
                                          <p:attrName>style.visibility</p:attrName>
                                        </p:attrNameLst>
                                      </p:cBhvr>
                                      <p:to>
                                        <p:strVal val="visible"/>
                                      </p:to>
                                    </p:set>
                                    <p:anim calcmode="lin" valueType="num">
                                      <p:cBhvr additive="base">
                                        <p:cTn id="11" dur="500" fill="hold"/>
                                        <p:tgtEl>
                                          <p:spTgt spid="2253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253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2533">
                                            <p:txEl>
                                              <p:pRg st="4" end="4"/>
                                            </p:txEl>
                                          </p:spTgt>
                                        </p:tgtEl>
                                        <p:attrNameLst>
                                          <p:attrName>style.visibility</p:attrName>
                                        </p:attrNameLst>
                                      </p:cBhvr>
                                      <p:to>
                                        <p:strVal val="visible"/>
                                      </p:to>
                                    </p:set>
                                    <p:anim calcmode="lin" valueType="num">
                                      <p:cBhvr additive="base">
                                        <p:cTn id="17" dur="500" fill="hold"/>
                                        <p:tgtEl>
                                          <p:spTgt spid="2253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253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Text Box 4"/>
          <p:cNvSpPr txBox="1">
            <a:spLocks noChangeArrowheads="1"/>
          </p:cNvSpPr>
          <p:nvPr/>
        </p:nvSpPr>
        <p:spPr bwMode="auto">
          <a:xfrm>
            <a:off x="228600" y="0"/>
            <a:ext cx="8686800" cy="64135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a:t>2.  Military and Strategic Interests</a:t>
            </a:r>
          </a:p>
        </p:txBody>
      </p:sp>
      <p:sp>
        <p:nvSpPr>
          <p:cNvPr id="23558" name="Rectangle 6"/>
          <p:cNvSpPr>
            <a:spLocks noChangeArrowheads="1"/>
          </p:cNvSpPr>
          <p:nvPr/>
        </p:nvSpPr>
        <p:spPr bwMode="auto">
          <a:xfrm>
            <a:off x="304800" y="685800"/>
            <a:ext cx="8534400" cy="946150"/>
          </a:xfrm>
          <a:prstGeom prst="rect">
            <a:avLst/>
          </a:prstGeom>
          <a:solidFill>
            <a:schemeClr val="bg1"/>
          </a:solidFill>
          <a:ln w="9525">
            <a:noFill/>
            <a:miter lim="800000"/>
            <a:headEnd/>
            <a:tailEnd/>
          </a:ln>
          <a:effectLst>
            <a:outerShdw blurRad="63500" dist="38099" dir="2700000" algn="ctr" rotWithShape="0">
              <a:srgbClr val="000064">
                <a:alpha val="74998"/>
              </a:srgbClr>
            </a:outerShdw>
          </a:effectLst>
        </p:spPr>
        <p:txBody>
          <a:bodyPr>
            <a:prstTxWarp prst="textNoShape">
              <a:avLst/>
            </a:prstTxWarp>
            <a:spAutoFit/>
          </a:bodyPr>
          <a:lstStyle/>
          <a:p>
            <a:pPr algn="ctr">
              <a:spcBef>
                <a:spcPct val="50000"/>
              </a:spcBef>
              <a:defRPr/>
            </a:pPr>
            <a:r>
              <a:rPr lang="en-US" sz="2800">
                <a:effectLst>
                  <a:outerShdw blurRad="38100" dist="38100" dir="2700000" algn="tl">
                    <a:srgbClr val="DDDDDD"/>
                  </a:outerShdw>
                </a:effectLst>
                <a:latin typeface="Arial" pitchFamily="-112" charset="0"/>
              </a:rPr>
              <a:t>Alfred T. Mahan </a:t>
            </a:r>
            <a:r>
              <a:rPr lang="en-US" sz="2800">
                <a:effectLst>
                  <a:outerShdw blurRad="38100" dist="38100" dir="2700000" algn="tl">
                    <a:srgbClr val="DDDDDD"/>
                  </a:outerShdw>
                </a:effectLst>
                <a:latin typeface="Arial" pitchFamily="-112" charset="0"/>
                <a:sym typeface="Wingdings" pitchFamily="-112" charset="2"/>
              </a:rPr>
              <a:t> </a:t>
            </a:r>
            <a:r>
              <a:rPr lang="en-US" sz="2800" i="1">
                <a:effectLst>
                  <a:outerShdw blurRad="38100" dist="38100" dir="2700000" algn="tl">
                    <a:srgbClr val="DDDDDD"/>
                  </a:outerShdw>
                </a:effectLst>
                <a:latin typeface="Arial" pitchFamily="-112" charset="0"/>
                <a:sym typeface="Wingdings" pitchFamily="-112" charset="2"/>
              </a:rPr>
              <a:t>The Influence of Sea Power on History:  1660-1783</a:t>
            </a:r>
            <a:endParaRPr lang="en-US" sz="2800" i="1">
              <a:effectLst>
                <a:outerShdw blurRad="38100" dist="38100" dir="2700000" algn="tl">
                  <a:srgbClr val="DDDDDD"/>
                </a:outerShdw>
              </a:effectLst>
              <a:latin typeface="Arial" pitchFamily="-112" charset="0"/>
            </a:endParaRPr>
          </a:p>
        </p:txBody>
      </p:sp>
      <p:pic>
        <p:nvPicPr>
          <p:cNvPr id="26628" name="Picture 7" descr="AlfredThayerMahan"/>
          <p:cNvPicPr>
            <a:picLocks noChangeAspect="1" noChangeArrowheads="1"/>
          </p:cNvPicPr>
          <p:nvPr/>
        </p:nvPicPr>
        <p:blipFill>
          <a:blip r:embed="rId2"/>
          <a:srcRect/>
          <a:stretch>
            <a:fillRect/>
          </a:stretch>
        </p:blipFill>
        <p:spPr bwMode="auto">
          <a:xfrm>
            <a:off x="4038600" y="1676400"/>
            <a:ext cx="4738688" cy="4953000"/>
          </a:xfrm>
          <a:prstGeom prst="rect">
            <a:avLst/>
          </a:prstGeom>
          <a:noFill/>
          <a:ln w="9525">
            <a:noFill/>
            <a:miter lim="800000"/>
            <a:headEnd/>
            <a:tailEnd/>
          </a:ln>
        </p:spPr>
      </p:pic>
      <p:sp>
        <p:nvSpPr>
          <p:cNvPr id="23560" name="Text Box 8"/>
          <p:cNvSpPr txBox="1">
            <a:spLocks noChangeArrowheads="1"/>
          </p:cNvSpPr>
          <p:nvPr/>
        </p:nvSpPr>
        <p:spPr bwMode="auto">
          <a:xfrm>
            <a:off x="228600" y="1676400"/>
            <a:ext cx="3505200" cy="49657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200"/>
              <a:t>Mahan argued that American needed to expand its military and its global presence to protect the homeland and growing American commercial interests.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60"/>
                                        </p:tgtEl>
                                        <p:attrNameLst>
                                          <p:attrName>style.visibility</p:attrName>
                                        </p:attrNameLst>
                                      </p:cBhvr>
                                      <p:to>
                                        <p:strVal val="visible"/>
                                      </p:to>
                                    </p:set>
                                    <p:anim calcmode="lin" valueType="num">
                                      <p:cBhvr additive="base">
                                        <p:cTn id="7" dur="500" fill="hold"/>
                                        <p:tgtEl>
                                          <p:spTgt spid="23560"/>
                                        </p:tgtEl>
                                        <p:attrNameLst>
                                          <p:attrName>ppt_x</p:attrName>
                                        </p:attrNameLst>
                                      </p:cBhvr>
                                      <p:tavLst>
                                        <p:tav tm="0">
                                          <p:val>
                                            <p:strVal val="#ppt_x"/>
                                          </p:val>
                                        </p:tav>
                                        <p:tav tm="100000">
                                          <p:val>
                                            <p:strVal val="#ppt_x"/>
                                          </p:val>
                                        </p:tav>
                                      </p:tavLst>
                                    </p:anim>
                                    <p:anim calcmode="lin" valueType="num">
                                      <p:cBhvr additive="base">
                                        <p:cTn id="8" dur="500" fill="hold"/>
                                        <p:tgtEl>
                                          <p:spTgt spid="235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0" grpId="0"/>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048181"/>
            <a:ext cx="9144000" cy="3630525"/>
          </a:xfrm>
          <a:prstGeom prst="rect">
            <a:avLst/>
          </a:prstGeom>
        </p:spPr>
      </p:pic>
      <p:sp>
        <p:nvSpPr>
          <p:cNvPr id="3" name="TextBox 2"/>
          <p:cNvSpPr txBox="1"/>
          <p:nvPr/>
        </p:nvSpPr>
        <p:spPr>
          <a:xfrm>
            <a:off x="0" y="0"/>
            <a:ext cx="9144000" cy="2862322"/>
          </a:xfrm>
          <a:prstGeom prst="rect">
            <a:avLst/>
          </a:prstGeom>
          <a:noFill/>
        </p:spPr>
        <p:txBody>
          <a:bodyPr wrap="square" rtlCol="0">
            <a:spAutoFit/>
          </a:bodyPr>
          <a:lstStyle/>
          <a:p>
            <a:pPr algn="ctr"/>
            <a:r>
              <a:rPr lang="en-US" sz="3600" dirty="0" smtClean="0"/>
              <a:t>Congress agreed and ordered the expansion of the U.S. navy.  What emerged was the one of the most modern navies in the world.  American’s ships would come to be known as the “Great White Fleet.”</a:t>
            </a:r>
            <a:endParaRPr lang="en-US" sz="36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9" y="555687"/>
            <a:ext cx="9143801" cy="5746625"/>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228600" y="0"/>
            <a:ext cx="8610600" cy="646331"/>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dirty="0"/>
              <a:t>3.  Social </a:t>
            </a:r>
            <a:r>
              <a:rPr lang="en-US" sz="3600" dirty="0" smtClean="0"/>
              <a:t>Darwinism</a:t>
            </a:r>
          </a:p>
        </p:txBody>
      </p:sp>
      <p:pic>
        <p:nvPicPr>
          <p:cNvPr id="4" name="Picture 3"/>
          <p:cNvPicPr>
            <a:picLocks noChangeAspect="1"/>
          </p:cNvPicPr>
          <p:nvPr/>
        </p:nvPicPr>
        <p:blipFill>
          <a:blip r:embed="rId2"/>
          <a:stretch>
            <a:fillRect/>
          </a:stretch>
        </p:blipFill>
        <p:spPr>
          <a:xfrm>
            <a:off x="723900" y="657784"/>
            <a:ext cx="7696199" cy="5772149"/>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209176" y="612844"/>
            <a:ext cx="3242236" cy="5632311"/>
          </a:xfrm>
          <a:prstGeom prst="rect">
            <a:avLst/>
          </a:prstGeom>
          <a:noFill/>
        </p:spPr>
        <p:txBody>
          <a:bodyPr wrap="square" rtlCol="0">
            <a:spAutoFit/>
          </a:bodyPr>
          <a:lstStyle/>
          <a:p>
            <a:pPr algn="ctr"/>
            <a:r>
              <a:rPr lang="en-US" sz="4000" dirty="0" smtClean="0"/>
              <a:t>According to the theory, white people in general, and Americans specifically, were destined to dominate the world.</a:t>
            </a:r>
            <a:endParaRPr lang="en-US" sz="4000" dirty="0"/>
          </a:p>
        </p:txBody>
      </p:sp>
      <p:pic>
        <p:nvPicPr>
          <p:cNvPr id="3" name="Picture 5" descr="pol_cartoon-The White Man's Burden - Life- 3-16-1899"/>
          <p:cNvPicPr>
            <a:picLocks noChangeAspect="1" noChangeArrowheads="1"/>
          </p:cNvPicPr>
          <p:nvPr/>
        </p:nvPicPr>
        <p:blipFill>
          <a:blip r:embed="rId2">
            <a:lum contrast="6000"/>
          </a:blip>
          <a:srcRect l="2629" b="4433"/>
          <a:stretch>
            <a:fillRect/>
          </a:stretch>
        </p:blipFill>
        <p:spPr bwMode="auto">
          <a:xfrm>
            <a:off x="3451412" y="240552"/>
            <a:ext cx="5497326" cy="6398439"/>
          </a:xfrm>
          <a:prstGeom prst="rect">
            <a:avLst/>
          </a:prstGeom>
          <a:noFill/>
          <a:ln w="9525">
            <a:solidFill>
              <a:srgbClr val="000099"/>
            </a:solid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754327"/>
          </a:xfrm>
          <a:prstGeom prst="rect">
            <a:avLst/>
          </a:prstGeom>
          <a:noFill/>
        </p:spPr>
        <p:txBody>
          <a:bodyPr wrap="square" rtlCol="0">
            <a:spAutoFit/>
          </a:bodyPr>
          <a:lstStyle/>
          <a:p>
            <a:pPr algn="ctr"/>
            <a:r>
              <a:rPr lang="en-US" sz="3600" dirty="0" smtClean="0"/>
              <a:t>In the 1820’s, the United States attempted to stay out of foreign affairs as much as possible.  This was due to two main factors.</a:t>
            </a:r>
            <a:endParaRPr lang="en-US" sz="3600" dirty="0"/>
          </a:p>
        </p:txBody>
      </p:sp>
      <p:pic>
        <p:nvPicPr>
          <p:cNvPr id="5" name="Picture 4"/>
          <p:cNvPicPr>
            <a:picLocks noChangeAspect="1"/>
          </p:cNvPicPr>
          <p:nvPr/>
        </p:nvPicPr>
        <p:blipFill>
          <a:blip r:embed="rId2"/>
          <a:stretch>
            <a:fillRect/>
          </a:stretch>
        </p:blipFill>
        <p:spPr>
          <a:xfrm>
            <a:off x="792241" y="1740206"/>
            <a:ext cx="7559518" cy="5117794"/>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Text Box 4"/>
          <p:cNvSpPr txBox="1">
            <a:spLocks noChangeArrowheads="1"/>
          </p:cNvSpPr>
          <p:nvPr/>
        </p:nvSpPr>
        <p:spPr bwMode="auto">
          <a:xfrm>
            <a:off x="0" y="0"/>
            <a:ext cx="9144000" cy="8291513"/>
          </a:xfrm>
          <a:prstGeom prst="rect">
            <a:avLst/>
          </a:prstGeom>
          <a:noFill/>
          <a:ln w="9525">
            <a:noFill/>
            <a:miter lim="800000"/>
            <a:headEnd/>
            <a:tailEnd/>
          </a:ln>
        </p:spPr>
        <p:txBody>
          <a:bodyPr>
            <a:prstTxWarp prst="textNoShape">
              <a:avLst/>
            </a:prstTxWarp>
            <a:spAutoFit/>
          </a:bodyPr>
          <a:lstStyle/>
          <a:p>
            <a:pPr algn="ctr" eaLnBrk="0" hangingPunct="0">
              <a:lnSpc>
                <a:spcPct val="90000"/>
              </a:lnSpc>
              <a:spcBef>
                <a:spcPct val="50000"/>
              </a:spcBef>
            </a:pPr>
            <a:r>
              <a:rPr lang="en-US" sz="2800" u="sng"/>
              <a:t>Source</a:t>
            </a:r>
            <a:r>
              <a:rPr lang="en-US" sz="2800"/>
              <a:t>:  Josiah Strong, </a:t>
            </a:r>
            <a:r>
              <a:rPr lang="en-US" sz="2800" u="sng"/>
              <a:t>Our Country:  Its Possible Future and Its Present Crisis</a:t>
            </a:r>
          </a:p>
          <a:p>
            <a:pPr algn="ctr" eaLnBrk="0" hangingPunct="0">
              <a:lnSpc>
                <a:spcPct val="90000"/>
              </a:lnSpc>
              <a:spcBef>
                <a:spcPct val="50000"/>
              </a:spcBef>
            </a:pPr>
            <a:r>
              <a:rPr lang="en-US" sz="2800"/>
              <a:t>…It seems to me that God, with infinite wisdom and skill, is training the Anglo-Saxon race for an hour sure to come in the world’s future….The unoccupied arable lands of the earth are limited, and will soon be taken.  Then will the world enter upon a new stage of its history----</a:t>
            </a:r>
            <a:r>
              <a:rPr lang="en-US" sz="2800" i="1"/>
              <a:t>the final competition of races, for which the Angle-Saxon is being schooled…. </a:t>
            </a:r>
            <a:r>
              <a:rPr lang="en-US" sz="2800"/>
              <a:t>Then this race of unequalled energy, with all the majesty of numbers and the might of wealth behind. . .will spread itself over the earth….  If I read not amiss, this powerful race will move down upon Mexico, down Central and South America, out upon the islands of the sea, over upon Africa and beyond.  And can any one doubt that the result of this competition of races will be the </a:t>
            </a:r>
            <a:r>
              <a:rPr lang="en-US" sz="2800" i="1" u="sng"/>
              <a:t>“survival of the fittest”?</a:t>
            </a:r>
          </a:p>
          <a:p>
            <a:pPr algn="ctr" eaLnBrk="0" hangingPunct="0">
              <a:lnSpc>
                <a:spcPct val="90000"/>
              </a:lnSpc>
              <a:spcBef>
                <a:spcPct val="50000"/>
              </a:spcBef>
            </a:pPr>
            <a:endParaRPr lang="en-US" sz="2800"/>
          </a:p>
          <a:p>
            <a:pPr algn="ctr" eaLnBrk="0" hangingPunct="0">
              <a:lnSpc>
                <a:spcPct val="90000"/>
              </a:lnSpc>
              <a:spcBef>
                <a:spcPct val="50000"/>
              </a:spcBef>
            </a:pPr>
            <a:endParaRPr lang="en-US" sz="2800"/>
          </a:p>
          <a:p>
            <a:pPr>
              <a:spcBef>
                <a:spcPct val="50000"/>
              </a:spcBef>
            </a:pPr>
            <a:endParaRPr lang="en-US" sz="280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169074" y="0"/>
            <a:ext cx="8610600" cy="64135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dirty="0"/>
              <a:t>4. </a:t>
            </a:r>
            <a:r>
              <a:rPr lang="en-US" sz="3600" dirty="0" smtClean="0"/>
              <a:t> “The White Man’s Burden”</a:t>
            </a:r>
            <a:endParaRPr lang="en-US" sz="3600" dirty="0"/>
          </a:p>
        </p:txBody>
      </p:sp>
      <p:pic>
        <p:nvPicPr>
          <p:cNvPr id="6" name="Picture 5" descr="White Man's Burden-1"/>
          <p:cNvPicPr>
            <a:picLocks noChangeAspect="1" noChangeArrowheads="1"/>
          </p:cNvPicPr>
          <p:nvPr/>
        </p:nvPicPr>
        <p:blipFill>
          <a:blip r:embed="rId2">
            <a:lum contrast="6000"/>
          </a:blip>
          <a:srcRect l="7777" t="11852" r="4445" b="14075"/>
          <a:stretch>
            <a:fillRect/>
          </a:stretch>
        </p:blipFill>
        <p:spPr bwMode="auto">
          <a:xfrm>
            <a:off x="169074" y="897731"/>
            <a:ext cx="8805851" cy="5571798"/>
          </a:xfrm>
          <a:prstGeom prst="rect">
            <a:avLst/>
          </a:prstGeom>
          <a:noFill/>
          <a:ln w="9525">
            <a:solidFill>
              <a:srgbClr val="000099"/>
            </a:solid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95059" y="0"/>
            <a:ext cx="5348941" cy="6881190"/>
          </a:xfrm>
          <a:prstGeom prst="rect">
            <a:avLst/>
          </a:prstGeom>
        </p:spPr>
      </p:pic>
      <p:sp>
        <p:nvSpPr>
          <p:cNvPr id="3" name="TextBox 2"/>
          <p:cNvSpPr txBox="1"/>
          <p:nvPr/>
        </p:nvSpPr>
        <p:spPr>
          <a:xfrm>
            <a:off x="0" y="889843"/>
            <a:ext cx="3795059" cy="5078314"/>
          </a:xfrm>
          <a:prstGeom prst="rect">
            <a:avLst/>
          </a:prstGeom>
          <a:noFill/>
        </p:spPr>
        <p:txBody>
          <a:bodyPr wrap="square" rtlCol="0">
            <a:spAutoFit/>
          </a:bodyPr>
          <a:lstStyle/>
          <a:p>
            <a:pPr algn="ctr"/>
            <a:r>
              <a:rPr lang="en-US" sz="3600" dirty="0" smtClean="0"/>
              <a:t>In 1899, poet Rudyard Kipling wrote a poem “The White Man’s Burden” as a social commentary on what he saw happening around the world.</a:t>
            </a:r>
            <a:endParaRPr lang="en-US" sz="36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345508" y="0"/>
            <a:ext cx="5763990" cy="6892848"/>
          </a:xfrm>
          <a:prstGeom prst="rect">
            <a:avLst/>
          </a:prstGeom>
        </p:spPr>
      </p:pic>
      <p:sp>
        <p:nvSpPr>
          <p:cNvPr id="4" name="TextBox 3"/>
          <p:cNvSpPr txBox="1"/>
          <p:nvPr/>
        </p:nvSpPr>
        <p:spPr>
          <a:xfrm>
            <a:off x="0" y="428179"/>
            <a:ext cx="3345508" cy="6001642"/>
          </a:xfrm>
          <a:prstGeom prst="rect">
            <a:avLst/>
          </a:prstGeom>
          <a:noFill/>
        </p:spPr>
        <p:txBody>
          <a:bodyPr wrap="square" rtlCol="0">
            <a:spAutoFit/>
          </a:bodyPr>
          <a:lstStyle/>
          <a:p>
            <a:pPr algn="ctr"/>
            <a:r>
              <a:rPr lang="en-US" sz="3200" dirty="0" smtClean="0"/>
              <a:t>American expansionists used ideas in the poem to argue that it was okay for America to dominate other people because we would them help them make something of themselves.</a:t>
            </a:r>
            <a:endParaRPr lang="en-US" sz="32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355030" cy="68580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770" name="Picture 4" descr="BlankMap-World"/>
          <p:cNvPicPr>
            <a:picLocks noChangeAspect="1" noChangeArrowheads="1"/>
          </p:cNvPicPr>
          <p:nvPr/>
        </p:nvPicPr>
        <p:blipFill>
          <a:blip r:embed="rId2"/>
          <a:srcRect/>
          <a:stretch>
            <a:fillRect/>
          </a:stretch>
        </p:blipFill>
        <p:spPr bwMode="auto">
          <a:xfrm>
            <a:off x="0" y="2362200"/>
            <a:ext cx="9144000" cy="4076700"/>
          </a:xfrm>
          <a:prstGeom prst="rect">
            <a:avLst/>
          </a:prstGeom>
          <a:noFill/>
          <a:ln w="9525">
            <a:noFill/>
            <a:miter lim="800000"/>
            <a:headEnd/>
            <a:tailEnd/>
          </a:ln>
        </p:spPr>
      </p:pic>
      <p:sp>
        <p:nvSpPr>
          <p:cNvPr id="32771" name="Text Box 5"/>
          <p:cNvSpPr txBox="1">
            <a:spLocks noChangeArrowheads="1"/>
          </p:cNvSpPr>
          <p:nvPr/>
        </p:nvSpPr>
        <p:spPr bwMode="auto">
          <a:xfrm>
            <a:off x="0" y="533400"/>
            <a:ext cx="9144000" cy="119062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dirty="0"/>
              <a:t>Where did American Imperialists</a:t>
            </a:r>
            <a:r>
              <a:rPr lang="en-US" sz="3600" dirty="0" smtClean="0"/>
              <a:t> first look </a:t>
            </a:r>
            <a:r>
              <a:rPr lang="en-US" sz="3600" dirty="0"/>
              <a:t>to for expansion?</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WordArt 4"/>
          <p:cNvSpPr>
            <a:spLocks noChangeArrowheads="1" noChangeShapeType="1" noTextEdit="1"/>
          </p:cNvSpPr>
          <p:nvPr/>
        </p:nvSpPr>
        <p:spPr bwMode="auto">
          <a:xfrm>
            <a:off x="914400" y="685800"/>
            <a:ext cx="7315200" cy="54864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solidFill>
                  <a:srgbClr val="FF6600"/>
                </a:solidFill>
                <a:effectLst>
                  <a:outerShdw blurRad="63500" dist="46662" dir="2115817" algn="ctr" rotWithShape="0">
                    <a:srgbClr val="B2B2B2">
                      <a:alpha val="79999"/>
                    </a:srgbClr>
                  </a:outerShdw>
                </a:effectLst>
                <a:latin typeface="Times New Roman"/>
                <a:ea typeface="Times New Roman"/>
                <a:cs typeface="Times New Roman"/>
              </a:rPr>
              <a:t>Hawaii</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5" name="Text Box 5"/>
          <p:cNvSpPr txBox="1">
            <a:spLocks noChangeArrowheads="1"/>
          </p:cNvSpPr>
          <p:nvPr/>
        </p:nvSpPr>
        <p:spPr bwMode="auto">
          <a:xfrm>
            <a:off x="5004819" y="412303"/>
            <a:ext cx="4139181" cy="6001643"/>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4800" dirty="0" smtClean="0"/>
              <a:t>Missionaries </a:t>
            </a:r>
            <a:r>
              <a:rPr lang="en-US" sz="4800" dirty="0"/>
              <a:t>had been in Hawaii since the late 1820’s,</a:t>
            </a:r>
            <a:r>
              <a:rPr lang="en-US" sz="4800" dirty="0" smtClean="0"/>
              <a:t> trying to spread Christianity to the native population.</a:t>
            </a:r>
            <a:endParaRPr lang="en-US" sz="4800" dirty="0"/>
          </a:p>
        </p:txBody>
      </p:sp>
      <p:pic>
        <p:nvPicPr>
          <p:cNvPr id="4" name="Picture 3"/>
          <p:cNvPicPr>
            <a:picLocks noChangeAspect="1"/>
          </p:cNvPicPr>
          <p:nvPr/>
        </p:nvPicPr>
        <p:blipFill>
          <a:blip r:embed="rId2"/>
          <a:stretch>
            <a:fillRect/>
          </a:stretch>
        </p:blipFill>
        <p:spPr>
          <a:xfrm>
            <a:off x="0" y="0"/>
            <a:ext cx="5004819" cy="68580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9" name="Text Box 5"/>
          <p:cNvSpPr txBox="1">
            <a:spLocks noChangeArrowheads="1"/>
          </p:cNvSpPr>
          <p:nvPr/>
        </p:nvSpPr>
        <p:spPr bwMode="auto">
          <a:xfrm>
            <a:off x="4778014" y="0"/>
            <a:ext cx="4365986" cy="3416320"/>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3600" dirty="0"/>
              <a:t>American business men poured into Hawaii making fortunes in </a:t>
            </a:r>
            <a:r>
              <a:rPr lang="en-US" sz="3600" dirty="0" smtClean="0"/>
              <a:t>agriculture, primarily in growing sugar.</a:t>
            </a:r>
            <a:endParaRPr lang="en-US" sz="3600" dirty="0"/>
          </a:p>
        </p:txBody>
      </p:sp>
      <p:pic>
        <p:nvPicPr>
          <p:cNvPr id="4" name="Picture 3"/>
          <p:cNvPicPr>
            <a:picLocks noChangeAspect="1"/>
          </p:cNvPicPr>
          <p:nvPr/>
        </p:nvPicPr>
        <p:blipFill>
          <a:blip r:embed="rId2"/>
          <a:stretch>
            <a:fillRect/>
          </a:stretch>
        </p:blipFill>
        <p:spPr>
          <a:xfrm>
            <a:off x="0" y="-66658"/>
            <a:ext cx="4778014" cy="6924658"/>
          </a:xfrm>
          <a:prstGeom prst="rect">
            <a:avLst/>
          </a:prstGeom>
        </p:spPr>
      </p:pic>
      <p:sp>
        <p:nvSpPr>
          <p:cNvPr id="5" name="TextBox 4"/>
          <p:cNvSpPr txBox="1"/>
          <p:nvPr/>
        </p:nvSpPr>
        <p:spPr>
          <a:xfrm>
            <a:off x="4778014" y="3413125"/>
            <a:ext cx="4365986" cy="2862322"/>
          </a:xfrm>
          <a:prstGeom prst="rect">
            <a:avLst/>
          </a:prstGeom>
          <a:noFill/>
        </p:spPr>
        <p:txBody>
          <a:bodyPr wrap="square" rtlCol="0">
            <a:spAutoFit/>
          </a:bodyPr>
          <a:lstStyle/>
          <a:p>
            <a:pPr algn="ctr"/>
            <a:r>
              <a:rPr lang="en-US" sz="3600" dirty="0" smtClean="0"/>
              <a:t>These missionaries and business men tied Hawaii to America economically and socially.</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62" name="Picture 5" descr="liliuokalani"/>
          <p:cNvPicPr>
            <a:picLocks noChangeAspect="1" noChangeArrowheads="1"/>
          </p:cNvPicPr>
          <p:nvPr/>
        </p:nvPicPr>
        <p:blipFill>
          <a:blip r:embed="rId2"/>
          <a:srcRect/>
          <a:stretch>
            <a:fillRect/>
          </a:stretch>
        </p:blipFill>
        <p:spPr bwMode="auto">
          <a:xfrm>
            <a:off x="5080421" y="-1"/>
            <a:ext cx="4063580" cy="6948823"/>
          </a:xfrm>
          <a:prstGeom prst="rect">
            <a:avLst/>
          </a:prstGeom>
          <a:noFill/>
          <a:ln w="9525">
            <a:noFill/>
            <a:miter lim="800000"/>
            <a:headEnd/>
            <a:tailEnd/>
          </a:ln>
        </p:spPr>
      </p:pic>
      <p:sp>
        <p:nvSpPr>
          <p:cNvPr id="40963" name="Text Box 6"/>
          <p:cNvSpPr txBox="1">
            <a:spLocks noChangeArrowheads="1"/>
          </p:cNvSpPr>
          <p:nvPr/>
        </p:nvSpPr>
        <p:spPr bwMode="auto">
          <a:xfrm>
            <a:off x="-1" y="0"/>
            <a:ext cx="5080421" cy="3970318"/>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3600" dirty="0"/>
              <a:t>Over time, native Hawaiians grew increasingly concerned about the economic and political power white Americans had over their islands. </a:t>
            </a:r>
            <a:r>
              <a:rPr lang="en-US" sz="3600" dirty="0" smtClean="0"/>
              <a:t> </a:t>
            </a:r>
            <a:endParaRPr lang="en-US" sz="3600" dirty="0"/>
          </a:p>
        </p:txBody>
      </p:sp>
      <p:sp>
        <p:nvSpPr>
          <p:cNvPr id="4" name="TextBox 3"/>
          <p:cNvSpPr txBox="1"/>
          <p:nvPr/>
        </p:nvSpPr>
        <p:spPr>
          <a:xfrm>
            <a:off x="0" y="3970318"/>
            <a:ext cx="5080421" cy="2862322"/>
          </a:xfrm>
          <a:prstGeom prst="rect">
            <a:avLst/>
          </a:prstGeom>
          <a:noFill/>
        </p:spPr>
        <p:txBody>
          <a:bodyPr wrap="square" rtlCol="0">
            <a:spAutoFit/>
          </a:bodyPr>
          <a:lstStyle/>
          <a:p>
            <a:pPr algn="ctr"/>
            <a:r>
              <a:rPr lang="en-US" sz="3600" dirty="0" smtClean="0"/>
              <a:t>Natives, led by Queen Liliuokalani, moved to limit the power and access of American businessmen. </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992880" y="0"/>
            <a:ext cx="5151120" cy="6858000"/>
          </a:xfrm>
          <a:prstGeom prst="rect">
            <a:avLst/>
          </a:prstGeom>
        </p:spPr>
      </p:pic>
      <p:sp>
        <p:nvSpPr>
          <p:cNvPr id="4" name="TextBox 3"/>
          <p:cNvSpPr txBox="1"/>
          <p:nvPr/>
        </p:nvSpPr>
        <p:spPr>
          <a:xfrm>
            <a:off x="0" y="194235"/>
            <a:ext cx="4572000" cy="1815882"/>
          </a:xfrm>
          <a:prstGeom prst="rect">
            <a:avLst/>
          </a:prstGeom>
          <a:noFill/>
        </p:spPr>
        <p:txBody>
          <a:bodyPr wrap="square" rtlCol="0">
            <a:spAutoFit/>
          </a:bodyPr>
          <a:lstStyle/>
          <a:p>
            <a:r>
              <a:rPr lang="en-US" sz="2800" dirty="0" smtClean="0"/>
              <a:t>1.  In 1820, the U.S. was fairly weak compared to Britain and France, the major powers of the time.</a:t>
            </a:r>
            <a:endParaRPr lang="en-US" sz="2800" dirty="0"/>
          </a:p>
        </p:txBody>
      </p:sp>
      <p:sp>
        <p:nvSpPr>
          <p:cNvPr id="5" name="TextBox 4"/>
          <p:cNvSpPr txBox="1"/>
          <p:nvPr/>
        </p:nvSpPr>
        <p:spPr>
          <a:xfrm>
            <a:off x="0" y="2226235"/>
            <a:ext cx="4572000" cy="3970318"/>
          </a:xfrm>
          <a:prstGeom prst="rect">
            <a:avLst/>
          </a:prstGeom>
          <a:noFill/>
        </p:spPr>
        <p:txBody>
          <a:bodyPr wrap="square" rtlCol="0">
            <a:spAutoFit/>
          </a:bodyPr>
          <a:lstStyle/>
          <a:p>
            <a:r>
              <a:rPr lang="en-US" sz="2800" dirty="0" smtClean="0"/>
              <a:t>-  We didn’t have a very powerful army or navy.</a:t>
            </a:r>
          </a:p>
          <a:p>
            <a:endParaRPr lang="en-US" sz="2800" dirty="0" smtClean="0"/>
          </a:p>
          <a:p>
            <a:r>
              <a:rPr lang="en-US" sz="2800" dirty="0" smtClean="0"/>
              <a:t>-  We had won the War of 1812 against Britain, but only after they had invaded and burned Washington D.C.  We didn’t want this to happen again.</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986" name="Picture 4" descr="sanford_ballard_dole"/>
          <p:cNvPicPr>
            <a:picLocks noChangeAspect="1" noChangeArrowheads="1"/>
          </p:cNvPicPr>
          <p:nvPr/>
        </p:nvPicPr>
        <p:blipFill>
          <a:blip r:embed="rId2">
            <a:lum contrast="6000"/>
          </a:blip>
          <a:srcRect/>
          <a:stretch>
            <a:fillRect/>
          </a:stretch>
        </p:blipFill>
        <p:spPr bwMode="auto">
          <a:xfrm>
            <a:off x="4630737" y="228600"/>
            <a:ext cx="4513263" cy="6400800"/>
          </a:xfrm>
          <a:prstGeom prst="rect">
            <a:avLst/>
          </a:prstGeom>
          <a:noFill/>
          <a:ln w="9525">
            <a:solidFill>
              <a:srgbClr val="000064"/>
            </a:solidFill>
            <a:miter lim="800000"/>
            <a:headEnd/>
            <a:tailEnd/>
          </a:ln>
        </p:spPr>
      </p:pic>
      <p:sp>
        <p:nvSpPr>
          <p:cNvPr id="41987" name="Text Box 5"/>
          <p:cNvSpPr txBox="1">
            <a:spLocks noChangeArrowheads="1"/>
          </p:cNvSpPr>
          <p:nvPr/>
        </p:nvSpPr>
        <p:spPr bwMode="auto">
          <a:xfrm>
            <a:off x="0" y="0"/>
            <a:ext cx="4572000" cy="3600986"/>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3700" dirty="0"/>
              <a:t>Businessmen, like Sanford B. Dole, were worried that the Queen might strip them of their money and </a:t>
            </a:r>
            <a:r>
              <a:rPr lang="en-US" sz="3700" dirty="0" smtClean="0"/>
              <a:t>rights. </a:t>
            </a:r>
            <a:endParaRPr lang="en-US" sz="3700" dirty="0"/>
          </a:p>
        </p:txBody>
      </p:sp>
      <p:sp>
        <p:nvSpPr>
          <p:cNvPr id="4" name="TextBox 3"/>
          <p:cNvSpPr txBox="1"/>
          <p:nvPr/>
        </p:nvSpPr>
        <p:spPr>
          <a:xfrm>
            <a:off x="0" y="3475166"/>
            <a:ext cx="4572000" cy="2939266"/>
          </a:xfrm>
          <a:prstGeom prst="rect">
            <a:avLst/>
          </a:prstGeom>
          <a:noFill/>
        </p:spPr>
        <p:txBody>
          <a:bodyPr wrap="square" rtlCol="0">
            <a:spAutoFit/>
          </a:bodyPr>
          <a:lstStyle/>
          <a:p>
            <a:pPr algn="ctr"/>
            <a:r>
              <a:rPr lang="en-US" sz="3700" dirty="0" smtClean="0"/>
              <a:t>They began to look for ways to remove her from power, and make Hawaii an official part of the United States.</a:t>
            </a:r>
            <a:endParaRPr lang="en-US" sz="37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42" name="Text Box 6"/>
          <p:cNvSpPr txBox="1">
            <a:spLocks noChangeArrowheads="1"/>
          </p:cNvSpPr>
          <p:nvPr/>
        </p:nvSpPr>
        <p:spPr bwMode="auto">
          <a:xfrm>
            <a:off x="4572001" y="458470"/>
            <a:ext cx="4571999" cy="5909309"/>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5400" dirty="0"/>
              <a:t>Dole, and others, also hoped to make</a:t>
            </a:r>
            <a:r>
              <a:rPr lang="en-US" sz="5400" dirty="0" smtClean="0"/>
              <a:t> Hawaii </a:t>
            </a:r>
            <a:r>
              <a:rPr lang="en-US" sz="5400" dirty="0"/>
              <a:t>part of the U.S. for economic reasons as well</a:t>
            </a:r>
            <a:r>
              <a:rPr lang="en-US" sz="5400" dirty="0" smtClean="0"/>
              <a:t>.</a:t>
            </a:r>
            <a:endParaRPr lang="en-US" sz="5400" dirty="0"/>
          </a:p>
        </p:txBody>
      </p:sp>
      <p:pic>
        <p:nvPicPr>
          <p:cNvPr id="4" name="Picture 3"/>
          <p:cNvPicPr>
            <a:picLocks noChangeAspect="1"/>
          </p:cNvPicPr>
          <p:nvPr/>
        </p:nvPicPr>
        <p:blipFill>
          <a:blip r:embed="rId2"/>
          <a:stretch>
            <a:fillRect/>
          </a:stretch>
        </p:blipFill>
        <p:spPr>
          <a:xfrm flipH="1">
            <a:off x="-1" y="0"/>
            <a:ext cx="4572001" cy="68580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 y="0"/>
            <a:ext cx="5125782" cy="2062103"/>
          </a:xfrm>
          <a:prstGeom prst="rect">
            <a:avLst/>
          </a:prstGeom>
          <a:noFill/>
        </p:spPr>
        <p:txBody>
          <a:bodyPr wrap="square" rtlCol="0">
            <a:spAutoFit/>
          </a:bodyPr>
          <a:lstStyle/>
          <a:p>
            <a:r>
              <a:rPr lang="en-US" sz="3200" dirty="0" smtClean="0"/>
              <a:t>The McKinley Tariff of 1890 placed taxes on goods imported into the U.S. from Hawaii.  </a:t>
            </a:r>
          </a:p>
        </p:txBody>
      </p:sp>
      <p:sp>
        <p:nvSpPr>
          <p:cNvPr id="3" name="TextBox 2"/>
          <p:cNvSpPr txBox="1"/>
          <p:nvPr/>
        </p:nvSpPr>
        <p:spPr>
          <a:xfrm>
            <a:off x="-1" y="4303456"/>
            <a:ext cx="5125781" cy="2554545"/>
          </a:xfrm>
          <a:prstGeom prst="rect">
            <a:avLst/>
          </a:prstGeom>
          <a:noFill/>
        </p:spPr>
        <p:txBody>
          <a:bodyPr wrap="square" rtlCol="0">
            <a:spAutoFit/>
          </a:bodyPr>
          <a:lstStyle/>
          <a:p>
            <a:r>
              <a:rPr lang="en-US" sz="3200" dirty="0" smtClean="0"/>
              <a:t>Dole, and others knew that if Hawaii became part of the U.S., Hawaiian products would no longer be subjected to the tariff.</a:t>
            </a:r>
            <a:endParaRPr lang="en-US" sz="3200" dirty="0"/>
          </a:p>
        </p:txBody>
      </p:sp>
      <p:sp>
        <p:nvSpPr>
          <p:cNvPr id="4" name="TextBox 3"/>
          <p:cNvSpPr txBox="1"/>
          <p:nvPr/>
        </p:nvSpPr>
        <p:spPr>
          <a:xfrm>
            <a:off x="-1" y="2313087"/>
            <a:ext cx="5125781" cy="1569660"/>
          </a:xfrm>
          <a:prstGeom prst="rect">
            <a:avLst/>
          </a:prstGeom>
          <a:noFill/>
        </p:spPr>
        <p:txBody>
          <a:bodyPr wrap="square" rtlCol="0">
            <a:spAutoFit/>
          </a:bodyPr>
          <a:lstStyle/>
          <a:p>
            <a:r>
              <a:rPr lang="en-US" sz="3200" dirty="0" smtClean="0"/>
              <a:t>This meant that Hawaiian goods, sold in America, would be more expensive.</a:t>
            </a:r>
            <a:endParaRPr lang="en-US" sz="3200" dirty="0"/>
          </a:p>
        </p:txBody>
      </p:sp>
      <p:pic>
        <p:nvPicPr>
          <p:cNvPr id="5" name="Picture 4"/>
          <p:cNvPicPr>
            <a:picLocks noChangeAspect="1"/>
          </p:cNvPicPr>
          <p:nvPr/>
        </p:nvPicPr>
        <p:blipFill>
          <a:blip r:embed="rId2"/>
          <a:stretch>
            <a:fillRect/>
          </a:stretch>
        </p:blipFill>
        <p:spPr>
          <a:xfrm>
            <a:off x="5503788" y="62267"/>
            <a:ext cx="3677691" cy="67957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5" name="Text Box 5"/>
          <p:cNvSpPr txBox="1">
            <a:spLocks noChangeArrowheads="1"/>
          </p:cNvSpPr>
          <p:nvPr/>
        </p:nvSpPr>
        <p:spPr bwMode="auto">
          <a:xfrm>
            <a:off x="5171142" y="2135852"/>
            <a:ext cx="3972858" cy="2554545"/>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4000" dirty="0"/>
              <a:t>Alfred T. Mahan, and the U.S. navy also had its eye on Hawaii.  Why?</a:t>
            </a:r>
          </a:p>
        </p:txBody>
      </p:sp>
      <p:pic>
        <p:nvPicPr>
          <p:cNvPr id="4" name="Picture 3"/>
          <p:cNvPicPr>
            <a:picLocks noChangeAspect="1"/>
          </p:cNvPicPr>
          <p:nvPr/>
        </p:nvPicPr>
        <p:blipFill>
          <a:blip r:embed="rId2"/>
          <a:stretch>
            <a:fillRect/>
          </a:stretch>
        </p:blipFill>
        <p:spPr>
          <a:xfrm>
            <a:off x="0" y="0"/>
            <a:ext cx="5171142" cy="698803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5058" name="Picture 5" descr="Oahu_map"/>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3" name="Text Box 5"/>
          <p:cNvSpPr txBox="1">
            <a:spLocks noChangeArrowheads="1"/>
          </p:cNvSpPr>
          <p:nvPr/>
        </p:nvSpPr>
        <p:spPr bwMode="auto">
          <a:xfrm>
            <a:off x="0" y="658525"/>
            <a:ext cx="3659112" cy="5509200"/>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3200" dirty="0"/>
              <a:t>With secret help from the U.S. military, Dole, and the wealthy American business men of Hawaii, staged a coup against Liliuokalani and established the Republic of Hawaii in 1894</a:t>
            </a:r>
            <a:r>
              <a:rPr lang="en-US" sz="3200" dirty="0" smtClean="0"/>
              <a:t>.</a:t>
            </a:r>
            <a:endParaRPr lang="en-US" sz="3200" dirty="0"/>
          </a:p>
        </p:txBody>
      </p:sp>
      <p:pic>
        <p:nvPicPr>
          <p:cNvPr id="4" name="Picture 3"/>
          <p:cNvPicPr>
            <a:picLocks noChangeAspect="1"/>
          </p:cNvPicPr>
          <p:nvPr/>
        </p:nvPicPr>
        <p:blipFill>
          <a:blip r:embed="rId2"/>
          <a:stretch>
            <a:fillRect/>
          </a:stretch>
        </p:blipFill>
        <p:spPr>
          <a:xfrm>
            <a:off x="3659112" y="1891"/>
            <a:ext cx="5484888" cy="685611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4766011" y="-1"/>
            <a:ext cx="4377989" cy="6863417"/>
          </a:xfrm>
          <a:prstGeom prst="rect">
            <a:avLst/>
          </a:prstGeom>
          <a:noFill/>
        </p:spPr>
        <p:txBody>
          <a:bodyPr wrap="square" rtlCol="0">
            <a:spAutoFit/>
          </a:bodyPr>
          <a:lstStyle/>
          <a:p>
            <a:pPr algn="ctr"/>
            <a:r>
              <a:rPr lang="en-US" sz="4000" dirty="0" smtClean="0"/>
              <a:t>Dole immediately asked Pres. Grover Cleveland to annex Hawaii into the U.S.  The President refused citing the “unethical” manner in which the Hawaiian government was overthrown.</a:t>
            </a:r>
          </a:p>
        </p:txBody>
      </p:sp>
      <p:pic>
        <p:nvPicPr>
          <p:cNvPr id="3" name="Picture 2"/>
          <p:cNvPicPr>
            <a:picLocks noChangeAspect="1"/>
          </p:cNvPicPr>
          <p:nvPr/>
        </p:nvPicPr>
        <p:blipFill>
          <a:blip r:embed="rId2"/>
          <a:stretch>
            <a:fillRect/>
          </a:stretch>
        </p:blipFill>
        <p:spPr>
          <a:xfrm>
            <a:off x="0" y="-1"/>
            <a:ext cx="4766011" cy="7077441"/>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Text Box 4"/>
          <p:cNvSpPr txBox="1">
            <a:spLocks noChangeArrowheads="1"/>
          </p:cNvSpPr>
          <p:nvPr/>
        </p:nvSpPr>
        <p:spPr bwMode="auto">
          <a:xfrm>
            <a:off x="5760832" y="1335633"/>
            <a:ext cx="3383168" cy="4154983"/>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4400" dirty="0" smtClean="0"/>
              <a:t>Cleveland was replaced when William McKinley was elected in 1896.</a:t>
            </a:r>
            <a:endParaRPr lang="en-US" sz="4400" dirty="0"/>
          </a:p>
        </p:txBody>
      </p:sp>
      <p:pic>
        <p:nvPicPr>
          <p:cNvPr id="47107" name="Picture 6" descr="mckinley"/>
          <p:cNvPicPr>
            <a:picLocks noChangeAspect="1" noChangeArrowheads="1"/>
          </p:cNvPicPr>
          <p:nvPr/>
        </p:nvPicPr>
        <p:blipFill>
          <a:blip r:embed="rId2"/>
          <a:srcRect/>
          <a:stretch>
            <a:fillRect/>
          </a:stretch>
        </p:blipFill>
        <p:spPr bwMode="auto">
          <a:xfrm>
            <a:off x="-1" y="0"/>
            <a:ext cx="5760833" cy="68415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5808403" y="889843"/>
            <a:ext cx="3335597" cy="5078314"/>
          </a:xfrm>
          <a:prstGeom prst="rect">
            <a:avLst/>
          </a:prstGeom>
          <a:noFill/>
        </p:spPr>
        <p:txBody>
          <a:bodyPr wrap="square" rtlCol="0">
            <a:spAutoFit/>
          </a:bodyPr>
          <a:lstStyle/>
          <a:p>
            <a:pPr algn="ctr"/>
            <a:r>
              <a:rPr lang="en-US" sz="3600" dirty="0" smtClean="0"/>
              <a:t>McKinley was a friend to business and industry and authorized the annexation of Hawaii as an official U.S. territory in 1898.</a:t>
            </a:r>
            <a:endParaRPr lang="en-US" sz="3600" dirty="0"/>
          </a:p>
        </p:txBody>
      </p:sp>
      <p:pic>
        <p:nvPicPr>
          <p:cNvPr id="3" name="Picture 2"/>
          <p:cNvPicPr>
            <a:picLocks noChangeAspect="1"/>
          </p:cNvPicPr>
          <p:nvPr/>
        </p:nvPicPr>
        <p:blipFill>
          <a:blip r:embed="rId2"/>
          <a:stretch>
            <a:fillRect/>
          </a:stretch>
        </p:blipFill>
        <p:spPr>
          <a:xfrm>
            <a:off x="0" y="-22411"/>
            <a:ext cx="5494638" cy="6880411"/>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8130" name="Picture 5"/>
          <p:cNvPicPr>
            <a:picLocks noChangeAspect="1" noChangeArrowheads="1"/>
          </p:cNvPicPr>
          <p:nvPr/>
        </p:nvPicPr>
        <p:blipFill>
          <a:blip r:embed="rId2"/>
          <a:srcRect/>
          <a:stretch>
            <a:fillRect/>
          </a:stretch>
        </p:blipFill>
        <p:spPr bwMode="auto">
          <a:xfrm>
            <a:off x="0" y="228600"/>
            <a:ext cx="8991600" cy="6484938"/>
          </a:xfrm>
          <a:prstGeom prst="rect">
            <a:avLst/>
          </a:prstGeom>
          <a:noFill/>
          <a:ln w="9525">
            <a:noFill/>
            <a:miter lim="800000"/>
            <a:headEnd/>
            <a:tailEnd/>
          </a:ln>
        </p:spPr>
      </p:pic>
      <p:sp>
        <p:nvSpPr>
          <p:cNvPr id="48131" name="Rectangle 6"/>
          <p:cNvSpPr>
            <a:spLocks noChangeArrowheads="1"/>
          </p:cNvSpPr>
          <p:nvPr/>
        </p:nvSpPr>
        <p:spPr bwMode="auto">
          <a:xfrm>
            <a:off x="0" y="0"/>
            <a:ext cx="3352800" cy="68580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48132" name="Text Box 7"/>
          <p:cNvSpPr txBox="1">
            <a:spLocks noChangeArrowheads="1"/>
          </p:cNvSpPr>
          <p:nvPr/>
        </p:nvSpPr>
        <p:spPr bwMode="auto">
          <a:xfrm>
            <a:off x="0" y="304800"/>
            <a:ext cx="3276600" cy="61341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a:t>Imperialists in the U.S. were just getting warmed up.  They quickly turned their attention south to Cuba and, in doing so, set the U.S. on a path to war.</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569660"/>
          </a:xfrm>
          <a:prstGeom prst="rect">
            <a:avLst/>
          </a:prstGeom>
          <a:noFill/>
        </p:spPr>
        <p:txBody>
          <a:bodyPr wrap="square" rtlCol="0">
            <a:spAutoFit/>
          </a:bodyPr>
          <a:lstStyle/>
          <a:p>
            <a:r>
              <a:rPr lang="en-US" sz="3200" dirty="0" smtClean="0"/>
              <a:t>2.  The U.S. government and its people were more concerned with expanding across the continent of North America.</a:t>
            </a:r>
            <a:endParaRPr lang="en-US" sz="3200" dirty="0"/>
          </a:p>
        </p:txBody>
      </p:sp>
      <p:pic>
        <p:nvPicPr>
          <p:cNvPr id="5" name="Picture 4"/>
          <p:cNvPicPr>
            <a:picLocks noChangeAspect="1"/>
          </p:cNvPicPr>
          <p:nvPr/>
        </p:nvPicPr>
        <p:blipFill>
          <a:blip r:embed="rId2"/>
          <a:stretch>
            <a:fillRect/>
          </a:stretch>
        </p:blipFill>
        <p:spPr>
          <a:xfrm>
            <a:off x="792241" y="1740206"/>
            <a:ext cx="7559518" cy="5117794"/>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WordArt 4"/>
          <p:cNvSpPr>
            <a:spLocks noChangeArrowheads="1" noChangeShapeType="1" noTextEdit="1"/>
          </p:cNvSpPr>
          <p:nvPr/>
        </p:nvSpPr>
        <p:spPr bwMode="auto">
          <a:xfrm>
            <a:off x="838200" y="685800"/>
            <a:ext cx="7315200" cy="5486400"/>
          </a:xfrm>
          <a:prstGeom prst="rect">
            <a:avLst/>
          </a:prstGeom>
        </p:spPr>
        <p:txBody>
          <a:bodyPr wrap="none" fromWordArt="1">
            <a:prstTxWarp prst="textPlain">
              <a:avLst>
                <a:gd name="adj" fmla="val 50000"/>
              </a:avLst>
            </a:prstTxWarp>
          </a:bodyPr>
          <a:lstStyle/>
          <a:p>
            <a:pPr algn="ctr"/>
            <a:r>
              <a:rPr lang="en-US" sz="3600" kern="10" dirty="0">
                <a:ln w="9525">
                  <a:noFill/>
                  <a:round/>
                  <a:headEnd/>
                  <a:tailEnd/>
                </a:ln>
                <a:solidFill>
                  <a:srgbClr val="FF6600"/>
                </a:solidFill>
                <a:effectLst>
                  <a:outerShdw blurRad="63500" dist="46662" dir="2115817" algn="ctr" rotWithShape="0">
                    <a:srgbClr val="B2B2B2">
                      <a:alpha val="79999"/>
                    </a:srgbClr>
                  </a:outerShdw>
                </a:effectLst>
                <a:latin typeface="Times New Roman"/>
                <a:ea typeface="Times New Roman"/>
                <a:cs typeface="Times New Roman"/>
              </a:rPr>
              <a:t>Fin.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4422912" y="0"/>
            <a:ext cx="4721087" cy="2062103"/>
          </a:xfrm>
          <a:prstGeom prst="rect">
            <a:avLst/>
          </a:prstGeom>
          <a:noFill/>
        </p:spPr>
        <p:txBody>
          <a:bodyPr wrap="square" rtlCol="0">
            <a:spAutoFit/>
          </a:bodyPr>
          <a:lstStyle/>
          <a:p>
            <a:pPr algn="ctr"/>
            <a:r>
              <a:rPr lang="en-US" sz="3200" dirty="0" smtClean="0"/>
              <a:t>However, America was concerned about European nations like Britain, France and Spain.</a:t>
            </a:r>
            <a:endParaRPr lang="en-US" sz="3200" dirty="0"/>
          </a:p>
        </p:txBody>
      </p:sp>
      <p:sp>
        <p:nvSpPr>
          <p:cNvPr id="6" name="TextBox 5"/>
          <p:cNvSpPr txBox="1"/>
          <p:nvPr/>
        </p:nvSpPr>
        <p:spPr>
          <a:xfrm>
            <a:off x="4362824" y="2525059"/>
            <a:ext cx="4781176" cy="3539430"/>
          </a:xfrm>
          <a:prstGeom prst="rect">
            <a:avLst/>
          </a:prstGeom>
          <a:noFill/>
        </p:spPr>
        <p:txBody>
          <a:bodyPr wrap="square" rtlCol="0">
            <a:spAutoFit/>
          </a:bodyPr>
          <a:lstStyle/>
          <a:p>
            <a:pPr algn="ctr"/>
            <a:r>
              <a:rPr lang="en-US" sz="3200" dirty="0" smtClean="0"/>
              <a:t>Due to a series of wars occurring in Europe caused by Napoleon, a number of nations in Latin and South America gained their independence in the 1810’s.</a:t>
            </a:r>
            <a:endParaRPr lang="en-US" sz="3200" dirty="0"/>
          </a:p>
        </p:txBody>
      </p:sp>
      <p:pic>
        <p:nvPicPr>
          <p:cNvPr id="7" name="Picture 6"/>
          <p:cNvPicPr>
            <a:picLocks noChangeAspect="1"/>
          </p:cNvPicPr>
          <p:nvPr/>
        </p:nvPicPr>
        <p:blipFill>
          <a:blip r:embed="rId2"/>
          <a:stretch>
            <a:fillRect/>
          </a:stretch>
        </p:blipFill>
        <p:spPr>
          <a:xfrm>
            <a:off x="0" y="0"/>
            <a:ext cx="4422913"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4826000" y="0"/>
            <a:ext cx="4034118" cy="6863417"/>
          </a:xfrm>
          <a:prstGeom prst="rect">
            <a:avLst/>
          </a:prstGeom>
          <a:noFill/>
        </p:spPr>
        <p:txBody>
          <a:bodyPr wrap="square" rtlCol="0">
            <a:spAutoFit/>
          </a:bodyPr>
          <a:lstStyle/>
          <a:p>
            <a:pPr algn="ctr"/>
            <a:r>
              <a:rPr lang="en-US" sz="4000" dirty="0" smtClean="0"/>
              <a:t>With those wars over in the 1820’s, the U.S. was concerned that the powers of Europe might try to take those colonies back, and cause trouble in America’s backyard.</a:t>
            </a:r>
            <a:endParaRPr lang="en-US" sz="4000" dirty="0"/>
          </a:p>
        </p:txBody>
      </p:sp>
      <p:pic>
        <p:nvPicPr>
          <p:cNvPr id="5" name="Picture 4"/>
          <p:cNvPicPr>
            <a:picLocks noChangeAspect="1"/>
          </p:cNvPicPr>
          <p:nvPr/>
        </p:nvPicPr>
        <p:blipFill>
          <a:blip r:embed="rId2"/>
          <a:stretch>
            <a:fillRect/>
          </a:stretch>
        </p:blipFill>
        <p:spPr>
          <a:xfrm>
            <a:off x="0" y="-1"/>
            <a:ext cx="4362824" cy="6666787"/>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12165"/>
            <a:ext cx="5579408" cy="6429456"/>
          </a:xfrm>
          <a:prstGeom prst="rect">
            <a:avLst/>
          </a:prstGeom>
        </p:spPr>
      </p:pic>
      <p:sp>
        <p:nvSpPr>
          <p:cNvPr id="6" name="TextBox 5"/>
          <p:cNvSpPr txBox="1"/>
          <p:nvPr/>
        </p:nvSpPr>
        <p:spPr>
          <a:xfrm>
            <a:off x="5579408" y="1166842"/>
            <a:ext cx="3564592" cy="4524316"/>
          </a:xfrm>
          <a:prstGeom prst="rect">
            <a:avLst/>
          </a:prstGeom>
          <a:noFill/>
        </p:spPr>
        <p:txBody>
          <a:bodyPr wrap="square" rtlCol="0">
            <a:spAutoFit/>
          </a:bodyPr>
          <a:lstStyle/>
          <a:p>
            <a:pPr algn="ctr"/>
            <a:r>
              <a:rPr lang="en-US" sz="3600" dirty="0" smtClean="0"/>
              <a:t>To deal with that concern, President James Monroe issued what came to be known as the Monroe Doctrine in 1823.</a:t>
            </a:r>
            <a:endParaRPr lang="en-US" sz="36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3720353" cy="1077218"/>
          </a:xfrm>
          <a:prstGeom prst="rect">
            <a:avLst/>
          </a:prstGeom>
          <a:noFill/>
        </p:spPr>
        <p:txBody>
          <a:bodyPr wrap="square" rtlCol="0">
            <a:spAutoFit/>
          </a:bodyPr>
          <a:lstStyle/>
          <a:p>
            <a:pPr algn="ctr"/>
            <a:r>
              <a:rPr lang="en-US" sz="3200" dirty="0" smtClean="0"/>
              <a:t>What exactly did he say?</a:t>
            </a:r>
            <a:endParaRPr lang="en-US" sz="3200" dirty="0"/>
          </a:p>
        </p:txBody>
      </p:sp>
      <p:sp>
        <p:nvSpPr>
          <p:cNvPr id="5" name="TextBox 4"/>
          <p:cNvSpPr txBox="1"/>
          <p:nvPr/>
        </p:nvSpPr>
        <p:spPr>
          <a:xfrm>
            <a:off x="0" y="1413063"/>
            <a:ext cx="3720353" cy="5016757"/>
          </a:xfrm>
          <a:prstGeom prst="rect">
            <a:avLst/>
          </a:prstGeom>
          <a:noFill/>
        </p:spPr>
        <p:txBody>
          <a:bodyPr wrap="square" rtlCol="0">
            <a:spAutoFit/>
          </a:bodyPr>
          <a:lstStyle/>
          <a:p>
            <a:r>
              <a:rPr lang="en-US" sz="3200" dirty="0" smtClean="0"/>
              <a:t>1.  Monroe warned all European powers to not interfere with the affairs of nations in the western hemisphere.  As such, European nations should not try to reclaim, or create new, colonies.</a:t>
            </a:r>
            <a:endParaRPr lang="en-US" sz="3200" dirty="0"/>
          </a:p>
        </p:txBody>
      </p:sp>
      <p:pic>
        <p:nvPicPr>
          <p:cNvPr id="6" name="Picture 5"/>
          <p:cNvPicPr>
            <a:picLocks noChangeAspect="1"/>
          </p:cNvPicPr>
          <p:nvPr/>
        </p:nvPicPr>
        <p:blipFill>
          <a:blip r:embed="rId2"/>
          <a:stretch>
            <a:fillRect/>
          </a:stretch>
        </p:blipFill>
        <p:spPr>
          <a:xfrm>
            <a:off x="3720353" y="-1"/>
            <a:ext cx="5423647" cy="68398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5035177" y="0"/>
            <a:ext cx="4108823" cy="2862322"/>
          </a:xfrm>
          <a:prstGeom prst="rect">
            <a:avLst/>
          </a:prstGeom>
          <a:noFill/>
        </p:spPr>
        <p:txBody>
          <a:bodyPr wrap="square" rtlCol="0">
            <a:spAutoFit/>
          </a:bodyPr>
          <a:lstStyle/>
          <a:p>
            <a:r>
              <a:rPr lang="en-US" sz="3000" dirty="0" smtClean="0"/>
              <a:t>2.  If a European nation did interfere in the western hemisphere, the U.S. would consider such action “dangerous to our peace and safety.”</a:t>
            </a:r>
            <a:endParaRPr lang="en-US" sz="3000" dirty="0"/>
          </a:p>
        </p:txBody>
      </p:sp>
      <p:pic>
        <p:nvPicPr>
          <p:cNvPr id="5" name="Picture 4"/>
          <p:cNvPicPr>
            <a:picLocks noChangeAspect="1"/>
          </p:cNvPicPr>
          <p:nvPr/>
        </p:nvPicPr>
        <p:blipFill>
          <a:blip r:embed="rId2"/>
          <a:stretch>
            <a:fillRect/>
          </a:stretch>
        </p:blipFill>
        <p:spPr>
          <a:xfrm>
            <a:off x="-44823" y="0"/>
            <a:ext cx="5080000" cy="6858000"/>
          </a:xfrm>
          <a:prstGeom prst="rect">
            <a:avLst/>
          </a:prstGeom>
        </p:spPr>
      </p:pic>
      <p:sp>
        <p:nvSpPr>
          <p:cNvPr id="6" name="TextBox 5"/>
          <p:cNvSpPr txBox="1"/>
          <p:nvPr/>
        </p:nvSpPr>
        <p:spPr>
          <a:xfrm>
            <a:off x="5035177" y="3429000"/>
            <a:ext cx="4108823" cy="3323987"/>
          </a:xfrm>
          <a:prstGeom prst="rect">
            <a:avLst/>
          </a:prstGeom>
          <a:noFill/>
        </p:spPr>
        <p:txBody>
          <a:bodyPr wrap="square" rtlCol="0">
            <a:spAutoFit/>
          </a:bodyPr>
          <a:lstStyle/>
          <a:p>
            <a:r>
              <a:rPr lang="en-US" sz="3000" dirty="0" smtClean="0"/>
              <a:t>3.  At the same time, the U.S. would not involve itself in the affairs of European nations, or with existing European colonies in the western hemisphere.</a:t>
            </a:r>
            <a:endParaRPr lang="en-US" sz="3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759</TotalTime>
  <Words>1156</Words>
  <Application>Microsoft Macintosh PowerPoint</Application>
  <PresentationFormat>On-screen Show (4:3)</PresentationFormat>
  <Paragraphs>59</Paragraphs>
  <Slides>40</Slides>
  <Notes>0</Notes>
  <HiddenSlides>0</HiddenSlides>
  <MMClips>0</MMClips>
  <ScaleCrop>false</ScaleCrop>
  <HeadingPairs>
    <vt:vector size="4" baseType="variant">
      <vt:variant>
        <vt:lpstr>Design Template</vt:lpstr>
      </vt:variant>
      <vt:variant>
        <vt:i4>1</vt:i4>
      </vt:variant>
      <vt:variant>
        <vt:lpstr>Slide Titles</vt:lpstr>
      </vt:variant>
      <vt:variant>
        <vt:i4>40</vt:i4>
      </vt:variant>
    </vt:vector>
  </HeadingPairs>
  <TitlesOfParts>
    <vt:vector size="41"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vector>
  </TitlesOfParts>
  <Company>Monarch HS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Justin Abbott</dc:creator>
  <cp:lastModifiedBy>Justin Abbott</cp:lastModifiedBy>
  <cp:revision>9</cp:revision>
  <dcterms:created xsi:type="dcterms:W3CDTF">2013-09-25T19:38:48Z</dcterms:created>
  <dcterms:modified xsi:type="dcterms:W3CDTF">2013-09-25T19:41:13Z</dcterms:modified>
</cp:coreProperties>
</file>