
<file path=[Content_Types].xml><?xml version="1.0" encoding="utf-8"?>
<Types xmlns="http://schemas.openxmlformats.org/package/2006/content-types">
  <Override PartName="/ppt/slides/slide45.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7" r:id="rId2"/>
    <p:sldId id="274" r:id="rId3"/>
    <p:sldId id="275" r:id="rId4"/>
    <p:sldId id="276" r:id="rId5"/>
    <p:sldId id="290" r:id="rId6"/>
    <p:sldId id="277" r:id="rId7"/>
    <p:sldId id="291" r:id="rId8"/>
    <p:sldId id="258" r:id="rId9"/>
    <p:sldId id="259" r:id="rId10"/>
    <p:sldId id="292" r:id="rId11"/>
    <p:sldId id="293" r:id="rId12"/>
    <p:sldId id="260" r:id="rId13"/>
    <p:sldId id="261" r:id="rId14"/>
    <p:sldId id="294" r:id="rId15"/>
    <p:sldId id="295" r:id="rId16"/>
    <p:sldId id="266" r:id="rId17"/>
    <p:sldId id="267" r:id="rId18"/>
    <p:sldId id="296" r:id="rId19"/>
    <p:sldId id="278" r:id="rId20"/>
    <p:sldId id="297" r:id="rId21"/>
    <p:sldId id="279" r:id="rId22"/>
    <p:sldId id="298" r:id="rId23"/>
    <p:sldId id="299" r:id="rId24"/>
    <p:sldId id="280" r:id="rId25"/>
    <p:sldId id="281" r:id="rId26"/>
    <p:sldId id="300" r:id="rId27"/>
    <p:sldId id="301" r:id="rId28"/>
    <p:sldId id="282" r:id="rId29"/>
    <p:sldId id="283" r:id="rId30"/>
    <p:sldId id="302" r:id="rId31"/>
    <p:sldId id="284" r:id="rId32"/>
    <p:sldId id="303" r:id="rId33"/>
    <p:sldId id="285" r:id="rId34"/>
    <p:sldId id="304" r:id="rId35"/>
    <p:sldId id="307" r:id="rId36"/>
    <p:sldId id="308" r:id="rId37"/>
    <p:sldId id="268" r:id="rId38"/>
    <p:sldId id="269" r:id="rId39"/>
    <p:sldId id="305" r:id="rId40"/>
    <p:sldId id="306" r:id="rId41"/>
    <p:sldId id="270" r:id="rId42"/>
    <p:sldId id="309" r:id="rId43"/>
    <p:sldId id="310" r:id="rId44"/>
    <p:sldId id="271" r:id="rId45"/>
    <p:sldId id="27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varScale="1">
        <p:scale>
          <a:sx n="85" d="100"/>
          <a:sy n="85" d="100"/>
        </p:scale>
        <p:origin x="-91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A30985-139E-A842-B31A-72BC14918A17}" type="datetimeFigureOut">
              <a:rPr lang="en-US" smtClean="0"/>
              <a:pPr/>
              <a:t>11/4/14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52CFD-7A4C-E845-BCAF-0B4E32450D4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30985-139E-A842-B31A-72BC14918A17}" type="datetimeFigureOut">
              <a:rPr lang="en-US" smtClean="0"/>
              <a:pPr/>
              <a:t>11/4/14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52CFD-7A4C-E845-BCAF-0B4E32450D4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30985-139E-A842-B31A-72BC14918A17}" type="datetimeFigureOut">
              <a:rPr lang="en-US" smtClean="0"/>
              <a:pPr/>
              <a:t>11/4/14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52CFD-7A4C-E845-BCAF-0B4E32450D4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30985-139E-A842-B31A-72BC14918A17}" type="datetimeFigureOut">
              <a:rPr lang="en-US" smtClean="0"/>
              <a:pPr/>
              <a:t>11/4/14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52CFD-7A4C-E845-BCAF-0B4E32450D4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A30985-139E-A842-B31A-72BC14918A17}" type="datetimeFigureOut">
              <a:rPr lang="en-US" smtClean="0"/>
              <a:pPr/>
              <a:t>11/4/14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52CFD-7A4C-E845-BCAF-0B4E32450D4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A30985-139E-A842-B31A-72BC14918A17}" type="datetimeFigureOut">
              <a:rPr lang="en-US" smtClean="0"/>
              <a:pPr/>
              <a:t>11/4/14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52CFD-7A4C-E845-BCAF-0B4E32450D4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A30985-139E-A842-B31A-72BC14918A17}" type="datetimeFigureOut">
              <a:rPr lang="en-US" smtClean="0"/>
              <a:pPr/>
              <a:t>11/4/14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A52CFD-7A4C-E845-BCAF-0B4E32450D4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A30985-139E-A842-B31A-72BC14918A17}" type="datetimeFigureOut">
              <a:rPr lang="en-US" smtClean="0"/>
              <a:pPr/>
              <a:t>11/4/14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A52CFD-7A4C-E845-BCAF-0B4E32450D4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A30985-139E-A842-B31A-72BC14918A17}" type="datetimeFigureOut">
              <a:rPr lang="en-US" smtClean="0"/>
              <a:pPr/>
              <a:t>11/4/14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A52CFD-7A4C-E845-BCAF-0B4E32450D4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30985-139E-A842-B31A-72BC14918A17}" type="datetimeFigureOut">
              <a:rPr lang="en-US" smtClean="0"/>
              <a:pPr/>
              <a:t>11/4/14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52CFD-7A4C-E845-BCAF-0B4E32450D4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30985-139E-A842-B31A-72BC14918A17}" type="datetimeFigureOut">
              <a:rPr lang="en-US" smtClean="0"/>
              <a:pPr/>
              <a:t>11/4/14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52CFD-7A4C-E845-BCAF-0B4E32450D4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A30985-139E-A842-B31A-72BC14918A17}" type="datetimeFigureOut">
              <a:rPr lang="en-US" smtClean="0"/>
              <a:pPr/>
              <a:t>11/4/14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52CFD-7A4C-E845-BCAF-0B4E32450D4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457200" y="228600"/>
            <a:ext cx="8229600" cy="6400800"/>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Causes</a:t>
            </a:r>
          </a:p>
          <a:p>
            <a:pPr algn="ctr"/>
            <a:r>
              <a:rPr lang="en-US" sz="3600" kern="10" dirty="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o</a:t>
            </a: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f the</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Great</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Depression</a:t>
            </a:r>
            <a:endParaRPr lang="en-US" sz="3600" kern="10" dirty="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200329"/>
          </a:xfrm>
          <a:prstGeom prst="rect">
            <a:avLst/>
          </a:prstGeom>
          <a:noFill/>
        </p:spPr>
        <p:txBody>
          <a:bodyPr wrap="square" rtlCol="0">
            <a:spAutoFit/>
          </a:bodyPr>
          <a:lstStyle/>
          <a:p>
            <a:pPr algn="ctr"/>
            <a:r>
              <a:rPr lang="en-US" sz="3600" dirty="0" smtClean="0"/>
              <a:t>Business owners grew increasingly wealthy and began to live a life of luxury.</a:t>
            </a:r>
          </a:p>
        </p:txBody>
      </p:sp>
      <p:pic>
        <p:nvPicPr>
          <p:cNvPr id="5" name="Picture 4"/>
          <p:cNvPicPr>
            <a:picLocks noChangeAspect="1"/>
          </p:cNvPicPr>
          <p:nvPr/>
        </p:nvPicPr>
        <p:blipFill>
          <a:blip r:embed="rId2"/>
          <a:stretch>
            <a:fillRect/>
          </a:stretch>
        </p:blipFill>
        <p:spPr>
          <a:xfrm>
            <a:off x="508000" y="1206500"/>
            <a:ext cx="8128000" cy="56896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5050118" cy="2554545"/>
          </a:xfrm>
          <a:prstGeom prst="rect">
            <a:avLst/>
          </a:prstGeom>
          <a:noFill/>
        </p:spPr>
        <p:txBody>
          <a:bodyPr wrap="square" rtlCol="0">
            <a:spAutoFit/>
          </a:bodyPr>
          <a:lstStyle/>
          <a:p>
            <a:r>
              <a:rPr lang="en-US" sz="3200" dirty="0" smtClean="0"/>
              <a:t>-  Workers and the middle class looked at these  wealthy business owners and were jealous.  They wanted to live the good life too.</a:t>
            </a:r>
          </a:p>
        </p:txBody>
      </p:sp>
      <p:pic>
        <p:nvPicPr>
          <p:cNvPr id="5" name="Picture 4"/>
          <p:cNvPicPr>
            <a:picLocks noChangeAspect="1"/>
          </p:cNvPicPr>
          <p:nvPr/>
        </p:nvPicPr>
        <p:blipFill>
          <a:blip r:embed="rId2"/>
          <a:stretch>
            <a:fillRect/>
          </a:stretch>
        </p:blipFill>
        <p:spPr>
          <a:xfrm>
            <a:off x="5050118" y="1"/>
            <a:ext cx="4093882" cy="6858000"/>
          </a:xfrm>
          <a:prstGeom prst="rect">
            <a:avLst/>
          </a:prstGeom>
        </p:spPr>
      </p:pic>
      <p:sp>
        <p:nvSpPr>
          <p:cNvPr id="6" name="TextBox 5"/>
          <p:cNvSpPr txBox="1"/>
          <p:nvPr/>
        </p:nvSpPr>
        <p:spPr>
          <a:xfrm>
            <a:off x="0" y="2779059"/>
            <a:ext cx="5050117" cy="4524315"/>
          </a:xfrm>
          <a:prstGeom prst="rect">
            <a:avLst/>
          </a:prstGeom>
          <a:noFill/>
        </p:spPr>
        <p:txBody>
          <a:bodyPr wrap="square" rtlCol="0">
            <a:spAutoFit/>
          </a:bodyPr>
          <a:lstStyle/>
          <a:p>
            <a:r>
              <a:rPr lang="en-US" sz="3200" dirty="0" smtClean="0"/>
              <a:t>-  The problem was workers and the middle class didn’t make enough to live the good life.  </a:t>
            </a:r>
          </a:p>
          <a:p>
            <a:endParaRPr lang="en-US" sz="3200" dirty="0" smtClean="0"/>
          </a:p>
          <a:p>
            <a:r>
              <a:rPr lang="en-US" sz="3200" dirty="0" smtClean="0"/>
              <a:t>- How then did they go about meeting their desires?</a:t>
            </a:r>
          </a:p>
          <a:p>
            <a:endParaRPr lang="en-US" sz="3200" dirty="0" smtClean="0"/>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457200" y="228600"/>
            <a:ext cx="8229600" cy="6400800"/>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3.  Misuse / </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Overuse</a:t>
            </a:r>
          </a:p>
          <a:p>
            <a:pPr algn="ctr"/>
            <a:r>
              <a:rPr lang="en-US" sz="3600" kern="10" dirty="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o</a:t>
            </a: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f</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Credit</a:t>
            </a:r>
            <a:endParaRPr lang="en-US" sz="3600" kern="10" dirty="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2123658"/>
          </a:xfrm>
          <a:prstGeom prst="rect">
            <a:avLst/>
          </a:prstGeom>
          <a:noFill/>
        </p:spPr>
        <p:txBody>
          <a:bodyPr wrap="square" rtlCol="0">
            <a:spAutoFit/>
          </a:bodyPr>
          <a:lstStyle/>
          <a:p>
            <a:pPr algn="ctr"/>
            <a:r>
              <a:rPr lang="en-US" sz="4400" dirty="0" smtClean="0"/>
              <a:t>To </a:t>
            </a:r>
            <a:r>
              <a:rPr lang="en-US" sz="4400" dirty="0"/>
              <a:t>live the good life, and to get what </a:t>
            </a:r>
            <a:r>
              <a:rPr lang="en-US" sz="4400" dirty="0" smtClean="0"/>
              <a:t>they wanted, Americans </a:t>
            </a:r>
            <a:r>
              <a:rPr lang="en-US" sz="4400" dirty="0"/>
              <a:t>increasingly used credit</a:t>
            </a:r>
            <a:r>
              <a:rPr lang="en-US" sz="4400" dirty="0" smtClean="0"/>
              <a:t>.</a:t>
            </a:r>
          </a:p>
        </p:txBody>
      </p:sp>
      <p:pic>
        <p:nvPicPr>
          <p:cNvPr id="5" name="Picture 4"/>
          <p:cNvPicPr>
            <a:picLocks noChangeAspect="1"/>
          </p:cNvPicPr>
          <p:nvPr/>
        </p:nvPicPr>
        <p:blipFill>
          <a:blip r:embed="rId2"/>
          <a:stretch>
            <a:fillRect/>
          </a:stretch>
        </p:blipFill>
        <p:spPr>
          <a:xfrm>
            <a:off x="180911" y="2444956"/>
            <a:ext cx="8782177" cy="441304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335845"/>
            <a:ext cx="3854825" cy="6186308"/>
          </a:xfrm>
          <a:prstGeom prst="rect">
            <a:avLst/>
          </a:prstGeom>
          <a:noFill/>
        </p:spPr>
        <p:txBody>
          <a:bodyPr wrap="square" rtlCol="0">
            <a:spAutoFit/>
          </a:bodyPr>
          <a:lstStyle/>
          <a:p>
            <a:pPr algn="ctr"/>
            <a:r>
              <a:rPr lang="en-US" sz="4400" dirty="0" smtClean="0"/>
              <a:t>Because credit was fairly easy to get, and because of the growth of advertising, Americans bought lots of stuff. </a:t>
            </a:r>
            <a:r>
              <a:rPr lang="en-US" sz="4400" dirty="0" smtClean="0"/>
              <a:t> </a:t>
            </a:r>
            <a:endParaRPr lang="en-US" sz="4400" dirty="0" smtClean="0"/>
          </a:p>
        </p:txBody>
      </p:sp>
      <p:pic>
        <p:nvPicPr>
          <p:cNvPr id="5" name="Picture 4"/>
          <p:cNvPicPr>
            <a:picLocks noChangeAspect="1"/>
          </p:cNvPicPr>
          <p:nvPr/>
        </p:nvPicPr>
        <p:blipFill>
          <a:blip r:embed="rId2"/>
          <a:stretch>
            <a:fillRect/>
          </a:stretch>
        </p:blipFill>
        <p:spPr>
          <a:xfrm>
            <a:off x="3854825" y="0"/>
            <a:ext cx="5289176" cy="684481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54245" y="0"/>
            <a:ext cx="9463861" cy="7011486"/>
          </a:xfrm>
          <a:prstGeom prst="rect">
            <a:avLst/>
          </a:prstGeom>
        </p:spPr>
      </p:pic>
      <p:sp>
        <p:nvSpPr>
          <p:cNvPr id="4" name="TextBox 3"/>
          <p:cNvSpPr txBox="1"/>
          <p:nvPr/>
        </p:nvSpPr>
        <p:spPr>
          <a:xfrm>
            <a:off x="0" y="61276"/>
            <a:ext cx="4770446" cy="3785652"/>
          </a:xfrm>
          <a:prstGeom prst="rect">
            <a:avLst/>
          </a:prstGeom>
          <a:noFill/>
        </p:spPr>
        <p:txBody>
          <a:bodyPr wrap="square" rtlCol="0">
            <a:spAutoFit/>
          </a:bodyPr>
          <a:lstStyle/>
          <a:p>
            <a:pPr algn="ctr"/>
            <a:r>
              <a:rPr lang="en-US" sz="4000" dirty="0" smtClean="0"/>
              <a:t>As a result of this huge use of credit, many Americans eventually found themselves in massive debt.  </a:t>
            </a:r>
          </a:p>
        </p:txBody>
      </p:sp>
      <p:sp>
        <p:nvSpPr>
          <p:cNvPr id="5" name="TextBox 4"/>
          <p:cNvSpPr txBox="1"/>
          <p:nvPr/>
        </p:nvSpPr>
        <p:spPr>
          <a:xfrm>
            <a:off x="0" y="4077760"/>
            <a:ext cx="4770446" cy="2554545"/>
          </a:xfrm>
          <a:prstGeom prst="rect">
            <a:avLst/>
          </a:prstGeom>
          <a:noFill/>
        </p:spPr>
        <p:txBody>
          <a:bodyPr wrap="square" rtlCol="0">
            <a:spAutoFit/>
          </a:bodyPr>
          <a:lstStyle/>
          <a:p>
            <a:pPr algn="ctr"/>
            <a:r>
              <a:rPr lang="en-US" sz="4000" dirty="0" smtClean="0"/>
              <a:t>When they realized how much debt they had, they cut back on spending.  Problem?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457200" y="228600"/>
            <a:ext cx="8229600" cy="6400800"/>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4.  Problems</a:t>
            </a:r>
          </a:p>
          <a:p>
            <a:pPr algn="ctr"/>
            <a:r>
              <a:rPr lang="en-US" sz="3600" kern="10" dirty="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f</a:t>
            </a: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or</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Business</a:t>
            </a:r>
          </a:p>
          <a:p>
            <a:pPr algn="ctr"/>
            <a:r>
              <a:rPr lang="en-US" sz="3600" kern="10" dirty="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a</a:t>
            </a: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nd</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Industry</a:t>
            </a:r>
            <a:endParaRPr lang="en-US" sz="3600" kern="10" dirty="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323439"/>
          </a:xfrm>
          <a:prstGeom prst="rect">
            <a:avLst/>
          </a:prstGeom>
          <a:noFill/>
        </p:spPr>
        <p:txBody>
          <a:bodyPr wrap="square" rtlCol="0">
            <a:spAutoFit/>
          </a:bodyPr>
          <a:lstStyle/>
          <a:p>
            <a:pPr algn="ctr"/>
            <a:r>
              <a:rPr lang="en-US" sz="4000" dirty="0" smtClean="0"/>
              <a:t>During </a:t>
            </a:r>
            <a:r>
              <a:rPr lang="en-US" sz="4000" dirty="0"/>
              <a:t>WWI factories expanded like crazy to </a:t>
            </a:r>
            <a:r>
              <a:rPr lang="en-US" sz="4000" dirty="0" smtClean="0"/>
              <a:t>keep up with </a:t>
            </a:r>
            <a:r>
              <a:rPr lang="en-US" sz="4000" dirty="0"/>
              <a:t>wartime demand</a:t>
            </a:r>
            <a:r>
              <a:rPr lang="en-US" sz="4000" dirty="0" smtClean="0"/>
              <a:t>.</a:t>
            </a:r>
          </a:p>
        </p:txBody>
      </p:sp>
      <p:pic>
        <p:nvPicPr>
          <p:cNvPr id="6" name="Picture 5"/>
          <p:cNvPicPr>
            <a:picLocks noChangeAspect="1"/>
          </p:cNvPicPr>
          <p:nvPr/>
        </p:nvPicPr>
        <p:blipFill>
          <a:blip r:embed="rId2"/>
          <a:stretch>
            <a:fillRect/>
          </a:stretch>
        </p:blipFill>
        <p:spPr>
          <a:xfrm>
            <a:off x="0" y="1323439"/>
            <a:ext cx="9144000" cy="550926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572000" cy="3416320"/>
          </a:xfrm>
          <a:prstGeom prst="rect">
            <a:avLst/>
          </a:prstGeom>
          <a:noFill/>
        </p:spPr>
        <p:txBody>
          <a:bodyPr wrap="square" rtlCol="0">
            <a:spAutoFit/>
          </a:bodyPr>
          <a:lstStyle/>
          <a:p>
            <a:pPr algn="ctr"/>
            <a:r>
              <a:rPr lang="en-US" sz="3600" dirty="0" smtClean="0"/>
              <a:t>When the war ended and the government stopped spending, factories were concerned about profits.</a:t>
            </a:r>
          </a:p>
        </p:txBody>
      </p:sp>
      <p:sp>
        <p:nvSpPr>
          <p:cNvPr id="5" name="TextBox 4"/>
          <p:cNvSpPr txBox="1"/>
          <p:nvPr/>
        </p:nvSpPr>
        <p:spPr>
          <a:xfrm>
            <a:off x="0" y="3552808"/>
            <a:ext cx="4572000" cy="2862322"/>
          </a:xfrm>
          <a:prstGeom prst="rect">
            <a:avLst/>
          </a:prstGeom>
          <a:noFill/>
        </p:spPr>
        <p:txBody>
          <a:bodyPr wrap="square" rtlCol="0">
            <a:spAutoFit/>
          </a:bodyPr>
          <a:lstStyle/>
          <a:p>
            <a:pPr algn="ctr"/>
            <a:r>
              <a:rPr lang="en-US" sz="3600" dirty="0" smtClean="0"/>
              <a:t>However, as more and more people bought stuff on credit, profits didn’t fall, they went up!</a:t>
            </a:r>
          </a:p>
        </p:txBody>
      </p:sp>
      <p:pic>
        <p:nvPicPr>
          <p:cNvPr id="6" name="Picture 5"/>
          <p:cNvPicPr>
            <a:picLocks noChangeAspect="1"/>
          </p:cNvPicPr>
          <p:nvPr/>
        </p:nvPicPr>
        <p:blipFill>
          <a:blip r:embed="rId2"/>
          <a:stretch>
            <a:fillRect/>
          </a:stretch>
        </p:blipFill>
        <p:spPr>
          <a:xfrm>
            <a:off x="4572000" y="620059"/>
            <a:ext cx="4494306" cy="56178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0"/>
            <a:ext cx="4571999" cy="3970318"/>
          </a:xfrm>
          <a:prstGeom prst="rect">
            <a:avLst/>
          </a:prstGeom>
          <a:noFill/>
        </p:spPr>
        <p:txBody>
          <a:bodyPr wrap="square" rtlCol="0">
            <a:spAutoFit/>
          </a:bodyPr>
          <a:lstStyle/>
          <a:p>
            <a:pPr algn="ctr"/>
            <a:r>
              <a:rPr lang="en-US" sz="3600" dirty="0" smtClean="0"/>
              <a:t>As more and more credit was being used, business owners expanded their factories and hired more workers to keep up with demand.</a:t>
            </a:r>
          </a:p>
        </p:txBody>
      </p:sp>
      <p:sp>
        <p:nvSpPr>
          <p:cNvPr id="6" name="TextBox 5"/>
          <p:cNvSpPr txBox="1"/>
          <p:nvPr/>
        </p:nvSpPr>
        <p:spPr>
          <a:xfrm>
            <a:off x="0" y="3970318"/>
            <a:ext cx="4572000" cy="2862322"/>
          </a:xfrm>
          <a:prstGeom prst="rect">
            <a:avLst/>
          </a:prstGeom>
          <a:noFill/>
        </p:spPr>
        <p:txBody>
          <a:bodyPr wrap="square" rtlCol="0">
            <a:spAutoFit/>
          </a:bodyPr>
          <a:lstStyle/>
          <a:p>
            <a:pPr algn="ctr"/>
            <a:r>
              <a:rPr lang="en-US" sz="3600" dirty="0" smtClean="0"/>
              <a:t>Business owners took out massive loans from banks and sold tons of stock to finance that expansion.</a:t>
            </a:r>
          </a:p>
        </p:txBody>
      </p:sp>
      <p:pic>
        <p:nvPicPr>
          <p:cNvPr id="7" name="Picture 6"/>
          <p:cNvPicPr>
            <a:picLocks noChangeAspect="1"/>
          </p:cNvPicPr>
          <p:nvPr/>
        </p:nvPicPr>
        <p:blipFill>
          <a:blip r:embed="rId2"/>
          <a:stretch>
            <a:fillRect/>
          </a:stretch>
        </p:blipFill>
        <p:spPr>
          <a:xfrm>
            <a:off x="4572000" y="0"/>
            <a:ext cx="4572000" cy="69075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457200" y="228600"/>
            <a:ext cx="8229600" cy="6400800"/>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1.  Problems</a:t>
            </a:r>
          </a:p>
          <a:p>
            <a:pPr algn="ctr"/>
            <a:r>
              <a:rPr lang="en-US" sz="3600" kern="10" dirty="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f</a:t>
            </a: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or</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American</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Farmers</a:t>
            </a:r>
            <a:endParaRPr lang="en-US" sz="3600" kern="10" dirty="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31675"/>
            <a:ext cx="3884707" cy="6863416"/>
          </a:xfrm>
          <a:prstGeom prst="rect">
            <a:avLst/>
          </a:prstGeom>
          <a:noFill/>
        </p:spPr>
        <p:txBody>
          <a:bodyPr wrap="square" rtlCol="0">
            <a:spAutoFit/>
          </a:bodyPr>
          <a:lstStyle/>
          <a:p>
            <a:pPr algn="ctr"/>
            <a:r>
              <a:rPr lang="en-US" sz="4400" dirty="0" smtClean="0"/>
              <a:t>By 1929, American consumers began to realize how much debt they had and began to cut back on spending as a result.</a:t>
            </a:r>
          </a:p>
        </p:txBody>
      </p:sp>
      <p:pic>
        <p:nvPicPr>
          <p:cNvPr id="5" name="Picture 4"/>
          <p:cNvPicPr>
            <a:picLocks noChangeAspect="1"/>
          </p:cNvPicPr>
          <p:nvPr/>
        </p:nvPicPr>
        <p:blipFill>
          <a:blip r:embed="rId2"/>
          <a:stretch>
            <a:fillRect/>
          </a:stretch>
        </p:blipFill>
        <p:spPr>
          <a:xfrm>
            <a:off x="3884707" y="-31675"/>
            <a:ext cx="5259294" cy="688967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54245" y="0"/>
            <a:ext cx="9463861" cy="7011486"/>
          </a:xfrm>
          <a:prstGeom prst="rect">
            <a:avLst/>
          </a:prstGeom>
        </p:spPr>
      </p:pic>
      <p:sp>
        <p:nvSpPr>
          <p:cNvPr id="4" name="TextBox 3"/>
          <p:cNvSpPr txBox="1"/>
          <p:nvPr/>
        </p:nvSpPr>
        <p:spPr>
          <a:xfrm>
            <a:off x="0" y="0"/>
            <a:ext cx="4863377" cy="2800767"/>
          </a:xfrm>
          <a:prstGeom prst="rect">
            <a:avLst/>
          </a:prstGeom>
          <a:noFill/>
        </p:spPr>
        <p:txBody>
          <a:bodyPr wrap="square" rtlCol="0">
            <a:spAutoFit/>
          </a:bodyPr>
          <a:lstStyle/>
          <a:p>
            <a:pPr algn="ctr"/>
            <a:r>
              <a:rPr lang="en-US" sz="4400" dirty="0" smtClean="0"/>
              <a:t>When demand for industrial products began to fall, prices began to fall. </a:t>
            </a:r>
            <a:r>
              <a:rPr lang="en-US" sz="4400" dirty="0" smtClean="0"/>
              <a:t> </a:t>
            </a:r>
            <a:endParaRPr lang="en-US" sz="4400" dirty="0" smtClean="0"/>
          </a:p>
        </p:txBody>
      </p:sp>
      <p:sp>
        <p:nvSpPr>
          <p:cNvPr id="5" name="TextBox 4"/>
          <p:cNvSpPr txBox="1"/>
          <p:nvPr/>
        </p:nvSpPr>
        <p:spPr>
          <a:xfrm>
            <a:off x="0" y="2800767"/>
            <a:ext cx="4863377" cy="3477875"/>
          </a:xfrm>
          <a:prstGeom prst="rect">
            <a:avLst/>
          </a:prstGeom>
          <a:noFill/>
        </p:spPr>
        <p:txBody>
          <a:bodyPr wrap="square" rtlCol="0">
            <a:spAutoFit/>
          </a:bodyPr>
          <a:lstStyle/>
          <a:p>
            <a:pPr algn="ctr"/>
            <a:r>
              <a:rPr lang="en-US" sz="4400" dirty="0" smtClean="0"/>
              <a:t>When prices began to fall, and when people began to buy less, factory profits began to fall as well</a:t>
            </a:r>
            <a:r>
              <a:rPr lang="en-US" sz="4400" dirty="0" smtClean="0"/>
              <a:t>.</a:t>
            </a:r>
            <a:endParaRPr lang="en-US" sz="4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229412" y="382012"/>
            <a:ext cx="3914588" cy="3046988"/>
          </a:xfrm>
          <a:prstGeom prst="rect">
            <a:avLst/>
          </a:prstGeom>
          <a:noFill/>
        </p:spPr>
        <p:txBody>
          <a:bodyPr wrap="square" rtlCol="0">
            <a:spAutoFit/>
          </a:bodyPr>
          <a:lstStyle/>
          <a:p>
            <a:pPr algn="ctr"/>
            <a:r>
              <a:rPr lang="en-US" sz="3200" dirty="0" smtClean="0"/>
              <a:t>As profits fell, businesses found it difficult to pay back their loans.  They also found it hard to pay all of their workers.</a:t>
            </a:r>
          </a:p>
        </p:txBody>
      </p:sp>
      <p:pic>
        <p:nvPicPr>
          <p:cNvPr id="5" name="Picture 4"/>
          <p:cNvPicPr>
            <a:picLocks noChangeAspect="1"/>
          </p:cNvPicPr>
          <p:nvPr/>
        </p:nvPicPr>
        <p:blipFill>
          <a:blip r:embed="rId2"/>
          <a:stretch>
            <a:fillRect/>
          </a:stretch>
        </p:blipFill>
        <p:spPr>
          <a:xfrm>
            <a:off x="0" y="-1"/>
            <a:ext cx="5229412" cy="6972549"/>
          </a:xfrm>
          <a:prstGeom prst="rect">
            <a:avLst/>
          </a:prstGeom>
        </p:spPr>
      </p:pic>
      <p:sp>
        <p:nvSpPr>
          <p:cNvPr id="6" name="TextBox 5"/>
          <p:cNvSpPr txBox="1"/>
          <p:nvPr/>
        </p:nvSpPr>
        <p:spPr>
          <a:xfrm>
            <a:off x="5229412" y="3780118"/>
            <a:ext cx="3914588" cy="2554545"/>
          </a:xfrm>
          <a:prstGeom prst="rect">
            <a:avLst/>
          </a:prstGeom>
          <a:noFill/>
        </p:spPr>
        <p:txBody>
          <a:bodyPr wrap="square" rtlCol="0">
            <a:spAutoFit/>
          </a:bodyPr>
          <a:lstStyle/>
          <a:p>
            <a:pPr algn="ctr"/>
            <a:r>
              <a:rPr lang="en-US" sz="3200" dirty="0" smtClean="0"/>
              <a:t>Some companies began to fire workers to cut costs.  How did this actually make the problem worse?   </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Other companies were forced to shut down altogether.  Banks who had made loans to these companies lost their $.</a:t>
            </a:r>
          </a:p>
        </p:txBody>
      </p:sp>
      <p:pic>
        <p:nvPicPr>
          <p:cNvPr id="5" name="Picture 4"/>
          <p:cNvPicPr>
            <a:picLocks noChangeAspect="1"/>
          </p:cNvPicPr>
          <p:nvPr/>
        </p:nvPicPr>
        <p:blipFill>
          <a:blip r:embed="rId2"/>
          <a:stretch>
            <a:fillRect/>
          </a:stretch>
        </p:blipFill>
        <p:spPr>
          <a:xfrm>
            <a:off x="744070" y="1104900"/>
            <a:ext cx="7655859" cy="574189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0" y="0"/>
            <a:ext cx="9144000" cy="6858000"/>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5.  The</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Crash</a:t>
            </a:r>
          </a:p>
          <a:p>
            <a:pPr algn="ctr"/>
            <a:r>
              <a:rPr lang="en-US" sz="3600" kern="10" dirty="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o</a:t>
            </a: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f the</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Stock</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Market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3675529" cy="6740308"/>
          </a:xfrm>
          <a:prstGeom prst="rect">
            <a:avLst/>
          </a:prstGeom>
          <a:noFill/>
        </p:spPr>
        <p:txBody>
          <a:bodyPr wrap="square" rtlCol="0">
            <a:spAutoFit/>
          </a:bodyPr>
          <a:lstStyle/>
          <a:p>
            <a:pPr algn="ctr"/>
            <a:r>
              <a:rPr lang="en-US" sz="3600" dirty="0" smtClean="0"/>
              <a:t>Stock </a:t>
            </a:r>
            <a:r>
              <a:rPr lang="en-US" sz="3600" dirty="0"/>
              <a:t>prices had been going up for most of </a:t>
            </a:r>
            <a:r>
              <a:rPr lang="en-US" sz="3600" dirty="0" smtClean="0"/>
              <a:t>the 1920</a:t>
            </a:r>
            <a:r>
              <a:rPr lang="en-US" sz="3600" dirty="0"/>
              <a:t>’</a:t>
            </a:r>
            <a:r>
              <a:rPr lang="en-US" sz="3600" dirty="0" smtClean="0"/>
              <a:t>s and companies had been paying lots of dividends to stockholders.  This had all </a:t>
            </a:r>
            <a:r>
              <a:rPr lang="en-US" sz="3600" dirty="0"/>
              <a:t>been</a:t>
            </a:r>
            <a:r>
              <a:rPr lang="en-US" sz="3600" dirty="0" smtClean="0"/>
              <a:t> driven </a:t>
            </a:r>
            <a:r>
              <a:rPr lang="en-US" sz="3600" dirty="0"/>
              <a:t>by </a:t>
            </a:r>
            <a:r>
              <a:rPr lang="en-US" sz="3600" dirty="0" smtClean="0"/>
              <a:t>the success </a:t>
            </a:r>
            <a:r>
              <a:rPr lang="en-US" sz="3600" dirty="0"/>
              <a:t>of</a:t>
            </a:r>
            <a:r>
              <a:rPr lang="en-US" sz="3600" dirty="0" smtClean="0"/>
              <a:t> American </a:t>
            </a:r>
            <a:r>
              <a:rPr lang="en-US" sz="3600" dirty="0"/>
              <a:t>businesses</a:t>
            </a:r>
            <a:r>
              <a:rPr lang="en-US" sz="3600" dirty="0" smtClean="0"/>
              <a:t>.	</a:t>
            </a:r>
            <a:endParaRPr lang="en-US" sz="3600" dirty="0"/>
          </a:p>
        </p:txBody>
      </p:sp>
      <p:pic>
        <p:nvPicPr>
          <p:cNvPr id="5" name="Picture 4"/>
          <p:cNvPicPr>
            <a:picLocks noChangeAspect="1"/>
          </p:cNvPicPr>
          <p:nvPr/>
        </p:nvPicPr>
        <p:blipFill>
          <a:blip r:embed="rId2"/>
          <a:stretch>
            <a:fillRect/>
          </a:stretch>
        </p:blipFill>
        <p:spPr>
          <a:xfrm>
            <a:off x="3675529" y="295339"/>
            <a:ext cx="5468471" cy="626732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077218"/>
          </a:xfrm>
          <a:prstGeom prst="rect">
            <a:avLst/>
          </a:prstGeom>
          <a:noFill/>
        </p:spPr>
        <p:txBody>
          <a:bodyPr wrap="square" rtlCol="0">
            <a:spAutoFit/>
          </a:bodyPr>
          <a:lstStyle/>
          <a:p>
            <a:pPr algn="ctr"/>
            <a:r>
              <a:rPr lang="en-US" sz="3200" dirty="0" smtClean="0"/>
              <a:t>Every American who could wanted to invest in the market to make a profit.  (high demand = high prices)</a:t>
            </a:r>
          </a:p>
        </p:txBody>
      </p:sp>
      <p:pic>
        <p:nvPicPr>
          <p:cNvPr id="6" name="Picture 5"/>
          <p:cNvPicPr>
            <a:picLocks noChangeAspect="1"/>
          </p:cNvPicPr>
          <p:nvPr/>
        </p:nvPicPr>
        <p:blipFill>
          <a:blip r:embed="rId2"/>
          <a:stretch>
            <a:fillRect/>
          </a:stretch>
        </p:blipFill>
        <p:spPr>
          <a:xfrm>
            <a:off x="888046" y="1225610"/>
            <a:ext cx="7367908" cy="559134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077218"/>
          </a:xfrm>
          <a:prstGeom prst="rect">
            <a:avLst/>
          </a:prstGeom>
          <a:noFill/>
        </p:spPr>
        <p:txBody>
          <a:bodyPr wrap="square" rtlCol="0">
            <a:spAutoFit/>
          </a:bodyPr>
          <a:lstStyle/>
          <a:p>
            <a:pPr algn="ctr"/>
            <a:r>
              <a:rPr lang="en-US" sz="3200" dirty="0" smtClean="0"/>
              <a:t>Not all Americans had the money to purchase stock.  How could they get a piece of the action?</a:t>
            </a:r>
          </a:p>
        </p:txBody>
      </p:sp>
      <p:pic>
        <p:nvPicPr>
          <p:cNvPr id="6" name="Picture 5"/>
          <p:cNvPicPr>
            <a:picLocks noChangeAspect="1"/>
          </p:cNvPicPr>
          <p:nvPr/>
        </p:nvPicPr>
        <p:blipFill>
          <a:blip r:embed="rId2"/>
          <a:stretch>
            <a:fillRect/>
          </a:stretch>
        </p:blipFill>
        <p:spPr>
          <a:xfrm>
            <a:off x="0" y="1265007"/>
            <a:ext cx="9144000" cy="559299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657412"/>
            <a:ext cx="9144000" cy="6001642"/>
          </a:xfrm>
          <a:prstGeom prst="rect">
            <a:avLst/>
          </a:prstGeom>
          <a:noFill/>
        </p:spPr>
        <p:txBody>
          <a:bodyPr wrap="square" rtlCol="0">
            <a:spAutoFit/>
          </a:bodyPr>
          <a:lstStyle/>
          <a:p>
            <a:r>
              <a:rPr lang="en-US" sz="3200" dirty="0" smtClean="0"/>
              <a:t>		-  Make a small down payment to buy a share of 			stock.</a:t>
            </a:r>
          </a:p>
          <a:p>
            <a:r>
              <a:rPr lang="en-US" sz="3200" dirty="0" smtClean="0"/>
              <a:t>		-  Borrow the rest of the money to buy stock 				from the bank.</a:t>
            </a:r>
          </a:p>
          <a:p>
            <a:r>
              <a:rPr lang="en-US" sz="3200" dirty="0" smtClean="0"/>
              <a:t>		-  As soon as the stock price goes up enough,  				investors sold their stock, paid off what they 			owed the bank, and kept the rest for 						themselves.</a:t>
            </a:r>
          </a:p>
          <a:p>
            <a:endParaRPr lang="en-US" sz="3200" dirty="0"/>
          </a:p>
          <a:p>
            <a:r>
              <a:rPr lang="en-US" sz="3200" dirty="0" smtClean="0"/>
              <a:t>-  For this system to work, stock prices had to keep 			going up.  Why?</a:t>
            </a:r>
          </a:p>
          <a:p>
            <a:endParaRPr lang="en-US" sz="3200" dirty="0"/>
          </a:p>
        </p:txBody>
      </p:sp>
      <p:sp>
        <p:nvSpPr>
          <p:cNvPr id="6" name="TextBox 5"/>
          <p:cNvSpPr txBox="1"/>
          <p:nvPr/>
        </p:nvSpPr>
        <p:spPr>
          <a:xfrm>
            <a:off x="0" y="0"/>
            <a:ext cx="9144000" cy="1077218"/>
          </a:xfrm>
          <a:prstGeom prst="rect">
            <a:avLst/>
          </a:prstGeom>
          <a:noFill/>
        </p:spPr>
        <p:txBody>
          <a:bodyPr wrap="square" rtlCol="0">
            <a:spAutoFit/>
          </a:bodyPr>
          <a:lstStyle/>
          <a:p>
            <a:r>
              <a:rPr lang="en-US" sz="3200" dirty="0" smtClean="0"/>
              <a:t>Buying on Margin-  purchasing stock on credit</a:t>
            </a:r>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797510"/>
            <a:ext cx="3675529" cy="5262979"/>
          </a:xfrm>
          <a:prstGeom prst="rect">
            <a:avLst/>
          </a:prstGeom>
          <a:noFill/>
        </p:spPr>
        <p:txBody>
          <a:bodyPr wrap="square" rtlCol="0">
            <a:spAutoFit/>
          </a:bodyPr>
          <a:lstStyle/>
          <a:p>
            <a:pPr algn="ctr"/>
            <a:r>
              <a:rPr lang="en-US" sz="4800" dirty="0" smtClean="0"/>
              <a:t>For most of the 1920’s stock prices kept going up, and everyone was happy.</a:t>
            </a:r>
          </a:p>
        </p:txBody>
      </p:sp>
      <p:pic>
        <p:nvPicPr>
          <p:cNvPr id="6" name="Picture 5"/>
          <p:cNvPicPr>
            <a:picLocks noChangeAspect="1"/>
          </p:cNvPicPr>
          <p:nvPr/>
        </p:nvPicPr>
        <p:blipFill>
          <a:blip r:embed="rId2"/>
          <a:stretch>
            <a:fillRect/>
          </a:stretch>
        </p:blipFill>
        <p:spPr>
          <a:xfrm>
            <a:off x="3675529" y="295339"/>
            <a:ext cx="5468471" cy="626732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362825" cy="3416320"/>
          </a:xfrm>
          <a:prstGeom prst="rect">
            <a:avLst/>
          </a:prstGeom>
          <a:noFill/>
        </p:spPr>
        <p:txBody>
          <a:bodyPr wrap="square" rtlCol="0">
            <a:spAutoFit/>
          </a:bodyPr>
          <a:lstStyle/>
          <a:p>
            <a:r>
              <a:rPr lang="en-US" sz="3600" dirty="0" smtClean="0"/>
              <a:t>-  </a:t>
            </a:r>
            <a:r>
              <a:rPr lang="en-US" sz="3600" dirty="0"/>
              <a:t>During WWI the US government and European</a:t>
            </a:r>
            <a:r>
              <a:rPr lang="en-US" sz="3600" dirty="0" smtClean="0"/>
              <a:t> nations purchased </a:t>
            </a:r>
            <a:r>
              <a:rPr lang="en-US" sz="3600" dirty="0"/>
              <a:t>tons of food from </a:t>
            </a:r>
            <a:r>
              <a:rPr lang="en-US" sz="3600" dirty="0" smtClean="0"/>
              <a:t>American farmers.</a:t>
            </a:r>
          </a:p>
        </p:txBody>
      </p:sp>
      <p:pic>
        <p:nvPicPr>
          <p:cNvPr id="6" name="Picture 5"/>
          <p:cNvPicPr>
            <a:picLocks noChangeAspect="1"/>
          </p:cNvPicPr>
          <p:nvPr/>
        </p:nvPicPr>
        <p:blipFill>
          <a:blip r:embed="rId2"/>
          <a:stretch>
            <a:fillRect/>
          </a:stretch>
        </p:blipFill>
        <p:spPr>
          <a:xfrm>
            <a:off x="4362825" y="-1"/>
            <a:ext cx="4781176" cy="6837075"/>
          </a:xfrm>
          <a:prstGeom prst="rect">
            <a:avLst/>
          </a:prstGeom>
        </p:spPr>
      </p:pic>
      <p:sp>
        <p:nvSpPr>
          <p:cNvPr id="7" name="TextBox 6"/>
          <p:cNvSpPr txBox="1"/>
          <p:nvPr/>
        </p:nvSpPr>
        <p:spPr>
          <a:xfrm>
            <a:off x="0" y="3429000"/>
            <a:ext cx="4362825" cy="3416320"/>
          </a:xfrm>
          <a:prstGeom prst="rect">
            <a:avLst/>
          </a:prstGeom>
          <a:noFill/>
        </p:spPr>
        <p:txBody>
          <a:bodyPr wrap="square" rtlCol="0">
            <a:spAutoFit/>
          </a:bodyPr>
          <a:lstStyle/>
          <a:p>
            <a:r>
              <a:rPr lang="en-US" sz="3600" dirty="0" smtClean="0"/>
              <a:t>-  To meet this demand, farmers took out loans to buy more land and farm equipment to grow more food.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572000" y="0"/>
            <a:ext cx="4572000" cy="1384995"/>
          </a:xfrm>
          <a:prstGeom prst="rect">
            <a:avLst/>
          </a:prstGeom>
          <a:noFill/>
        </p:spPr>
        <p:txBody>
          <a:bodyPr wrap="square" rtlCol="0">
            <a:spAutoFit/>
          </a:bodyPr>
          <a:lstStyle/>
          <a:p>
            <a:pPr algn="ctr"/>
            <a:r>
              <a:rPr lang="en-US" sz="2800" dirty="0" smtClean="0"/>
              <a:t>Some smart investors began to worry about the weakness in the economy. </a:t>
            </a:r>
            <a:r>
              <a:rPr lang="en-US" sz="2800" dirty="0" smtClean="0"/>
              <a:t> </a:t>
            </a:r>
            <a:endParaRPr lang="en-US" sz="2800" dirty="0" smtClean="0"/>
          </a:p>
        </p:txBody>
      </p:sp>
      <p:pic>
        <p:nvPicPr>
          <p:cNvPr id="5" name="Picture 4"/>
          <p:cNvPicPr>
            <a:picLocks noChangeAspect="1"/>
          </p:cNvPicPr>
          <p:nvPr/>
        </p:nvPicPr>
        <p:blipFill>
          <a:blip r:embed="rId2"/>
          <a:stretch>
            <a:fillRect/>
          </a:stretch>
        </p:blipFill>
        <p:spPr>
          <a:xfrm>
            <a:off x="-57525" y="-1"/>
            <a:ext cx="4629525" cy="6832183"/>
          </a:xfrm>
          <a:prstGeom prst="rect">
            <a:avLst/>
          </a:prstGeom>
        </p:spPr>
      </p:pic>
      <p:sp>
        <p:nvSpPr>
          <p:cNvPr id="6" name="TextBox 5"/>
          <p:cNvSpPr txBox="1"/>
          <p:nvPr/>
        </p:nvSpPr>
        <p:spPr>
          <a:xfrm>
            <a:off x="4572000" y="1384995"/>
            <a:ext cx="4572000" cy="5693867"/>
          </a:xfrm>
          <a:prstGeom prst="rect">
            <a:avLst/>
          </a:prstGeom>
          <a:noFill/>
        </p:spPr>
        <p:txBody>
          <a:bodyPr wrap="square" rtlCol="0">
            <a:spAutoFit/>
          </a:bodyPr>
          <a:lstStyle/>
          <a:p>
            <a:r>
              <a:rPr lang="en-US" sz="2800" dirty="0" smtClean="0"/>
              <a:t>-  Farmers in trouble</a:t>
            </a:r>
          </a:p>
          <a:p>
            <a:endParaRPr lang="en-US" sz="2800" dirty="0" smtClean="0"/>
          </a:p>
          <a:p>
            <a:r>
              <a:rPr lang="en-US" sz="2800" dirty="0" smtClean="0"/>
              <a:t>-  Consumers with too much debt cutting back on spending</a:t>
            </a:r>
          </a:p>
          <a:p>
            <a:endParaRPr lang="en-US" sz="2800" dirty="0" smtClean="0"/>
          </a:p>
          <a:p>
            <a:r>
              <a:rPr lang="en-US" sz="2800" dirty="0" smtClean="0"/>
              <a:t>-  Businesses slowing down</a:t>
            </a:r>
          </a:p>
          <a:p>
            <a:endParaRPr lang="en-US" sz="2800" dirty="0" smtClean="0"/>
          </a:p>
          <a:p>
            <a:r>
              <a:rPr lang="en-US" sz="2800" dirty="0" smtClean="0"/>
              <a:t>-  </a:t>
            </a:r>
            <a:r>
              <a:rPr lang="en-US" sz="2800" dirty="0" smtClean="0"/>
              <a:t>Banks with too many bad </a:t>
            </a:r>
            <a:r>
              <a:rPr lang="en-US" sz="2800" dirty="0" smtClean="0"/>
              <a:t>loans</a:t>
            </a:r>
          </a:p>
          <a:p>
            <a:endParaRPr lang="en-US" sz="2800" dirty="0" smtClean="0"/>
          </a:p>
          <a:p>
            <a:r>
              <a:rPr lang="en-US" sz="2800" dirty="0" smtClean="0"/>
              <a:t>-  Potential decline in the stock market</a:t>
            </a:r>
          </a:p>
          <a:p>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decel="5000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accel="50000" decel="5000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077218"/>
          </a:xfrm>
          <a:prstGeom prst="rect">
            <a:avLst/>
          </a:prstGeom>
          <a:noFill/>
        </p:spPr>
        <p:txBody>
          <a:bodyPr wrap="square" rtlCol="0">
            <a:spAutoFit/>
          </a:bodyPr>
          <a:lstStyle/>
          <a:p>
            <a:pPr algn="ctr"/>
            <a:r>
              <a:rPr lang="en-US" sz="3200" dirty="0" smtClean="0"/>
              <a:t>Worried about losing money, these investors began to sell their stock in late 1929.  (increase in supply)</a:t>
            </a:r>
          </a:p>
        </p:txBody>
      </p:sp>
      <p:pic>
        <p:nvPicPr>
          <p:cNvPr id="6" name="Picture 5"/>
          <p:cNvPicPr>
            <a:picLocks noChangeAspect="1"/>
          </p:cNvPicPr>
          <p:nvPr/>
        </p:nvPicPr>
        <p:blipFill>
          <a:blip r:embed="rId2"/>
          <a:stretch>
            <a:fillRect/>
          </a:stretch>
        </p:blipFill>
        <p:spPr>
          <a:xfrm>
            <a:off x="814294" y="1071133"/>
            <a:ext cx="7515412" cy="5786867"/>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0" y="0"/>
            <a:ext cx="9144000" cy="1077218"/>
          </a:xfrm>
          <a:prstGeom prst="rect">
            <a:avLst/>
          </a:prstGeom>
          <a:noFill/>
        </p:spPr>
        <p:txBody>
          <a:bodyPr wrap="square" rtlCol="0">
            <a:spAutoFit/>
          </a:bodyPr>
          <a:lstStyle/>
          <a:p>
            <a:pPr algn="ctr"/>
            <a:r>
              <a:rPr lang="en-US" sz="3200" dirty="0" smtClean="0"/>
              <a:t>As a result, stock prices began to dip.  Not a lot, but enough to make people concerned.</a:t>
            </a:r>
            <a:endParaRPr lang="en-US" sz="3200" dirty="0"/>
          </a:p>
        </p:txBody>
      </p:sp>
      <p:pic>
        <p:nvPicPr>
          <p:cNvPr id="7" name="Picture 6"/>
          <p:cNvPicPr>
            <a:picLocks noChangeAspect="1"/>
          </p:cNvPicPr>
          <p:nvPr/>
        </p:nvPicPr>
        <p:blipFill>
          <a:blip r:embed="rId2"/>
          <a:stretch>
            <a:fillRect/>
          </a:stretch>
        </p:blipFill>
        <p:spPr>
          <a:xfrm>
            <a:off x="-18677" y="1330825"/>
            <a:ext cx="9181353" cy="5527175"/>
          </a:xfrm>
          <a:prstGeom prst="rect">
            <a:avLst/>
          </a:prstGeom>
        </p:spPr>
      </p:pic>
      <p:cxnSp>
        <p:nvCxnSpPr>
          <p:cNvPr id="9" name="Straight Arrow Connector 8"/>
          <p:cNvCxnSpPr/>
          <p:nvPr/>
        </p:nvCxnSpPr>
        <p:spPr>
          <a:xfrm rot="5400000">
            <a:off x="6454589" y="2226235"/>
            <a:ext cx="1404471" cy="29883"/>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077218"/>
          </a:xfrm>
          <a:prstGeom prst="rect">
            <a:avLst/>
          </a:prstGeom>
          <a:noFill/>
        </p:spPr>
        <p:txBody>
          <a:bodyPr wrap="square" rtlCol="0">
            <a:spAutoFit/>
          </a:bodyPr>
          <a:lstStyle/>
          <a:p>
            <a:pPr algn="ctr"/>
            <a:r>
              <a:rPr lang="en-US" sz="3200" dirty="0" smtClean="0"/>
              <a:t>As stock prices began to fall, what did those who had bought stock on margin have to do?</a:t>
            </a:r>
          </a:p>
        </p:txBody>
      </p:sp>
      <p:pic>
        <p:nvPicPr>
          <p:cNvPr id="6" name="Picture 5"/>
          <p:cNvPicPr>
            <a:picLocks noChangeAspect="1"/>
          </p:cNvPicPr>
          <p:nvPr/>
        </p:nvPicPr>
        <p:blipFill>
          <a:blip r:embed="rId2"/>
          <a:stretch>
            <a:fillRect/>
          </a:stretch>
        </p:blipFill>
        <p:spPr>
          <a:xfrm>
            <a:off x="-18677" y="1330825"/>
            <a:ext cx="9181353" cy="5527175"/>
          </a:xfrm>
          <a:prstGeom prst="rect">
            <a:avLst/>
          </a:prstGeom>
        </p:spPr>
      </p:pic>
      <p:cxnSp>
        <p:nvCxnSpPr>
          <p:cNvPr id="7" name="Straight Arrow Connector 6"/>
          <p:cNvCxnSpPr/>
          <p:nvPr/>
        </p:nvCxnSpPr>
        <p:spPr>
          <a:xfrm rot="5400000">
            <a:off x="6454589" y="2226235"/>
            <a:ext cx="1404471" cy="29883"/>
          </a:xfrm>
          <a:prstGeom prst="straightConnector1">
            <a:avLst/>
          </a:prstGeom>
          <a:ln w="381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5540"/>
            <a:ext cx="3869765" cy="1384995"/>
          </a:xfrm>
          <a:prstGeom prst="rect">
            <a:avLst/>
          </a:prstGeom>
          <a:noFill/>
        </p:spPr>
        <p:txBody>
          <a:bodyPr wrap="square" rtlCol="0">
            <a:spAutoFit/>
          </a:bodyPr>
          <a:lstStyle/>
          <a:p>
            <a:r>
              <a:rPr lang="en-US" sz="2800" dirty="0" smtClean="0"/>
              <a:t>Things came to a head on October 29, 1929 (Black Tuesday)</a:t>
            </a:r>
          </a:p>
        </p:txBody>
      </p:sp>
      <p:sp>
        <p:nvSpPr>
          <p:cNvPr id="5" name="TextBox 4"/>
          <p:cNvSpPr txBox="1"/>
          <p:nvPr/>
        </p:nvSpPr>
        <p:spPr>
          <a:xfrm>
            <a:off x="0" y="1390535"/>
            <a:ext cx="3869765" cy="5262980"/>
          </a:xfrm>
          <a:prstGeom prst="rect">
            <a:avLst/>
          </a:prstGeom>
          <a:noFill/>
        </p:spPr>
        <p:txBody>
          <a:bodyPr wrap="square" rtlCol="0">
            <a:spAutoFit/>
          </a:bodyPr>
          <a:lstStyle/>
          <a:p>
            <a:r>
              <a:rPr lang="en-US" sz="2800" dirty="0" smtClean="0"/>
              <a:t>1.  Stock prices had begun to fall.</a:t>
            </a:r>
          </a:p>
          <a:p>
            <a:endParaRPr lang="en-US" sz="2800" dirty="0" smtClean="0"/>
          </a:p>
          <a:p>
            <a:r>
              <a:rPr lang="en-US" sz="2800" dirty="0" smtClean="0"/>
              <a:t>2.  Those who had purchased stock on margin had to sell.</a:t>
            </a:r>
          </a:p>
          <a:p>
            <a:endParaRPr lang="en-US" sz="2800" dirty="0" smtClean="0"/>
          </a:p>
          <a:p>
            <a:r>
              <a:rPr lang="en-US" sz="2800" dirty="0" smtClean="0"/>
              <a:t>3.  As demand for stock went down, and supply increased, stock prices fell even more, creating a panic of selling.</a:t>
            </a:r>
            <a:endParaRPr lang="en-US" sz="2800" dirty="0"/>
          </a:p>
        </p:txBody>
      </p:sp>
      <p:pic>
        <p:nvPicPr>
          <p:cNvPr id="6" name="Picture 5"/>
          <p:cNvPicPr>
            <a:picLocks noChangeAspect="1"/>
          </p:cNvPicPr>
          <p:nvPr/>
        </p:nvPicPr>
        <p:blipFill>
          <a:blip r:embed="rId2"/>
          <a:stretch>
            <a:fillRect/>
          </a:stretch>
        </p:blipFill>
        <p:spPr>
          <a:xfrm>
            <a:off x="3965498" y="5540"/>
            <a:ext cx="5178502" cy="68524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pPr algn="ctr"/>
            <a:r>
              <a:rPr lang="en-US" sz="3200" dirty="0" smtClean="0"/>
              <a:t>As prices continued to drop people found it increasingly difficult to find others who were willing to buy their stocks.  </a:t>
            </a:r>
            <a:endParaRPr lang="en-US" sz="3200" dirty="0"/>
          </a:p>
        </p:txBody>
      </p:sp>
      <p:pic>
        <p:nvPicPr>
          <p:cNvPr id="5" name="Picture 4"/>
          <p:cNvPicPr>
            <a:picLocks noChangeAspect="1"/>
          </p:cNvPicPr>
          <p:nvPr/>
        </p:nvPicPr>
        <p:blipFill>
          <a:blip r:embed="rId2"/>
          <a:stretch>
            <a:fillRect/>
          </a:stretch>
        </p:blipFill>
        <p:spPr>
          <a:xfrm>
            <a:off x="651062" y="1569659"/>
            <a:ext cx="7841876" cy="565707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5882" y="563880"/>
            <a:ext cx="7052235" cy="6294120"/>
          </a:xfrm>
          <a:prstGeom prst="rect">
            <a:avLst/>
          </a:prstGeom>
        </p:spPr>
      </p:pic>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People who had invested in the market lost a total of $30 Billion by the end of 1929.  Today that’s about $375 Billion.</a:t>
            </a:r>
            <a:endParaRPr lang="en-US" sz="2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0" y="0"/>
            <a:ext cx="9144000" cy="6858000"/>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6.  The</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Run on </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Banks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077218"/>
          </a:xfrm>
          <a:prstGeom prst="rect">
            <a:avLst/>
          </a:prstGeom>
          <a:noFill/>
        </p:spPr>
        <p:txBody>
          <a:bodyPr wrap="square" rtlCol="0">
            <a:spAutoFit/>
          </a:bodyPr>
          <a:lstStyle/>
          <a:p>
            <a:pPr algn="ctr"/>
            <a:r>
              <a:rPr lang="en-US" sz="3200" dirty="0" smtClean="0"/>
              <a:t>Farmers</a:t>
            </a:r>
            <a:r>
              <a:rPr lang="en-US" sz="3200" dirty="0"/>
              <a:t>, factories, and people who bought stock on</a:t>
            </a:r>
            <a:r>
              <a:rPr lang="en-US" sz="3200" dirty="0" smtClean="0"/>
              <a:t> margin </a:t>
            </a:r>
            <a:r>
              <a:rPr lang="en-US" sz="3200" dirty="0"/>
              <a:t>were unable to repay their loans</a:t>
            </a:r>
            <a:r>
              <a:rPr lang="en-US" sz="3200" dirty="0" smtClean="0"/>
              <a:t>.</a:t>
            </a:r>
          </a:p>
        </p:txBody>
      </p:sp>
      <p:pic>
        <p:nvPicPr>
          <p:cNvPr id="6" name="Picture 5"/>
          <p:cNvPicPr>
            <a:picLocks noChangeAspect="1"/>
          </p:cNvPicPr>
          <p:nvPr/>
        </p:nvPicPr>
        <p:blipFill>
          <a:blip r:embed="rId2"/>
          <a:stretch>
            <a:fillRect/>
          </a:stretch>
        </p:blipFill>
        <p:spPr>
          <a:xfrm>
            <a:off x="0" y="1225442"/>
            <a:ext cx="9150365" cy="563255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pPr algn="ctr"/>
            <a:r>
              <a:rPr lang="en-US" sz="3200" dirty="0" smtClean="0"/>
              <a:t>Some banks had also been investing people’s money in the stock market.  When the market collapsed, that money was lost.</a:t>
            </a:r>
          </a:p>
        </p:txBody>
      </p:sp>
      <p:pic>
        <p:nvPicPr>
          <p:cNvPr id="5" name="Picture 4"/>
          <p:cNvPicPr>
            <a:picLocks noChangeAspect="1"/>
          </p:cNvPicPr>
          <p:nvPr/>
        </p:nvPicPr>
        <p:blipFill>
          <a:blip r:embed="rId2"/>
          <a:stretch>
            <a:fillRect/>
          </a:stretch>
        </p:blipFill>
        <p:spPr>
          <a:xfrm>
            <a:off x="-18677" y="1569660"/>
            <a:ext cx="9181353" cy="528834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572000" y="0"/>
            <a:ext cx="4572000" cy="1384995"/>
          </a:xfrm>
          <a:prstGeom prst="rect">
            <a:avLst/>
          </a:prstGeom>
          <a:noFill/>
        </p:spPr>
        <p:txBody>
          <a:bodyPr wrap="square" rtlCol="0">
            <a:spAutoFit/>
          </a:bodyPr>
          <a:lstStyle/>
          <a:p>
            <a:r>
              <a:rPr lang="en-US" sz="2800" dirty="0" smtClean="0"/>
              <a:t>-  When the war ended, farmers faced several problems.</a:t>
            </a:r>
          </a:p>
        </p:txBody>
      </p:sp>
      <p:sp>
        <p:nvSpPr>
          <p:cNvPr id="6" name="TextBox 5"/>
          <p:cNvSpPr txBox="1"/>
          <p:nvPr/>
        </p:nvSpPr>
        <p:spPr>
          <a:xfrm>
            <a:off x="4571999" y="1384995"/>
            <a:ext cx="4572000" cy="5262980"/>
          </a:xfrm>
          <a:prstGeom prst="rect">
            <a:avLst/>
          </a:prstGeom>
          <a:noFill/>
        </p:spPr>
        <p:txBody>
          <a:bodyPr wrap="square" rtlCol="0">
            <a:spAutoFit/>
          </a:bodyPr>
          <a:lstStyle/>
          <a:p>
            <a:r>
              <a:rPr lang="en-US" sz="2800" dirty="0" smtClean="0"/>
              <a:t>1.  Europe and the US government no longer needed to buy so much food.       (drop in demand)</a:t>
            </a:r>
          </a:p>
          <a:p>
            <a:endParaRPr lang="en-US" sz="2800" dirty="0" smtClean="0"/>
          </a:p>
          <a:p>
            <a:r>
              <a:rPr lang="en-US" sz="2800" dirty="0" smtClean="0"/>
              <a:t>2.  European farmers went back to work and grew food as well.  (increase in supply)</a:t>
            </a:r>
          </a:p>
          <a:p>
            <a:endParaRPr lang="en-US" sz="2800" dirty="0" smtClean="0"/>
          </a:p>
          <a:p>
            <a:r>
              <a:rPr lang="en-US" sz="2800" dirty="0" smtClean="0"/>
              <a:t>3.  As a result, the prices for foodstuffs went into freefall.</a:t>
            </a:r>
          </a:p>
          <a:p>
            <a:endParaRPr lang="en-US" sz="2800" dirty="0"/>
          </a:p>
        </p:txBody>
      </p:sp>
      <p:pic>
        <p:nvPicPr>
          <p:cNvPr id="7" name="Picture 6"/>
          <p:cNvPicPr>
            <a:picLocks noChangeAspect="1"/>
          </p:cNvPicPr>
          <p:nvPr/>
        </p:nvPicPr>
        <p:blipFill>
          <a:blip r:embed="rId2"/>
          <a:stretch>
            <a:fillRect/>
          </a:stretch>
        </p:blipFill>
        <p:spPr>
          <a:xfrm>
            <a:off x="0" y="0"/>
            <a:ext cx="4367746" cy="6821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200329"/>
          </a:xfrm>
          <a:prstGeom prst="rect">
            <a:avLst/>
          </a:prstGeom>
          <a:noFill/>
        </p:spPr>
        <p:txBody>
          <a:bodyPr wrap="square" rtlCol="0">
            <a:spAutoFit/>
          </a:bodyPr>
          <a:lstStyle/>
          <a:p>
            <a:pPr algn="ctr"/>
            <a:r>
              <a:rPr lang="en-US" sz="3600" dirty="0" smtClean="0"/>
              <a:t>As a result, many Americans lost all of their money.  Their bank had nothing to give them.</a:t>
            </a:r>
          </a:p>
        </p:txBody>
      </p:sp>
      <p:pic>
        <p:nvPicPr>
          <p:cNvPr id="5" name="Picture 4"/>
          <p:cNvPicPr>
            <a:picLocks noChangeAspect="1"/>
          </p:cNvPicPr>
          <p:nvPr/>
        </p:nvPicPr>
        <p:blipFill>
          <a:blip r:embed="rId2"/>
          <a:stretch>
            <a:fillRect/>
          </a:stretch>
        </p:blipFill>
        <p:spPr>
          <a:xfrm>
            <a:off x="160165" y="1200329"/>
            <a:ext cx="8823670" cy="6330024"/>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28429"/>
            <a:ext cx="9144000" cy="1077218"/>
          </a:xfrm>
          <a:prstGeom prst="rect">
            <a:avLst/>
          </a:prstGeom>
          <a:noFill/>
        </p:spPr>
        <p:txBody>
          <a:bodyPr wrap="square" rtlCol="0">
            <a:spAutoFit/>
          </a:bodyPr>
          <a:lstStyle/>
          <a:p>
            <a:pPr algn="ctr"/>
            <a:r>
              <a:rPr lang="en-US" sz="3200" dirty="0" smtClean="0"/>
              <a:t>As people began to hear that some banks had literally run out of money, they panicked. </a:t>
            </a:r>
          </a:p>
        </p:txBody>
      </p:sp>
      <p:pic>
        <p:nvPicPr>
          <p:cNvPr id="6" name="Picture 5"/>
          <p:cNvPicPr>
            <a:picLocks noChangeAspect="1"/>
          </p:cNvPicPr>
          <p:nvPr/>
        </p:nvPicPr>
        <p:blipFill>
          <a:blip r:embed="rId2"/>
          <a:stretch>
            <a:fillRect/>
          </a:stretch>
        </p:blipFill>
        <p:spPr>
          <a:xfrm>
            <a:off x="545353" y="1105647"/>
            <a:ext cx="8053294" cy="5858771"/>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815882"/>
          </a:xfrm>
          <a:prstGeom prst="rect">
            <a:avLst/>
          </a:prstGeom>
          <a:noFill/>
        </p:spPr>
        <p:txBody>
          <a:bodyPr wrap="square" rtlCol="0">
            <a:spAutoFit/>
          </a:bodyPr>
          <a:lstStyle/>
          <a:p>
            <a:pPr algn="ctr"/>
            <a:r>
              <a:rPr lang="en-US" sz="2800" dirty="0" smtClean="0"/>
              <a:t>Lines formed at banks across America as people desperately attempted to withdraw their money.  Even if their bank was okay, and hadn’t lost any money, people no longer trusted that their money was safe.  </a:t>
            </a:r>
          </a:p>
        </p:txBody>
      </p:sp>
      <p:pic>
        <p:nvPicPr>
          <p:cNvPr id="5" name="Picture 4"/>
          <p:cNvPicPr>
            <a:picLocks noChangeAspect="1"/>
          </p:cNvPicPr>
          <p:nvPr/>
        </p:nvPicPr>
        <p:blipFill>
          <a:blip r:embed="rId2"/>
          <a:stretch>
            <a:fillRect/>
          </a:stretch>
        </p:blipFill>
        <p:spPr>
          <a:xfrm>
            <a:off x="543859" y="1815882"/>
            <a:ext cx="8056282" cy="504211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384995"/>
          </a:xfrm>
          <a:prstGeom prst="rect">
            <a:avLst/>
          </a:prstGeom>
          <a:noFill/>
        </p:spPr>
        <p:txBody>
          <a:bodyPr wrap="square" rtlCol="0">
            <a:spAutoFit/>
          </a:bodyPr>
          <a:lstStyle/>
          <a:p>
            <a:pPr algn="ctr"/>
            <a:r>
              <a:rPr lang="en-US" sz="2800" dirty="0" smtClean="0"/>
              <a:t>As this happened, banks that had been stable and had not played the market or made bad loans, found themselves running out of money as well.</a:t>
            </a:r>
          </a:p>
        </p:txBody>
      </p:sp>
      <p:pic>
        <p:nvPicPr>
          <p:cNvPr id="6" name="Picture 5" descr="bankrun.jpg"/>
          <p:cNvPicPr>
            <a:picLocks noChangeAspect="1"/>
          </p:cNvPicPr>
          <p:nvPr/>
        </p:nvPicPr>
        <p:blipFill>
          <a:blip r:embed="rId2"/>
          <a:stretch>
            <a:fillRect/>
          </a:stretch>
        </p:blipFill>
        <p:spPr>
          <a:xfrm>
            <a:off x="134470" y="1384995"/>
            <a:ext cx="8875059" cy="549737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0"/>
            <a:ext cx="9144000" cy="1077218"/>
          </a:xfrm>
          <a:prstGeom prst="rect">
            <a:avLst/>
          </a:prstGeom>
          <a:noFill/>
        </p:spPr>
        <p:txBody>
          <a:bodyPr wrap="square" rtlCol="0">
            <a:spAutoFit/>
          </a:bodyPr>
          <a:lstStyle/>
          <a:p>
            <a:pPr algn="ctr"/>
            <a:r>
              <a:rPr lang="en-US" sz="3200" dirty="0" smtClean="0"/>
              <a:t>The culmination of all of these things was the beginning of the Great Depression.</a:t>
            </a:r>
            <a:endParaRPr lang="en-US" sz="3200" dirty="0"/>
          </a:p>
        </p:txBody>
      </p:sp>
      <p:pic>
        <p:nvPicPr>
          <p:cNvPr id="4" name="Picture 3"/>
          <p:cNvPicPr>
            <a:picLocks noChangeAspect="1"/>
          </p:cNvPicPr>
          <p:nvPr/>
        </p:nvPicPr>
        <p:blipFill>
          <a:blip r:embed="rId2"/>
          <a:stretch>
            <a:fillRect/>
          </a:stretch>
        </p:blipFill>
        <p:spPr>
          <a:xfrm>
            <a:off x="795617" y="1200329"/>
            <a:ext cx="7552765" cy="56494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0" y="0"/>
            <a:ext cx="9144000" cy="6858000"/>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Fin.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954107"/>
          </a:xfrm>
          <a:prstGeom prst="rect">
            <a:avLst/>
          </a:prstGeom>
        </p:spPr>
        <p:txBody>
          <a:bodyPr wrap="square">
            <a:spAutoFit/>
          </a:bodyPr>
          <a:lstStyle/>
          <a:p>
            <a:pPr algn="ctr"/>
            <a:r>
              <a:rPr lang="en-US" sz="2800" dirty="0" smtClean="0"/>
              <a:t>Farmers could not sell their crops for enough $ to be able to pay back their debts.  Banks began to foreclose on farms.</a:t>
            </a:r>
          </a:p>
        </p:txBody>
      </p:sp>
      <p:pic>
        <p:nvPicPr>
          <p:cNvPr id="5" name="Picture 4"/>
          <p:cNvPicPr>
            <a:picLocks noChangeAspect="1"/>
          </p:cNvPicPr>
          <p:nvPr/>
        </p:nvPicPr>
        <p:blipFill>
          <a:blip r:embed="rId2"/>
          <a:stretch>
            <a:fillRect/>
          </a:stretch>
        </p:blipFill>
        <p:spPr>
          <a:xfrm>
            <a:off x="627529" y="954107"/>
            <a:ext cx="7888942" cy="591670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 y="0"/>
            <a:ext cx="4572001" cy="2862322"/>
          </a:xfrm>
          <a:prstGeom prst="rect">
            <a:avLst/>
          </a:prstGeom>
          <a:noFill/>
        </p:spPr>
        <p:txBody>
          <a:bodyPr wrap="square" rtlCol="0">
            <a:spAutoFit/>
          </a:bodyPr>
          <a:lstStyle/>
          <a:p>
            <a:r>
              <a:rPr lang="en-US" sz="3600" dirty="0" smtClean="0"/>
              <a:t>-Farmers got Congress to pass the </a:t>
            </a:r>
            <a:r>
              <a:rPr lang="en-US" sz="3600" dirty="0" err="1" smtClean="0"/>
              <a:t>McNary</a:t>
            </a:r>
            <a:r>
              <a:rPr lang="en-US" sz="3600" dirty="0" smtClean="0"/>
              <a:t> Haugen Bill twice between 1924 and 1928.</a:t>
            </a:r>
          </a:p>
        </p:txBody>
      </p:sp>
      <p:sp>
        <p:nvSpPr>
          <p:cNvPr id="6" name="TextBox 5"/>
          <p:cNvSpPr txBox="1"/>
          <p:nvPr/>
        </p:nvSpPr>
        <p:spPr>
          <a:xfrm>
            <a:off x="-1" y="3242235"/>
            <a:ext cx="4572001" cy="3416320"/>
          </a:xfrm>
          <a:prstGeom prst="rect">
            <a:avLst/>
          </a:prstGeom>
          <a:noFill/>
        </p:spPr>
        <p:txBody>
          <a:bodyPr wrap="square" rtlCol="0">
            <a:spAutoFit/>
          </a:bodyPr>
          <a:lstStyle/>
          <a:p>
            <a:r>
              <a:rPr lang="en-US" sz="3600" dirty="0" smtClean="0"/>
              <a:t>-  Authorized the government to purchase surplus crops driving down supply and hopefully increasing prices</a:t>
            </a:r>
            <a:r>
              <a:rPr lang="en-US" sz="3600" dirty="0" smtClean="0"/>
              <a:t>.</a:t>
            </a:r>
            <a:endParaRPr lang="en-US" sz="3600" dirty="0"/>
          </a:p>
        </p:txBody>
      </p:sp>
      <p:pic>
        <p:nvPicPr>
          <p:cNvPr id="7" name="Picture 6"/>
          <p:cNvPicPr>
            <a:picLocks noChangeAspect="1"/>
          </p:cNvPicPr>
          <p:nvPr/>
        </p:nvPicPr>
        <p:blipFill>
          <a:blip r:embed="rId2"/>
          <a:stretch>
            <a:fillRect/>
          </a:stretch>
        </p:blipFill>
        <p:spPr>
          <a:xfrm>
            <a:off x="4572001" y="0"/>
            <a:ext cx="457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111192" y="0"/>
            <a:ext cx="4032808" cy="2554545"/>
          </a:xfrm>
          <a:prstGeom prst="rect">
            <a:avLst/>
          </a:prstGeom>
          <a:noFill/>
        </p:spPr>
        <p:txBody>
          <a:bodyPr wrap="square" rtlCol="0">
            <a:spAutoFit/>
          </a:bodyPr>
          <a:lstStyle/>
          <a:p>
            <a:pPr algn="ctr"/>
            <a:r>
              <a:rPr lang="en-US" sz="4000" dirty="0" smtClean="0"/>
              <a:t>President Coolidge vetoed the bill both times.</a:t>
            </a:r>
          </a:p>
        </p:txBody>
      </p:sp>
      <p:pic>
        <p:nvPicPr>
          <p:cNvPr id="5" name="Picture 4"/>
          <p:cNvPicPr>
            <a:picLocks noChangeAspect="1"/>
          </p:cNvPicPr>
          <p:nvPr/>
        </p:nvPicPr>
        <p:blipFill>
          <a:blip r:embed="rId2"/>
          <a:stretch>
            <a:fillRect/>
          </a:stretch>
        </p:blipFill>
        <p:spPr>
          <a:xfrm>
            <a:off x="0" y="0"/>
            <a:ext cx="5111192" cy="6895308"/>
          </a:xfrm>
          <a:prstGeom prst="rect">
            <a:avLst/>
          </a:prstGeom>
        </p:spPr>
      </p:pic>
      <p:sp>
        <p:nvSpPr>
          <p:cNvPr id="6" name="TextBox 5"/>
          <p:cNvSpPr txBox="1"/>
          <p:nvPr/>
        </p:nvSpPr>
        <p:spPr>
          <a:xfrm>
            <a:off x="5111192" y="2554545"/>
            <a:ext cx="4032808" cy="4678204"/>
          </a:xfrm>
          <a:prstGeom prst="rect">
            <a:avLst/>
          </a:prstGeom>
          <a:noFill/>
        </p:spPr>
        <p:txBody>
          <a:bodyPr wrap="square" rtlCol="0">
            <a:spAutoFit/>
          </a:bodyPr>
          <a:lstStyle/>
          <a:p>
            <a:pPr algn="ctr"/>
            <a:r>
              <a:rPr lang="en-US" sz="4000" dirty="0" smtClean="0"/>
              <a:t>With little or no help from the government, a growing number of farmers found themselves in trouble.</a:t>
            </a:r>
          </a:p>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457200" y="228600"/>
            <a:ext cx="8229600" cy="6400800"/>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2.  Uneven</a:t>
            </a:r>
          </a:p>
          <a:p>
            <a:pPr algn="ct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Distribution</a:t>
            </a:r>
          </a:p>
          <a:p>
            <a:pPr algn="ctr"/>
            <a:r>
              <a:rPr lang="en-US" sz="3600" kern="10" dirty="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o</a:t>
            </a:r>
            <a:r>
              <a:rPr lang="en-US" sz="3600" kern="10" dirty="0" smtClean="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rPr>
              <a:t>f Wealth</a:t>
            </a:r>
            <a:endParaRPr lang="en-US" sz="3600" kern="10" dirty="0">
              <a:ln w="9525">
                <a:noFill/>
                <a:round/>
                <a:headEnd/>
                <a:tailEnd/>
              </a:ln>
              <a:solidFill>
                <a:srgbClr val="000080"/>
              </a:solidFill>
              <a:effectLst>
                <a:outerShdw blurRad="63500" dist="46662" dir="2115817" algn="ctr" rotWithShape="0">
                  <a:srgbClr val="B2B2B2">
                    <a:alpha val="79999"/>
                  </a:srgbClr>
                </a:outerShdw>
              </a:effectLst>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798234" y="856358"/>
            <a:ext cx="2345765" cy="5078314"/>
          </a:xfrm>
          <a:prstGeom prst="rect">
            <a:avLst/>
          </a:prstGeom>
          <a:noFill/>
        </p:spPr>
        <p:txBody>
          <a:bodyPr wrap="square" rtlCol="0">
            <a:spAutoFit/>
          </a:bodyPr>
          <a:lstStyle/>
          <a:p>
            <a:pPr algn="ctr"/>
            <a:r>
              <a:rPr lang="en-US" sz="3600" dirty="0" smtClean="0"/>
              <a:t>The </a:t>
            </a:r>
            <a:r>
              <a:rPr lang="en-US" sz="3600" dirty="0"/>
              <a:t>U.S. economy had exploded with </a:t>
            </a:r>
            <a:r>
              <a:rPr lang="en-US" sz="3600" dirty="0" smtClean="0"/>
              <a:t>American entrance into </a:t>
            </a:r>
            <a:r>
              <a:rPr lang="en-US" sz="3600" dirty="0"/>
              <a:t>WWI in 1917</a:t>
            </a:r>
            <a:r>
              <a:rPr lang="en-US" sz="3600" dirty="0" smtClean="0"/>
              <a:t>.</a:t>
            </a:r>
          </a:p>
        </p:txBody>
      </p:sp>
      <p:pic>
        <p:nvPicPr>
          <p:cNvPr id="6" name="Picture 5"/>
          <p:cNvPicPr>
            <a:picLocks noChangeAspect="1"/>
          </p:cNvPicPr>
          <p:nvPr/>
        </p:nvPicPr>
        <p:blipFill>
          <a:blip r:embed="rId2"/>
          <a:stretch>
            <a:fillRect/>
          </a:stretch>
        </p:blipFill>
        <p:spPr>
          <a:xfrm>
            <a:off x="-1" y="0"/>
            <a:ext cx="6779779" cy="794870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558</TotalTime>
  <Words>1196</Words>
  <Application>Microsoft Macintosh PowerPoint</Application>
  <PresentationFormat>On-screen Show (4:3)</PresentationFormat>
  <Paragraphs>101</Paragraphs>
  <Slides>45</Slides>
  <Notes>0</Notes>
  <HiddenSlides>0</HiddenSlides>
  <MMClips>0</MMClips>
  <ScaleCrop>false</ScaleCrop>
  <HeadingPairs>
    <vt:vector size="4" baseType="variant">
      <vt:variant>
        <vt:lpstr>Design Template</vt:lpstr>
      </vt:variant>
      <vt:variant>
        <vt:i4>1</vt:i4>
      </vt:variant>
      <vt:variant>
        <vt:lpstr>Slide Titles</vt:lpstr>
      </vt:variant>
      <vt:variant>
        <vt:i4>45</vt:i4>
      </vt:variant>
    </vt:vector>
  </HeadingPairs>
  <TitlesOfParts>
    <vt:vector size="4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Company>Monarch 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Abbott</dc:creator>
  <cp:lastModifiedBy>Justin Abbott</cp:lastModifiedBy>
  <cp:revision>11</cp:revision>
  <dcterms:created xsi:type="dcterms:W3CDTF">2014-11-04T14:24:43Z</dcterms:created>
  <dcterms:modified xsi:type="dcterms:W3CDTF">2014-11-04T15:27:58Z</dcterms:modified>
</cp:coreProperties>
</file>