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Default Extension="gif" ContentType="image/gi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329" r:id="rId3"/>
    <p:sldId id="320" r:id="rId4"/>
    <p:sldId id="321" r:id="rId5"/>
    <p:sldId id="327" r:id="rId6"/>
    <p:sldId id="322" r:id="rId7"/>
    <p:sldId id="323" r:id="rId8"/>
    <p:sldId id="328" r:id="rId9"/>
    <p:sldId id="259" r:id="rId10"/>
    <p:sldId id="257" r:id="rId11"/>
    <p:sldId id="266" r:id="rId12"/>
    <p:sldId id="267" r:id="rId13"/>
    <p:sldId id="268" r:id="rId14"/>
    <p:sldId id="269" r:id="rId15"/>
    <p:sldId id="270" r:id="rId16"/>
    <p:sldId id="271" r:id="rId17"/>
    <p:sldId id="330" r:id="rId18"/>
    <p:sldId id="272" r:id="rId19"/>
    <p:sldId id="274" r:id="rId20"/>
    <p:sldId id="275" r:id="rId21"/>
    <p:sldId id="276" r:id="rId22"/>
    <p:sldId id="277" r:id="rId23"/>
    <p:sldId id="278" r:id="rId24"/>
    <p:sldId id="279" r:id="rId25"/>
    <p:sldId id="280" r:id="rId26"/>
    <p:sldId id="281" r:id="rId27"/>
    <p:sldId id="289" r:id="rId28"/>
    <p:sldId id="290" r:id="rId29"/>
    <p:sldId id="324" r:id="rId30"/>
    <p:sldId id="325" r:id="rId31"/>
    <p:sldId id="326" r:id="rId32"/>
    <p:sldId id="297" r:id="rId33"/>
    <p:sldId id="310" r:id="rId34"/>
    <p:sldId id="311" r:id="rId35"/>
    <p:sldId id="312" r:id="rId36"/>
    <p:sldId id="313" r:id="rId37"/>
    <p:sldId id="314" r:id="rId38"/>
    <p:sldId id="315" r:id="rId39"/>
    <p:sldId id="316" r:id="rId40"/>
    <p:sldId id="317" r:id="rId41"/>
    <p:sldId id="318" r:id="rId42"/>
    <p:sldId id="319"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varScale="1">
        <p:scale>
          <a:sx n="66" d="100"/>
          <a:sy n="66" d="100"/>
        </p:scale>
        <p:origin x="-608"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5F5941-55C8-5A45-A6FB-21143B4CC314}" type="datetimeFigureOut">
              <a:rPr lang="en-US" smtClean="0"/>
              <a:pPr/>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F3AA2-E5E3-1A46-8C8D-D9259C4C0A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F5941-55C8-5A45-A6FB-21143B4CC314}" type="datetimeFigureOut">
              <a:rPr lang="en-US" smtClean="0"/>
              <a:pPr/>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F3AA2-E5E3-1A46-8C8D-D9259C4C0A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F5941-55C8-5A45-A6FB-21143B4CC314}" type="datetimeFigureOut">
              <a:rPr lang="en-US" smtClean="0"/>
              <a:pPr/>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F3AA2-E5E3-1A46-8C8D-D9259C4C0A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F5941-55C8-5A45-A6FB-21143B4CC314}" type="datetimeFigureOut">
              <a:rPr lang="en-US" smtClean="0"/>
              <a:pPr/>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F3AA2-E5E3-1A46-8C8D-D9259C4C0A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5F5941-55C8-5A45-A6FB-21143B4CC314}" type="datetimeFigureOut">
              <a:rPr lang="en-US" smtClean="0"/>
              <a:pPr/>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F3AA2-E5E3-1A46-8C8D-D9259C4C0A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5F5941-55C8-5A45-A6FB-21143B4CC314}" type="datetimeFigureOut">
              <a:rPr lang="en-US" smtClean="0"/>
              <a:pPr/>
              <a:t>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F3AA2-E5E3-1A46-8C8D-D9259C4C0A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5F5941-55C8-5A45-A6FB-21143B4CC314}" type="datetimeFigureOut">
              <a:rPr lang="en-US" smtClean="0"/>
              <a:pPr/>
              <a:t>12/1/14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1F3AA2-E5E3-1A46-8C8D-D9259C4C0A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5F5941-55C8-5A45-A6FB-21143B4CC314}" type="datetimeFigureOut">
              <a:rPr lang="en-US" smtClean="0"/>
              <a:pPr/>
              <a:t>12/1/14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1F3AA2-E5E3-1A46-8C8D-D9259C4C0A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F5941-55C8-5A45-A6FB-21143B4CC314}" type="datetimeFigureOut">
              <a:rPr lang="en-US" smtClean="0"/>
              <a:pPr/>
              <a:t>12/1/14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1F3AA2-E5E3-1A46-8C8D-D9259C4C0A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F5941-55C8-5A45-A6FB-21143B4CC314}" type="datetimeFigureOut">
              <a:rPr lang="en-US" smtClean="0"/>
              <a:pPr/>
              <a:t>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F3AA2-E5E3-1A46-8C8D-D9259C4C0A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F5941-55C8-5A45-A6FB-21143B4CC314}" type="datetimeFigureOut">
              <a:rPr lang="en-US" smtClean="0"/>
              <a:pPr/>
              <a:t>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F3AA2-E5E3-1A46-8C8D-D9259C4C0A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F5941-55C8-5A45-A6FB-21143B4CC314}" type="datetimeFigureOut">
              <a:rPr lang="en-US" smtClean="0"/>
              <a:pPr/>
              <a:t>12/1/14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F3AA2-E5E3-1A46-8C8D-D9259C4C0A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 Id="rId3" Type="http://schemas.openxmlformats.org/officeDocument/2006/relationships/image" Target="../media/image3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WordArt 4"/>
          <p:cNvSpPr>
            <a:spLocks noChangeArrowheads="1" noChangeShapeType="1" noTextEdit="1"/>
          </p:cNvSpPr>
          <p:nvPr/>
        </p:nvSpPr>
        <p:spPr bwMode="auto">
          <a:xfrm>
            <a:off x="226803" y="257009"/>
            <a:ext cx="8648811" cy="6289177"/>
          </a:xfrm>
          <a:prstGeom prst="rect">
            <a:avLst/>
          </a:prstGeom>
        </p:spPr>
        <p:txBody>
          <a:bodyPr wrap="none" fromWordArt="1">
            <a:prstTxWarp prst="textPlain">
              <a:avLst>
                <a:gd name="adj" fmla="val 50000"/>
              </a:avLst>
            </a:prstTxWarp>
          </a:bodyPr>
          <a:lstStyle/>
          <a:p>
            <a:pPr algn="ctr"/>
            <a:r>
              <a:rPr lang="en-US" sz="3600" kern="10" dirty="0" smtClean="0">
                <a:ln w="28575">
                  <a:solidFill>
                    <a:srgbClr val="FF0000"/>
                  </a:solidFill>
                  <a:round/>
                  <a:headEnd/>
                  <a:tailEnd/>
                </a:ln>
                <a:effectLst>
                  <a:outerShdw blurRad="63500" dist="46662" dir="2115817" algn="ctr" rotWithShape="0">
                    <a:srgbClr val="B2B2B2">
                      <a:alpha val="79999"/>
                    </a:srgbClr>
                  </a:outerShdw>
                </a:effectLst>
                <a:latin typeface="Times New Roman"/>
                <a:ea typeface="Times New Roman"/>
                <a:cs typeface="Times New Roman"/>
              </a:rPr>
              <a:t>WWII</a:t>
            </a:r>
          </a:p>
          <a:p>
            <a:pPr algn="ctr"/>
            <a:r>
              <a:rPr lang="en-US" sz="3600" kern="10" dirty="0" smtClean="0">
                <a:ln w="28575">
                  <a:solidFill>
                    <a:srgbClr val="FF0000"/>
                  </a:solidFill>
                  <a:round/>
                  <a:headEnd/>
                  <a:tailEnd/>
                </a:ln>
                <a:effectLst>
                  <a:outerShdw blurRad="63500" dist="46662" dir="2115817" algn="ctr" rotWithShape="0">
                    <a:srgbClr val="B2B2B2">
                      <a:alpha val="79999"/>
                    </a:srgbClr>
                  </a:outerShdw>
                </a:effectLst>
                <a:latin typeface="Times New Roman"/>
                <a:ea typeface="Times New Roman"/>
                <a:cs typeface="Times New Roman"/>
              </a:rPr>
              <a:t>Begins</a:t>
            </a:r>
            <a:endParaRPr lang="en-US" sz="3600" kern="10" dirty="0">
              <a:ln w="28575">
                <a:solidFill>
                  <a:srgbClr val="FF0000"/>
                </a:solidFill>
                <a:round/>
                <a:headEnd/>
                <a:tailEnd/>
              </a:ln>
              <a:effectLst>
                <a:outerShdw blurRad="63500" dist="46662" dir="2115817" algn="ctr" rotWithShape="0">
                  <a:srgbClr val="B2B2B2">
                    <a:alpha val="79999"/>
                  </a:srgbClr>
                </a:outerShdw>
              </a:effectLst>
              <a:latin typeface="Times New Roman"/>
              <a:ea typeface="Times New Roman"/>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0" y="868501"/>
            <a:ext cx="9144000" cy="5170646"/>
          </a:xfrm>
          <a:prstGeom prst="rect">
            <a:avLst/>
          </a:prstGeom>
          <a:noFill/>
          <a:ln w="9525">
            <a:noFill/>
            <a:miter lim="800000"/>
            <a:headEnd/>
            <a:tailEnd/>
          </a:ln>
          <a:effectLst/>
        </p:spPr>
        <p:txBody>
          <a:bodyPr wrap="square">
            <a:prstTxWarp prst="textNoShape">
              <a:avLst/>
            </a:prstTxWarp>
            <a:spAutoFit/>
          </a:bodyPr>
          <a:lstStyle/>
          <a:p>
            <a:pPr marL="347663" indent="-347663">
              <a:spcBef>
                <a:spcPct val="50000"/>
              </a:spcBef>
              <a:buClr>
                <a:srgbClr val="C00000"/>
              </a:buClr>
              <a:buSzPct val="110000"/>
              <a:buFont typeface="Arial"/>
              <a:buChar char="•"/>
            </a:pPr>
            <a:r>
              <a:rPr lang="en-US" sz="3000" dirty="0"/>
              <a:t>When the President proclaimed the existence of a foreign war, certain restrictions would automatically go into effect:</a:t>
            </a:r>
          </a:p>
          <a:p>
            <a:pPr marL="914400" lvl="1" indent="-288925">
              <a:spcBef>
                <a:spcPct val="50000"/>
              </a:spcBef>
              <a:buClr>
                <a:srgbClr val="002060"/>
              </a:buClr>
              <a:buSzPct val="120000"/>
              <a:buFont typeface="Wingdings" pitchFamily="-107" charset="2"/>
              <a:buChar char="§"/>
            </a:pPr>
            <a:r>
              <a:rPr lang="en-US" sz="3000" dirty="0">
                <a:sym typeface="Wingdings" pitchFamily="-107" charset="2"/>
              </a:rPr>
              <a:t>Prohibited sales of arms to belligerent nations.</a:t>
            </a:r>
          </a:p>
          <a:p>
            <a:pPr marL="914400" lvl="1" indent="-288925">
              <a:spcBef>
                <a:spcPct val="50000"/>
              </a:spcBef>
              <a:buClr>
                <a:srgbClr val="002060"/>
              </a:buClr>
              <a:buSzPct val="120000"/>
              <a:buFont typeface="Wingdings" pitchFamily="-107" charset="2"/>
              <a:buChar char="§"/>
            </a:pPr>
            <a:r>
              <a:rPr lang="en-US" sz="3000" dirty="0">
                <a:sym typeface="Wingdings" pitchFamily="-107" charset="2"/>
              </a:rPr>
              <a:t>Prohibited loans and credits to belligerent nations.</a:t>
            </a:r>
          </a:p>
          <a:p>
            <a:pPr marL="914400" lvl="1" indent="-288925">
              <a:spcBef>
                <a:spcPct val="50000"/>
              </a:spcBef>
              <a:buClr>
                <a:srgbClr val="002060"/>
              </a:buClr>
              <a:buSzPct val="120000"/>
              <a:buFont typeface="Wingdings" pitchFamily="-107" charset="2"/>
              <a:buChar char="§"/>
            </a:pPr>
            <a:r>
              <a:rPr lang="en-US" sz="3000" dirty="0">
                <a:sym typeface="Wingdings" pitchFamily="-107" charset="2"/>
              </a:rPr>
              <a:t>Forbade Americans to travel on vessels of nations at war [in contrast to WW I].</a:t>
            </a:r>
          </a:p>
          <a:p>
            <a:pPr marL="914400" lvl="1" indent="-288925">
              <a:spcBef>
                <a:spcPct val="50000"/>
              </a:spcBef>
              <a:buClr>
                <a:srgbClr val="002060"/>
              </a:buClr>
              <a:buSzPct val="120000"/>
              <a:buFont typeface="Wingdings" pitchFamily="-107" charset="2"/>
              <a:buChar char="§"/>
            </a:pPr>
            <a:r>
              <a:rPr lang="en-US" sz="3000" dirty="0">
                <a:sym typeface="Wingdings" pitchFamily="-107" charset="2"/>
              </a:rPr>
              <a:t>Non-military goods</a:t>
            </a:r>
            <a:r>
              <a:rPr lang="en-US" sz="3000" dirty="0" smtClean="0">
                <a:sym typeface="Wingdings" pitchFamily="-107" charset="2"/>
              </a:rPr>
              <a:t> could </a:t>
            </a:r>
            <a:r>
              <a:rPr lang="en-US" sz="3000" dirty="0">
                <a:sym typeface="Wingdings" pitchFamily="-107" charset="2"/>
              </a:rPr>
              <a:t>be purchased on a “cash-and-carry” basis </a:t>
            </a:r>
            <a:r>
              <a:rPr lang="en-US" sz="3000" dirty="0" err="1">
                <a:sym typeface="Wingdings" pitchFamily="-107" charset="2"/>
              </a:rPr>
              <a:t></a:t>
            </a:r>
            <a:r>
              <a:rPr lang="en-US" sz="3000" dirty="0">
                <a:sym typeface="Wingdings" pitchFamily="-107" charset="2"/>
              </a:rPr>
              <a:t> pay when goods are picked up</a:t>
            </a:r>
            <a:r>
              <a:rPr lang="en-US" sz="3000" dirty="0" smtClean="0">
                <a:sym typeface="Wingdings" pitchFamily="-107" charset="2"/>
              </a:rPr>
              <a:t>.</a:t>
            </a:r>
          </a:p>
        </p:txBody>
      </p:sp>
      <p:sp>
        <p:nvSpPr>
          <p:cNvPr id="6" name="WordArt 4"/>
          <p:cNvSpPr>
            <a:spLocks noChangeArrowheads="1" noChangeShapeType="1" noTextEdit="1"/>
          </p:cNvSpPr>
          <p:nvPr/>
        </p:nvSpPr>
        <p:spPr bwMode="auto">
          <a:xfrm>
            <a:off x="0" y="-7052"/>
            <a:ext cx="9144000" cy="875553"/>
          </a:xfrm>
          <a:prstGeom prst="rect">
            <a:avLst/>
          </a:prstGeom>
        </p:spPr>
        <p:txBody>
          <a:bodyPr wrap="none" fromWordArt="1">
            <a:prstTxWarp prst="textPlain">
              <a:avLst>
                <a:gd name="adj" fmla="val 50000"/>
              </a:avLst>
            </a:prstTxWarp>
          </a:bodyPr>
          <a:lstStyle/>
          <a:p>
            <a:pPr algn="ctr"/>
            <a:r>
              <a:rPr lang="en-US" sz="3600" kern="10" dirty="0" smtClean="0">
                <a:ln w="28575">
                  <a:solidFill>
                    <a:srgbClr val="FF0000"/>
                  </a:solidFill>
                  <a:round/>
                  <a:headEnd/>
                  <a:tailEnd/>
                </a:ln>
                <a:effectLst>
                  <a:outerShdw blurRad="63500" dist="46662" dir="2115817" algn="ctr" rotWithShape="0">
                    <a:srgbClr val="B2B2B2">
                      <a:alpha val="79999"/>
                    </a:srgbClr>
                  </a:outerShdw>
                </a:effectLst>
                <a:latin typeface="Times New Roman"/>
                <a:ea typeface="Times New Roman"/>
                <a:cs typeface="Times New Roman"/>
              </a:rPr>
              <a:t>Neutrality Acts of 1935, 1936, &amp; 1937</a:t>
            </a:r>
            <a:endParaRPr lang="en-US" sz="3600" kern="10" dirty="0">
              <a:ln w="28575">
                <a:solidFill>
                  <a:srgbClr val="FF0000"/>
                </a:solidFill>
                <a:round/>
                <a:headEnd/>
                <a:tailEnd/>
              </a:ln>
              <a:effectLst>
                <a:outerShdw blurRad="63500" dist="46662" dir="2115817" algn="ctr" rotWithShape="0">
                  <a:srgbClr val="B2B2B2">
                    <a:alpha val="79999"/>
                  </a:srgbClr>
                </a:outerShdw>
              </a:effectLst>
              <a:latin typeface="Times New Roman"/>
              <a:ea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5" descr="Germany 1933-1939"/>
          <p:cNvPicPr>
            <a:picLocks noChangeAspect="1" noChangeArrowheads="1"/>
          </p:cNvPicPr>
          <p:nvPr/>
        </p:nvPicPr>
        <p:blipFill>
          <a:blip r:embed="rId2"/>
          <a:srcRect/>
          <a:stretch>
            <a:fillRect/>
          </a:stretch>
        </p:blipFill>
        <p:spPr bwMode="auto">
          <a:xfrm>
            <a:off x="0" y="1022369"/>
            <a:ext cx="9228922" cy="5835631"/>
          </a:xfrm>
          <a:prstGeom prst="rect">
            <a:avLst/>
          </a:prstGeom>
          <a:noFill/>
          <a:ln w="9525">
            <a:noFill/>
            <a:miter lim="800000"/>
            <a:headEnd/>
            <a:tailEnd/>
          </a:ln>
        </p:spPr>
      </p:pic>
      <p:sp>
        <p:nvSpPr>
          <p:cNvPr id="3" name="WordArt 4"/>
          <p:cNvSpPr>
            <a:spLocks noChangeArrowheads="1" noChangeShapeType="1" noTextEdit="1"/>
          </p:cNvSpPr>
          <p:nvPr/>
        </p:nvSpPr>
        <p:spPr bwMode="auto">
          <a:xfrm>
            <a:off x="0" y="-7052"/>
            <a:ext cx="9144000" cy="875553"/>
          </a:xfrm>
          <a:prstGeom prst="rect">
            <a:avLst/>
          </a:prstGeom>
        </p:spPr>
        <p:txBody>
          <a:bodyPr wrap="none" fromWordArt="1">
            <a:prstTxWarp prst="textPlain">
              <a:avLst>
                <a:gd name="adj" fmla="val 50000"/>
              </a:avLst>
            </a:prstTxWarp>
          </a:bodyPr>
          <a:lstStyle/>
          <a:p>
            <a:pPr algn="ctr"/>
            <a:r>
              <a:rPr lang="en-US" sz="3600" kern="10" dirty="0" smtClean="0">
                <a:ln w="28575">
                  <a:solidFill>
                    <a:srgbClr val="FF0000"/>
                  </a:solidFill>
                  <a:round/>
                  <a:headEnd/>
                  <a:tailEnd/>
                </a:ln>
                <a:effectLst>
                  <a:outerShdw blurRad="63500" dist="46662" dir="2115817" algn="ctr" rotWithShape="0">
                    <a:srgbClr val="B2B2B2">
                      <a:alpha val="79999"/>
                    </a:srgbClr>
                  </a:outerShdw>
                </a:effectLst>
                <a:latin typeface="Times New Roman"/>
                <a:ea typeface="Times New Roman"/>
                <a:cs typeface="Times New Roman"/>
              </a:rPr>
              <a:t>Hitler on the Move</a:t>
            </a:r>
            <a:endParaRPr lang="en-US" sz="3600" kern="10" dirty="0">
              <a:ln w="28575">
                <a:solidFill>
                  <a:srgbClr val="FF0000"/>
                </a:solidFill>
                <a:round/>
                <a:headEnd/>
                <a:tailEnd/>
              </a:ln>
              <a:effectLst>
                <a:outerShdw blurRad="63500" dist="46662" dir="2115817" algn="ctr" rotWithShape="0">
                  <a:srgbClr val="B2B2B2">
                    <a:alpha val="79999"/>
                  </a:srgbClr>
                </a:outerShdw>
              </a:effectLst>
              <a:latin typeface="Times New Roman"/>
              <a:ea typeface="Times New Roman"/>
              <a:cs typeface="Times New Roman"/>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6" name="Picture 2" descr="51867big"/>
          <p:cNvPicPr>
            <a:picLocks noChangeAspect="1" noChangeArrowheads="1"/>
          </p:cNvPicPr>
          <p:nvPr/>
        </p:nvPicPr>
        <p:blipFill>
          <a:blip r:embed="rId2"/>
          <a:srcRect/>
          <a:stretch>
            <a:fillRect/>
          </a:stretch>
        </p:blipFill>
        <p:spPr bwMode="auto">
          <a:xfrm>
            <a:off x="-1" y="-1"/>
            <a:ext cx="6123721" cy="6891983"/>
          </a:xfrm>
          <a:prstGeom prst="rect">
            <a:avLst/>
          </a:prstGeom>
          <a:noFill/>
          <a:ln w="9525">
            <a:noFill/>
            <a:miter lim="800000"/>
            <a:headEnd/>
            <a:tailEnd/>
          </a:ln>
        </p:spPr>
      </p:pic>
      <p:sp>
        <p:nvSpPr>
          <p:cNvPr id="36867" name="Text Box 3"/>
          <p:cNvSpPr txBox="1">
            <a:spLocks noChangeArrowheads="1"/>
          </p:cNvSpPr>
          <p:nvPr/>
        </p:nvSpPr>
        <p:spPr bwMode="auto">
          <a:xfrm>
            <a:off x="6123720" y="1905506"/>
            <a:ext cx="3020280" cy="3046988"/>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4800" dirty="0" smtClean="0"/>
              <a:t>Hitler’s next target was Poland.</a:t>
            </a:r>
            <a:endParaRPr lang="en-US" sz="4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extBox 2"/>
          <p:cNvSpPr txBox="1">
            <a:spLocks noChangeArrowheads="1"/>
          </p:cNvSpPr>
          <p:nvPr/>
        </p:nvSpPr>
        <p:spPr bwMode="auto">
          <a:xfrm>
            <a:off x="0" y="335846"/>
            <a:ext cx="4572000" cy="6186308"/>
          </a:xfrm>
          <a:prstGeom prst="rect">
            <a:avLst/>
          </a:prstGeom>
          <a:noFill/>
          <a:ln w="9525">
            <a:noFill/>
            <a:miter lim="800000"/>
            <a:headEnd/>
            <a:tailEnd/>
          </a:ln>
        </p:spPr>
        <p:txBody>
          <a:bodyPr wrap="square">
            <a:prstTxWarp prst="textNoShape">
              <a:avLst/>
            </a:prstTxWarp>
            <a:spAutoFit/>
          </a:bodyPr>
          <a:lstStyle/>
          <a:p>
            <a:pPr algn="ctr"/>
            <a:r>
              <a:rPr lang="en-US" sz="4400" dirty="0"/>
              <a:t>Hitler, and the world, knew that if Germany invaded into Poland,</a:t>
            </a:r>
            <a:r>
              <a:rPr lang="en-US" sz="4400" dirty="0" smtClean="0"/>
              <a:t> Joseph Stalin </a:t>
            </a:r>
            <a:r>
              <a:rPr lang="en-US" sz="4400" dirty="0"/>
              <a:t>and the Soviet Union would be forced to take action against Nazi aggression.</a:t>
            </a:r>
          </a:p>
        </p:txBody>
      </p:sp>
      <p:pic>
        <p:nvPicPr>
          <p:cNvPr id="4" name="Picture 3"/>
          <p:cNvPicPr>
            <a:picLocks noChangeAspect="1"/>
          </p:cNvPicPr>
          <p:nvPr/>
        </p:nvPicPr>
        <p:blipFill>
          <a:blip r:embed="rId2"/>
          <a:stretch>
            <a:fillRect/>
          </a:stretch>
        </p:blipFill>
        <p:spPr>
          <a:xfrm>
            <a:off x="4572000" y="0"/>
            <a:ext cx="4572000" cy="683000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extBox 1"/>
          <p:cNvSpPr txBox="1">
            <a:spLocks noChangeArrowheads="1"/>
          </p:cNvSpPr>
          <p:nvPr/>
        </p:nvSpPr>
        <p:spPr bwMode="auto">
          <a:xfrm>
            <a:off x="4915647" y="0"/>
            <a:ext cx="4228353" cy="2000548"/>
          </a:xfrm>
          <a:prstGeom prst="rect">
            <a:avLst/>
          </a:prstGeom>
          <a:noFill/>
          <a:ln w="9525">
            <a:noFill/>
            <a:miter lim="800000"/>
            <a:headEnd/>
            <a:tailEnd/>
          </a:ln>
        </p:spPr>
        <p:txBody>
          <a:bodyPr wrap="square">
            <a:prstTxWarp prst="textNoShape">
              <a:avLst/>
            </a:prstTxWarp>
            <a:spAutoFit/>
          </a:bodyPr>
          <a:lstStyle/>
          <a:p>
            <a:r>
              <a:rPr lang="en-US" sz="3000" dirty="0"/>
              <a:t>Thus, Hitler had to first ensure that the Soviets would not repel a German invasion. </a:t>
            </a:r>
            <a:r>
              <a:rPr lang="en-US" sz="3000" dirty="0" smtClean="0"/>
              <a:t> </a:t>
            </a:r>
            <a:endParaRPr lang="en-US" sz="3000" dirty="0"/>
          </a:p>
        </p:txBody>
      </p:sp>
      <p:pic>
        <p:nvPicPr>
          <p:cNvPr id="38915" name="Picture 2" descr="51867big"/>
          <p:cNvPicPr>
            <a:picLocks noChangeAspect="1" noChangeArrowheads="1"/>
          </p:cNvPicPr>
          <p:nvPr/>
        </p:nvPicPr>
        <p:blipFill>
          <a:blip r:embed="rId2"/>
          <a:srcRect/>
          <a:stretch>
            <a:fillRect/>
          </a:stretch>
        </p:blipFill>
        <p:spPr bwMode="auto">
          <a:xfrm>
            <a:off x="0" y="495300"/>
            <a:ext cx="4915647" cy="5867400"/>
          </a:xfrm>
          <a:prstGeom prst="rect">
            <a:avLst/>
          </a:prstGeom>
          <a:noFill/>
          <a:ln w="9525">
            <a:noFill/>
            <a:miter lim="800000"/>
            <a:headEnd/>
            <a:tailEnd/>
          </a:ln>
        </p:spPr>
      </p:pic>
      <p:sp>
        <p:nvSpPr>
          <p:cNvPr id="4" name="TextBox 3"/>
          <p:cNvSpPr txBox="1"/>
          <p:nvPr/>
        </p:nvSpPr>
        <p:spPr>
          <a:xfrm>
            <a:off x="4915647" y="2149019"/>
            <a:ext cx="4228353" cy="4708981"/>
          </a:xfrm>
          <a:prstGeom prst="rect">
            <a:avLst/>
          </a:prstGeom>
          <a:noFill/>
        </p:spPr>
        <p:txBody>
          <a:bodyPr wrap="square" rtlCol="0">
            <a:spAutoFit/>
          </a:bodyPr>
          <a:lstStyle/>
          <a:p>
            <a:r>
              <a:rPr lang="en-US" sz="3000" dirty="0" smtClean="0"/>
              <a:t>To that end Hitler and Stalin signed a non-aggression pact in August of 1939.  </a:t>
            </a:r>
          </a:p>
          <a:p>
            <a:endParaRPr lang="en-US" sz="3000" dirty="0" smtClean="0"/>
          </a:p>
          <a:p>
            <a:r>
              <a:rPr lang="en-US" sz="3000" dirty="0" smtClean="0"/>
              <a:t>Both agreed to not attack the other and that Germany and the Soviet Union would split Poland amongst themselves.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0" y="0"/>
            <a:ext cx="9144000" cy="646113"/>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a:t>Hitler invaded Poland Sept. 1, 1939.  </a:t>
            </a:r>
          </a:p>
        </p:txBody>
      </p:sp>
      <p:pic>
        <p:nvPicPr>
          <p:cNvPr id="39939" name="Picture 3" descr="51867big"/>
          <p:cNvPicPr>
            <a:picLocks noChangeAspect="1" noChangeArrowheads="1"/>
          </p:cNvPicPr>
          <p:nvPr/>
        </p:nvPicPr>
        <p:blipFill>
          <a:blip r:embed="rId2"/>
          <a:srcRect/>
          <a:stretch>
            <a:fillRect/>
          </a:stretch>
        </p:blipFill>
        <p:spPr bwMode="auto">
          <a:xfrm>
            <a:off x="1981200" y="762000"/>
            <a:ext cx="521335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152400" y="152400"/>
            <a:ext cx="8534400" cy="1569660"/>
          </a:xfrm>
          <a:prstGeom prst="rect">
            <a:avLst/>
          </a:prstGeom>
          <a:noFill/>
          <a:ln w="9525">
            <a:noFill/>
            <a:miter lim="800000"/>
            <a:headEnd/>
            <a:tailEnd/>
          </a:ln>
        </p:spPr>
        <p:txBody>
          <a:bodyPr>
            <a:prstTxWarp prst="textNoShape">
              <a:avLst/>
            </a:prstTxWarp>
            <a:spAutoFit/>
          </a:bodyPr>
          <a:lstStyle/>
          <a:p>
            <a:pPr algn="ctr"/>
            <a:r>
              <a:rPr lang="en-US" sz="3200" dirty="0" smtClean="0"/>
              <a:t>Worried about Hitler’s future intentions, Britain </a:t>
            </a:r>
            <a:r>
              <a:rPr lang="en-US" sz="3200" dirty="0"/>
              <a:t>and France declared war on Germany in response to the Nazi invasion of Poland.  WWII was on.</a:t>
            </a:r>
          </a:p>
        </p:txBody>
      </p:sp>
      <p:pic>
        <p:nvPicPr>
          <p:cNvPr id="40963" name="Picture 5" descr="French%20flag"/>
          <p:cNvPicPr>
            <a:picLocks noChangeAspect="1" noChangeArrowheads="1"/>
          </p:cNvPicPr>
          <p:nvPr/>
        </p:nvPicPr>
        <p:blipFill>
          <a:blip r:embed="rId2"/>
          <a:srcRect/>
          <a:stretch>
            <a:fillRect/>
          </a:stretch>
        </p:blipFill>
        <p:spPr bwMode="auto">
          <a:xfrm>
            <a:off x="0" y="2209800"/>
            <a:ext cx="4622800" cy="2871788"/>
          </a:xfrm>
          <a:prstGeom prst="rect">
            <a:avLst/>
          </a:prstGeom>
          <a:noFill/>
          <a:ln w="9525">
            <a:noFill/>
            <a:miter lim="800000"/>
            <a:headEnd/>
            <a:tailEnd/>
          </a:ln>
        </p:spPr>
      </p:pic>
      <p:pic>
        <p:nvPicPr>
          <p:cNvPr id="40964" name="Picture 7" descr="britflag"/>
          <p:cNvPicPr>
            <a:picLocks noChangeAspect="1" noChangeArrowheads="1"/>
          </p:cNvPicPr>
          <p:nvPr/>
        </p:nvPicPr>
        <p:blipFill>
          <a:blip r:embed="rId3"/>
          <a:srcRect/>
          <a:stretch>
            <a:fillRect/>
          </a:stretch>
        </p:blipFill>
        <p:spPr bwMode="auto">
          <a:xfrm>
            <a:off x="4876800" y="3429000"/>
            <a:ext cx="4038600" cy="295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79294" y="0"/>
            <a:ext cx="4392706" cy="3416320"/>
          </a:xfrm>
          <a:prstGeom prst="rect">
            <a:avLst/>
          </a:prstGeom>
          <a:noFill/>
        </p:spPr>
        <p:txBody>
          <a:bodyPr wrap="square" rtlCol="0">
            <a:spAutoFit/>
          </a:bodyPr>
          <a:lstStyle/>
          <a:p>
            <a:pPr algn="ctr"/>
            <a:r>
              <a:rPr lang="en-US" sz="3600" dirty="0" smtClean="0"/>
              <a:t>When war broke out in September, 1939 the overwhelming majority of Americans were rooting for Britain and France.</a:t>
            </a:r>
            <a:endParaRPr lang="en-US" sz="3600" dirty="0"/>
          </a:p>
        </p:txBody>
      </p:sp>
      <p:sp>
        <p:nvSpPr>
          <p:cNvPr id="3" name="TextBox 2"/>
          <p:cNvSpPr txBox="1"/>
          <p:nvPr/>
        </p:nvSpPr>
        <p:spPr>
          <a:xfrm>
            <a:off x="179294" y="3429000"/>
            <a:ext cx="4392706" cy="2862322"/>
          </a:xfrm>
          <a:prstGeom prst="rect">
            <a:avLst/>
          </a:prstGeom>
          <a:noFill/>
        </p:spPr>
        <p:txBody>
          <a:bodyPr wrap="square" rtlCol="0">
            <a:spAutoFit/>
          </a:bodyPr>
          <a:lstStyle/>
          <a:p>
            <a:pPr algn="ctr"/>
            <a:r>
              <a:rPr lang="en-US" sz="3600" dirty="0" smtClean="0"/>
              <a:t>So, the US government began to try and find ways to help them in their fight against the Nazis.</a:t>
            </a:r>
            <a:endParaRPr lang="en-US" sz="3600" dirty="0"/>
          </a:p>
        </p:txBody>
      </p:sp>
      <p:pic>
        <p:nvPicPr>
          <p:cNvPr id="4" name="Picture 5" descr="French%20flag"/>
          <p:cNvPicPr>
            <a:picLocks noChangeAspect="1" noChangeArrowheads="1"/>
          </p:cNvPicPr>
          <p:nvPr/>
        </p:nvPicPr>
        <p:blipFill>
          <a:blip r:embed="rId2"/>
          <a:srcRect/>
          <a:stretch>
            <a:fillRect/>
          </a:stretch>
        </p:blipFill>
        <p:spPr bwMode="auto">
          <a:xfrm>
            <a:off x="4521200" y="302539"/>
            <a:ext cx="4622800" cy="2871788"/>
          </a:xfrm>
          <a:prstGeom prst="rect">
            <a:avLst/>
          </a:prstGeom>
          <a:noFill/>
          <a:ln w="9525">
            <a:noFill/>
            <a:miter lim="800000"/>
            <a:headEnd/>
            <a:tailEnd/>
          </a:ln>
        </p:spPr>
      </p:pic>
      <p:pic>
        <p:nvPicPr>
          <p:cNvPr id="5" name="Picture 7" descr="britflag"/>
          <p:cNvPicPr>
            <a:picLocks noChangeAspect="1" noChangeArrowheads="1"/>
          </p:cNvPicPr>
          <p:nvPr/>
        </p:nvPicPr>
        <p:blipFill>
          <a:blip r:embed="rId3"/>
          <a:srcRect/>
          <a:stretch>
            <a:fillRect/>
          </a:stretch>
        </p:blipFill>
        <p:spPr bwMode="auto">
          <a:xfrm>
            <a:off x="4876800" y="3653117"/>
            <a:ext cx="4038600" cy="2954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0" y="671692"/>
            <a:ext cx="9144000" cy="6093977"/>
          </a:xfrm>
          <a:prstGeom prst="rect">
            <a:avLst/>
          </a:prstGeom>
          <a:noFill/>
          <a:ln w="9525">
            <a:noFill/>
            <a:miter lim="800000"/>
            <a:headEnd/>
            <a:tailEnd/>
          </a:ln>
          <a:effectLst/>
        </p:spPr>
        <p:txBody>
          <a:bodyPr wrap="square">
            <a:prstTxWarp prst="textNoShape">
              <a:avLst/>
            </a:prstTxWarp>
            <a:spAutoFit/>
          </a:bodyPr>
          <a:lstStyle/>
          <a:p>
            <a:pPr marL="457200" indent="-457200">
              <a:spcBef>
                <a:spcPct val="50000"/>
              </a:spcBef>
              <a:buClr>
                <a:srgbClr val="C00000"/>
              </a:buClr>
              <a:buSzPct val="110000"/>
              <a:buFont typeface="Arial"/>
              <a:buChar char="•"/>
            </a:pPr>
            <a:r>
              <a:rPr lang="en-US" sz="2600" dirty="0"/>
              <a:t>In response to Germany’s invasion of Poland.</a:t>
            </a:r>
            <a:endParaRPr lang="en-US" sz="2600" dirty="0" smtClean="0"/>
          </a:p>
          <a:p>
            <a:pPr marL="457200" indent="-457200">
              <a:spcBef>
                <a:spcPct val="50000"/>
              </a:spcBef>
              <a:buClr>
                <a:srgbClr val="C00000"/>
              </a:buClr>
              <a:buSzPct val="110000"/>
              <a:buFont typeface="Arial"/>
              <a:buChar char="•"/>
            </a:pPr>
            <a:r>
              <a:rPr lang="en-US" sz="2600" dirty="0" smtClean="0"/>
              <a:t>Roosevelt got Congress to </a:t>
            </a:r>
            <a:r>
              <a:rPr lang="en-US" sz="2600" dirty="0"/>
              <a:t>allow the US to aid European democracies in a limited way:</a:t>
            </a:r>
          </a:p>
          <a:p>
            <a:pPr marL="1265238" lvl="3" indent="-350838">
              <a:spcBef>
                <a:spcPct val="50000"/>
              </a:spcBef>
              <a:buClr>
                <a:srgbClr val="002060"/>
              </a:buClr>
              <a:buSzPct val="120000"/>
              <a:buFont typeface="Arial"/>
              <a:buChar char="•"/>
            </a:pPr>
            <a:r>
              <a:rPr lang="en-US" sz="2600" dirty="0">
                <a:sym typeface="Wingdings" pitchFamily="-107" charset="2"/>
              </a:rPr>
              <a:t>The US could sell weapons to the  European democracies on a “cash-and-carry” basis.</a:t>
            </a:r>
          </a:p>
          <a:p>
            <a:pPr marL="1265238" lvl="3" indent="-350838">
              <a:spcBef>
                <a:spcPct val="50000"/>
              </a:spcBef>
              <a:buClr>
                <a:srgbClr val="002060"/>
              </a:buClr>
              <a:buSzPct val="120000"/>
              <a:buFont typeface="Arial"/>
              <a:buChar char="•"/>
            </a:pPr>
            <a:r>
              <a:rPr lang="en-US" sz="2600" dirty="0">
                <a:sym typeface="Wingdings" pitchFamily="-107" charset="2"/>
              </a:rPr>
              <a:t>FDR was authorized to proclaim danger zones which US ships and citizens could not enter.</a:t>
            </a:r>
          </a:p>
          <a:p>
            <a:pPr marL="457200" indent="-457200">
              <a:spcBef>
                <a:spcPct val="50000"/>
              </a:spcBef>
              <a:buClr>
                <a:srgbClr val="C00000"/>
              </a:buClr>
              <a:buSzPct val="100000"/>
              <a:buFont typeface="Arial"/>
              <a:buChar char="•"/>
            </a:pPr>
            <a:r>
              <a:rPr lang="en-US" sz="2600" dirty="0">
                <a:sym typeface="Wingdings" pitchFamily="-107" charset="2"/>
              </a:rPr>
              <a:t>Results of the 1939 Neutrality Act:</a:t>
            </a:r>
          </a:p>
          <a:p>
            <a:pPr marL="1311275" lvl="2" indent="-396875">
              <a:spcBef>
                <a:spcPct val="50000"/>
              </a:spcBef>
              <a:buClr>
                <a:srgbClr val="002060"/>
              </a:buClr>
              <a:buSzPct val="120000"/>
              <a:buFont typeface="Arial"/>
              <a:buChar char="•"/>
            </a:pPr>
            <a:r>
              <a:rPr lang="en-US" sz="2600" dirty="0">
                <a:sym typeface="Wingdings" pitchFamily="-107" charset="2"/>
              </a:rPr>
              <a:t>Aggressors could not send ships to buy US munitions.</a:t>
            </a:r>
          </a:p>
          <a:p>
            <a:pPr marL="1311275" lvl="2" indent="-396875">
              <a:spcBef>
                <a:spcPct val="50000"/>
              </a:spcBef>
              <a:buClr>
                <a:srgbClr val="002060"/>
              </a:buClr>
              <a:buSzPct val="120000"/>
              <a:buFont typeface="Arial"/>
              <a:buChar char="•"/>
            </a:pPr>
            <a:r>
              <a:rPr lang="en-US" sz="2600" dirty="0">
                <a:sym typeface="Wingdings" pitchFamily="-107" charset="2"/>
              </a:rPr>
              <a:t>The US economy improved as European demands for war goods helped bring the country out of the </a:t>
            </a:r>
            <a:br>
              <a:rPr lang="en-US" sz="2600" dirty="0">
                <a:sym typeface="Wingdings" pitchFamily="-107" charset="2"/>
              </a:rPr>
            </a:br>
            <a:r>
              <a:rPr lang="en-US" sz="2600" dirty="0">
                <a:sym typeface="Wingdings" pitchFamily="-107" charset="2"/>
              </a:rPr>
              <a:t>1937-38 recession</a:t>
            </a:r>
            <a:r>
              <a:rPr lang="en-US" sz="2600" dirty="0" smtClean="0">
                <a:sym typeface="Wingdings" pitchFamily="-107" charset="2"/>
              </a:rPr>
              <a:t>.</a:t>
            </a:r>
            <a:endParaRPr lang="en-US" sz="2600" dirty="0">
              <a:sym typeface="Wingdings" pitchFamily="-107" charset="2"/>
            </a:endParaRPr>
          </a:p>
        </p:txBody>
      </p:sp>
      <p:sp>
        <p:nvSpPr>
          <p:cNvPr id="7" name="WordArt 4"/>
          <p:cNvSpPr>
            <a:spLocks noChangeArrowheads="1" noChangeShapeType="1" noTextEdit="1"/>
          </p:cNvSpPr>
          <p:nvPr/>
        </p:nvSpPr>
        <p:spPr bwMode="auto">
          <a:xfrm>
            <a:off x="0" y="-7052"/>
            <a:ext cx="9144000" cy="875553"/>
          </a:xfrm>
          <a:prstGeom prst="rect">
            <a:avLst/>
          </a:prstGeom>
        </p:spPr>
        <p:txBody>
          <a:bodyPr wrap="none" fromWordArt="1">
            <a:prstTxWarp prst="textPlain">
              <a:avLst>
                <a:gd name="adj" fmla="val 50000"/>
              </a:avLst>
            </a:prstTxWarp>
          </a:bodyPr>
          <a:lstStyle/>
          <a:p>
            <a:pPr algn="ctr"/>
            <a:r>
              <a:rPr lang="en-US" sz="3600" kern="10" dirty="0" smtClean="0">
                <a:ln w="28575">
                  <a:solidFill>
                    <a:srgbClr val="FF0000"/>
                  </a:solidFill>
                  <a:round/>
                  <a:headEnd/>
                  <a:tailEnd/>
                </a:ln>
                <a:effectLst>
                  <a:outerShdw blurRad="63500" dist="46662" dir="2115817" algn="ctr" rotWithShape="0">
                    <a:srgbClr val="B2B2B2">
                      <a:alpha val="79999"/>
                    </a:srgbClr>
                  </a:outerShdw>
                </a:effectLst>
                <a:latin typeface="Times New Roman"/>
                <a:ea typeface="Times New Roman"/>
                <a:cs typeface="Times New Roman"/>
              </a:rPr>
              <a:t>Neutrality Act of 1939</a:t>
            </a:r>
            <a:endParaRPr lang="en-US" sz="3600" kern="10" dirty="0">
              <a:ln w="28575">
                <a:solidFill>
                  <a:srgbClr val="FF0000"/>
                </a:solidFill>
                <a:round/>
                <a:headEnd/>
                <a:tailEnd/>
              </a:ln>
              <a:effectLst>
                <a:outerShdw blurRad="63500" dist="46662" dir="2115817" algn="ctr" rotWithShape="0">
                  <a:srgbClr val="B2B2B2">
                    <a:alpha val="79999"/>
                  </a:srgbClr>
                </a:outerShdw>
              </a:effectLst>
              <a:latin typeface="Times New Roman"/>
              <a:ea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ext Box 5"/>
          <p:cNvSpPr txBox="1">
            <a:spLocks noChangeArrowheads="1"/>
          </p:cNvSpPr>
          <p:nvPr/>
        </p:nvSpPr>
        <p:spPr bwMode="auto">
          <a:xfrm>
            <a:off x="0" y="0"/>
            <a:ext cx="9144000" cy="1077913"/>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200"/>
              <a:t>In the summer of 1940, Nazi forces stormed through Belgium and into the French countryside.</a:t>
            </a:r>
          </a:p>
        </p:txBody>
      </p:sp>
      <p:pic>
        <p:nvPicPr>
          <p:cNvPr id="43011" name="Picture 3" descr="mons.jpg"/>
          <p:cNvPicPr>
            <a:picLocks noChangeAspect="1"/>
          </p:cNvPicPr>
          <p:nvPr/>
        </p:nvPicPr>
        <p:blipFill>
          <a:blip r:embed="rId2"/>
          <a:srcRect/>
          <a:stretch>
            <a:fillRect/>
          </a:stretch>
        </p:blipFill>
        <p:spPr bwMode="auto">
          <a:xfrm>
            <a:off x="980346" y="1219200"/>
            <a:ext cx="7183307" cy="5664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5" descr="axis1"/>
          <p:cNvPicPr>
            <a:picLocks noChangeAspect="1" noChangeArrowheads="1"/>
          </p:cNvPicPr>
          <p:nvPr/>
        </p:nvPicPr>
        <p:blipFill>
          <a:blip r:embed="rId2"/>
          <a:srcRect/>
          <a:stretch>
            <a:fillRect/>
          </a:stretch>
        </p:blipFill>
        <p:spPr bwMode="auto">
          <a:xfrm>
            <a:off x="0" y="365125"/>
            <a:ext cx="6248400" cy="6127750"/>
          </a:xfrm>
          <a:prstGeom prst="rect">
            <a:avLst/>
          </a:prstGeom>
          <a:noFill/>
          <a:ln w="9525">
            <a:noFill/>
            <a:miter lim="800000"/>
            <a:headEnd/>
            <a:tailEnd/>
          </a:ln>
        </p:spPr>
      </p:pic>
      <p:sp>
        <p:nvSpPr>
          <p:cNvPr id="5" name="TextBox 4"/>
          <p:cNvSpPr txBox="1"/>
          <p:nvPr/>
        </p:nvSpPr>
        <p:spPr>
          <a:xfrm>
            <a:off x="6248400" y="428179"/>
            <a:ext cx="2895600" cy="6001642"/>
          </a:xfrm>
          <a:prstGeom prst="rect">
            <a:avLst/>
          </a:prstGeom>
          <a:noFill/>
        </p:spPr>
        <p:txBody>
          <a:bodyPr wrap="square" rtlCol="0">
            <a:spAutoFit/>
          </a:bodyPr>
          <a:lstStyle/>
          <a:p>
            <a:pPr algn="ctr"/>
            <a:r>
              <a:rPr lang="en-US" sz="3200" dirty="0" smtClean="0"/>
              <a:t>Adolf Hitler’s plan to help Germany escape from the effects of it’s own Great Depression involved a massive military build up and territorial expansion.</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4" name="Picture 6" descr="Parisfalls"/>
          <p:cNvPicPr>
            <a:picLocks noGrp="1" noChangeAspect="1" noChangeArrowheads="1"/>
          </p:cNvPicPr>
          <p:nvPr>
            <p:ph sz="half" idx="4294967295"/>
          </p:nvPr>
        </p:nvPicPr>
        <p:blipFill>
          <a:blip r:embed="rId2"/>
          <a:srcRect/>
          <a:stretch>
            <a:fillRect/>
          </a:stretch>
        </p:blipFill>
        <p:spPr>
          <a:xfrm>
            <a:off x="3704473" y="-1"/>
            <a:ext cx="5439527" cy="6940561"/>
          </a:xfrm>
        </p:spPr>
      </p:pic>
      <p:sp>
        <p:nvSpPr>
          <p:cNvPr id="44035" name="TextBox 6"/>
          <p:cNvSpPr txBox="1">
            <a:spLocks noChangeArrowheads="1"/>
          </p:cNvSpPr>
          <p:nvPr/>
        </p:nvSpPr>
        <p:spPr bwMode="auto">
          <a:xfrm>
            <a:off x="0" y="0"/>
            <a:ext cx="3704473" cy="1077218"/>
          </a:xfrm>
          <a:prstGeom prst="rect">
            <a:avLst/>
          </a:prstGeom>
          <a:noFill/>
          <a:ln w="9525">
            <a:noFill/>
            <a:miter lim="800000"/>
            <a:headEnd/>
            <a:tailEnd/>
          </a:ln>
        </p:spPr>
        <p:txBody>
          <a:bodyPr wrap="square">
            <a:prstTxWarp prst="textNoShape">
              <a:avLst/>
            </a:prstTxWarp>
            <a:spAutoFit/>
          </a:bodyPr>
          <a:lstStyle/>
          <a:p>
            <a:r>
              <a:rPr lang="en-US" sz="3200" dirty="0"/>
              <a:t>- The invasion began on May 10.</a:t>
            </a:r>
          </a:p>
        </p:txBody>
      </p:sp>
      <p:sp>
        <p:nvSpPr>
          <p:cNvPr id="9" name="TextBox 8"/>
          <p:cNvSpPr txBox="1">
            <a:spLocks noChangeArrowheads="1"/>
          </p:cNvSpPr>
          <p:nvPr/>
        </p:nvSpPr>
        <p:spPr bwMode="auto">
          <a:xfrm>
            <a:off x="0" y="1219200"/>
            <a:ext cx="3704473" cy="6001642"/>
          </a:xfrm>
          <a:prstGeom prst="rect">
            <a:avLst/>
          </a:prstGeom>
          <a:noFill/>
          <a:ln w="9525">
            <a:noFill/>
            <a:miter lim="800000"/>
            <a:headEnd/>
            <a:tailEnd/>
          </a:ln>
        </p:spPr>
        <p:txBody>
          <a:bodyPr wrap="square">
            <a:prstTxWarp prst="textNoShape">
              <a:avLst/>
            </a:prstTxWarp>
            <a:spAutoFit/>
          </a:bodyPr>
          <a:lstStyle/>
          <a:p>
            <a:r>
              <a:rPr lang="en-US" sz="3200" dirty="0"/>
              <a:t>- Italy, allied with Germany, invaded from the South, as the Nazi army approached Paris.</a:t>
            </a:r>
          </a:p>
          <a:p>
            <a:endParaRPr lang="en-US" sz="3200" dirty="0"/>
          </a:p>
          <a:p>
            <a:r>
              <a:rPr lang="en-US" sz="3200" dirty="0"/>
              <a:t>-  Paris fell on June 14</a:t>
            </a:r>
            <a:r>
              <a:rPr lang="en-US" sz="3200" baseline="30000" dirty="0"/>
              <a:t>th</a:t>
            </a:r>
            <a:r>
              <a:rPr lang="en-US" sz="3200" dirty="0"/>
              <a:t>, and France officially surrendered to Germany on June 25</a:t>
            </a:r>
            <a:r>
              <a:rPr lang="en-US" sz="3200" baseline="30000" dirty="0"/>
              <a:t>th</a:t>
            </a:r>
            <a:r>
              <a:rPr lang="en-US" sz="3200" dirty="0"/>
              <a:t>.</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srcRect/>
          <a:stretch>
            <a:fillRect/>
          </a:stretch>
        </p:blipFill>
        <p:spPr bwMode="auto">
          <a:xfrm>
            <a:off x="152400" y="838200"/>
            <a:ext cx="8686800" cy="5710238"/>
          </a:xfrm>
          <a:prstGeom prst="rect">
            <a:avLst/>
          </a:prstGeom>
          <a:noFill/>
          <a:ln w="9525">
            <a:noFill/>
            <a:miter lim="800000"/>
            <a:headEnd/>
            <a:tailEnd/>
          </a:ln>
        </p:spPr>
      </p:pic>
      <p:sp>
        <p:nvSpPr>
          <p:cNvPr id="45059" name="WordArt 2"/>
          <p:cNvSpPr>
            <a:spLocks noChangeArrowheads="1" noChangeShapeType="1" noTextEdit="1"/>
          </p:cNvSpPr>
          <p:nvPr/>
        </p:nvSpPr>
        <p:spPr bwMode="auto">
          <a:xfrm>
            <a:off x="0" y="0"/>
            <a:ext cx="9144000" cy="762000"/>
          </a:xfrm>
          <a:prstGeom prst="rect">
            <a:avLst/>
          </a:prstGeom>
        </p:spPr>
        <p:txBody>
          <a:bodyPr wrap="none" fromWordArt="1">
            <a:prstTxWarp prst="textPlain">
              <a:avLst>
                <a:gd name="adj" fmla="val 50000"/>
              </a:avLst>
            </a:prstTxWarp>
          </a:bodyPr>
          <a:lstStyle/>
          <a:p>
            <a:pPr algn="ctr"/>
            <a:r>
              <a:rPr lang="en-US" sz="3600" kern="10">
                <a:ln w="28575">
                  <a:solidFill>
                    <a:srgbClr val="FF0000"/>
                  </a:solidFill>
                  <a:round/>
                  <a:headEnd/>
                  <a:tailEnd/>
                </a:ln>
                <a:effectLst>
                  <a:outerShdw blurRad="63500" dist="46662" dir="2115817" algn="ctr" rotWithShape="0">
                    <a:srgbClr val="B2B2B2">
                      <a:alpha val="79999"/>
                    </a:srgbClr>
                  </a:outerShdw>
                </a:effectLst>
                <a:latin typeface="Times New Roman"/>
                <a:ea typeface="Times New Roman"/>
                <a:cs typeface="Times New Roman"/>
              </a:rPr>
              <a:t>Britain Was Next!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228600" y="228600"/>
            <a:ext cx="8610600" cy="1569660"/>
          </a:xfrm>
          <a:prstGeom prst="rect">
            <a:avLst/>
          </a:prstGeom>
          <a:noFill/>
          <a:ln w="9525">
            <a:noFill/>
            <a:miter lim="800000"/>
            <a:headEnd/>
            <a:tailEnd/>
          </a:ln>
        </p:spPr>
        <p:txBody>
          <a:bodyPr>
            <a:prstTxWarp prst="textNoShape">
              <a:avLst/>
            </a:prstTxWarp>
            <a:spAutoFit/>
          </a:bodyPr>
          <a:lstStyle/>
          <a:p>
            <a:r>
              <a:rPr lang="en-US" sz="3200" dirty="0"/>
              <a:t>To make matters worse, Germany, </a:t>
            </a:r>
            <a:r>
              <a:rPr lang="en-US" sz="3200" dirty="0" smtClean="0"/>
              <a:t>Italy, </a:t>
            </a:r>
            <a:r>
              <a:rPr lang="en-US" sz="3200" dirty="0"/>
              <a:t>and Japan signed a formal alliance in September 1940 establishing what came to be known as. . .</a:t>
            </a:r>
          </a:p>
        </p:txBody>
      </p:sp>
      <p:sp>
        <p:nvSpPr>
          <p:cNvPr id="4" name="WordArt 2"/>
          <p:cNvSpPr>
            <a:spLocks noChangeArrowheads="1" noChangeShapeType="1" noTextEdit="1"/>
          </p:cNvSpPr>
          <p:nvPr/>
        </p:nvSpPr>
        <p:spPr bwMode="auto">
          <a:xfrm>
            <a:off x="228600" y="2046941"/>
            <a:ext cx="8610600" cy="4589956"/>
          </a:xfrm>
          <a:prstGeom prst="rect">
            <a:avLst/>
          </a:prstGeom>
        </p:spPr>
        <p:txBody>
          <a:bodyPr wrap="none" fromWordArt="1">
            <a:prstTxWarp prst="textPlain">
              <a:avLst>
                <a:gd name="adj" fmla="val 50000"/>
              </a:avLst>
            </a:prstTxWarp>
          </a:bodyPr>
          <a:lstStyle/>
          <a:p>
            <a:pPr algn="ctr"/>
            <a:r>
              <a:rPr lang="en-US" sz="3600" kern="10" dirty="0" smtClean="0">
                <a:ln w="28575">
                  <a:solidFill>
                    <a:srgbClr val="FF0000"/>
                  </a:solidFill>
                  <a:round/>
                  <a:headEnd/>
                  <a:tailEnd/>
                </a:ln>
                <a:effectLst>
                  <a:outerShdw blurRad="63500" dist="46662" dir="2115817" algn="ctr" rotWithShape="0">
                    <a:srgbClr val="B2B2B2">
                      <a:alpha val="79999"/>
                    </a:srgbClr>
                  </a:outerShdw>
                </a:effectLst>
                <a:latin typeface="Times New Roman"/>
                <a:ea typeface="Times New Roman"/>
                <a:cs typeface="Times New Roman"/>
              </a:rPr>
              <a:t>The Axis</a:t>
            </a:r>
          </a:p>
          <a:p>
            <a:pPr algn="ctr"/>
            <a:r>
              <a:rPr lang="en-US" sz="3600" kern="10" dirty="0" smtClean="0">
                <a:ln w="28575">
                  <a:solidFill>
                    <a:srgbClr val="FF0000"/>
                  </a:solidFill>
                  <a:round/>
                  <a:headEnd/>
                  <a:tailEnd/>
                </a:ln>
                <a:effectLst>
                  <a:outerShdw blurRad="63500" dist="46662" dir="2115817" algn="ctr" rotWithShape="0">
                    <a:srgbClr val="B2B2B2">
                      <a:alpha val="79999"/>
                    </a:srgbClr>
                  </a:outerShdw>
                </a:effectLst>
                <a:latin typeface="Times New Roman"/>
                <a:ea typeface="Times New Roman"/>
                <a:cs typeface="Times New Roman"/>
              </a:rPr>
              <a:t>Powers</a:t>
            </a:r>
            <a:endParaRPr lang="en-US" sz="3600" kern="10" dirty="0">
              <a:ln w="28575">
                <a:solidFill>
                  <a:srgbClr val="FF0000"/>
                </a:solidFill>
                <a:round/>
                <a:headEnd/>
                <a:tailEnd/>
              </a:ln>
              <a:effectLst>
                <a:outerShdw blurRad="63500" dist="46662" dir="2115817" algn="ctr" rotWithShape="0">
                  <a:srgbClr val="B2B2B2">
                    <a:alpha val="79999"/>
                  </a:srgbClr>
                </a:outerShdw>
              </a:effectLst>
              <a:latin typeface="Times New Roman"/>
              <a:ea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0" y="0"/>
            <a:ext cx="3962400" cy="6863417"/>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4000" dirty="0"/>
              <a:t>President Roosevelt believed that if Britain fell to the Nazis democracy in Europe might be lost forever.  Not only that, but the U.S. might be next on the German agenda</a:t>
            </a:r>
            <a:r>
              <a:rPr lang="en-US" sz="4000" dirty="0" smtClean="0"/>
              <a:t>.</a:t>
            </a:r>
            <a:endParaRPr lang="en-US" sz="4000" dirty="0"/>
          </a:p>
        </p:txBody>
      </p:sp>
      <p:pic>
        <p:nvPicPr>
          <p:cNvPr id="4" name="Picture 3"/>
          <p:cNvPicPr>
            <a:picLocks noChangeAspect="1"/>
          </p:cNvPicPr>
          <p:nvPr/>
        </p:nvPicPr>
        <p:blipFill>
          <a:blip r:embed="rId2"/>
          <a:stretch>
            <a:fillRect/>
          </a:stretch>
        </p:blipFill>
        <p:spPr>
          <a:xfrm>
            <a:off x="3962400" y="0"/>
            <a:ext cx="5181600" cy="680152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1" descr="Warships~1.jpg"/>
          <p:cNvPicPr>
            <a:picLocks noChangeAspect="1"/>
          </p:cNvPicPr>
          <p:nvPr/>
        </p:nvPicPr>
        <p:blipFill>
          <a:blip r:embed="rId2"/>
          <a:srcRect/>
          <a:stretch>
            <a:fillRect/>
          </a:stretch>
        </p:blipFill>
        <p:spPr bwMode="auto">
          <a:xfrm>
            <a:off x="121443" y="2062103"/>
            <a:ext cx="8901113" cy="4495800"/>
          </a:xfrm>
          <a:prstGeom prst="rect">
            <a:avLst/>
          </a:prstGeom>
          <a:noFill/>
          <a:ln w="9525">
            <a:noFill/>
            <a:miter lim="800000"/>
            <a:headEnd/>
            <a:tailEnd/>
          </a:ln>
        </p:spPr>
      </p:pic>
      <p:sp>
        <p:nvSpPr>
          <p:cNvPr id="28675" name="TextBox 2"/>
          <p:cNvSpPr txBox="1">
            <a:spLocks noChangeArrowheads="1"/>
          </p:cNvSpPr>
          <p:nvPr/>
        </p:nvSpPr>
        <p:spPr bwMode="auto">
          <a:xfrm>
            <a:off x="0" y="0"/>
            <a:ext cx="9144000" cy="2062103"/>
          </a:xfrm>
          <a:prstGeom prst="rect">
            <a:avLst/>
          </a:prstGeom>
          <a:noFill/>
          <a:ln w="9525">
            <a:noFill/>
            <a:miter lim="800000"/>
            <a:headEnd/>
            <a:tailEnd/>
          </a:ln>
        </p:spPr>
        <p:txBody>
          <a:bodyPr>
            <a:prstTxWarp prst="textNoShape">
              <a:avLst/>
            </a:prstTxWarp>
            <a:spAutoFit/>
          </a:bodyPr>
          <a:lstStyle/>
          <a:p>
            <a:pPr algn="ctr"/>
            <a:r>
              <a:rPr lang="en-US" sz="3200" dirty="0"/>
              <a:t>To provide quick assistance to Great Britain, the United States exchanged 50 old US destroyers that Britain could use to fight the Nazis, for access to British military bases in the Caribbean and Canada.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0" y="0"/>
            <a:ext cx="9144000" cy="1570038"/>
          </a:xfrm>
          <a:prstGeom prst="rect">
            <a:avLst/>
          </a:prstGeom>
          <a:noFill/>
          <a:ln w="9525">
            <a:noFill/>
            <a:miter lim="800000"/>
            <a:headEnd/>
            <a:tailEnd/>
          </a:ln>
        </p:spPr>
        <p:txBody>
          <a:bodyPr>
            <a:prstTxWarp prst="textNoShape">
              <a:avLst/>
            </a:prstTxWarp>
            <a:spAutoFit/>
          </a:bodyPr>
          <a:lstStyle/>
          <a:p>
            <a:pPr algn="ctr"/>
            <a:r>
              <a:rPr lang="en-US" sz="3200"/>
              <a:t>At the same time, Congress finally began to think about preparing America, in case war came despite our efforts to remain neutral.</a:t>
            </a:r>
          </a:p>
        </p:txBody>
      </p:sp>
      <p:pic>
        <p:nvPicPr>
          <p:cNvPr id="29699" name="Picture 5" descr="us%20capitol%207"/>
          <p:cNvPicPr>
            <a:picLocks noChangeAspect="1" noChangeArrowheads="1"/>
          </p:cNvPicPr>
          <p:nvPr/>
        </p:nvPicPr>
        <p:blipFill>
          <a:blip r:embed="rId2"/>
          <a:srcRect/>
          <a:stretch>
            <a:fillRect/>
          </a:stretch>
        </p:blipFill>
        <p:spPr bwMode="auto">
          <a:xfrm>
            <a:off x="304800" y="1676400"/>
            <a:ext cx="8458200" cy="5024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7" descr="unclesam"/>
          <p:cNvPicPr>
            <a:picLocks noChangeAspect="1" noChangeArrowheads="1"/>
          </p:cNvPicPr>
          <p:nvPr/>
        </p:nvPicPr>
        <p:blipFill>
          <a:blip r:embed="rId2"/>
          <a:srcRect/>
          <a:stretch>
            <a:fillRect/>
          </a:stretch>
        </p:blipFill>
        <p:spPr bwMode="auto">
          <a:xfrm>
            <a:off x="139700" y="228600"/>
            <a:ext cx="4773613" cy="6400800"/>
          </a:xfrm>
          <a:prstGeom prst="rect">
            <a:avLst/>
          </a:prstGeom>
          <a:noFill/>
          <a:ln w="9525">
            <a:noFill/>
            <a:miter lim="800000"/>
            <a:headEnd/>
            <a:tailEnd/>
          </a:ln>
        </p:spPr>
      </p:pic>
      <p:sp>
        <p:nvSpPr>
          <p:cNvPr id="4" name="TextBox 3"/>
          <p:cNvSpPr txBox="1">
            <a:spLocks noChangeArrowheads="1"/>
          </p:cNvSpPr>
          <p:nvPr/>
        </p:nvSpPr>
        <p:spPr bwMode="auto">
          <a:xfrm>
            <a:off x="4913313" y="2228195"/>
            <a:ext cx="4230687" cy="4401205"/>
          </a:xfrm>
          <a:prstGeom prst="rect">
            <a:avLst/>
          </a:prstGeom>
          <a:noFill/>
          <a:ln w="9525">
            <a:noFill/>
            <a:miter lim="800000"/>
            <a:headEnd/>
            <a:tailEnd/>
          </a:ln>
        </p:spPr>
        <p:txBody>
          <a:bodyPr wrap="square">
            <a:prstTxWarp prst="textNoShape">
              <a:avLst/>
            </a:prstTxWarp>
            <a:spAutoFit/>
          </a:bodyPr>
          <a:lstStyle/>
          <a:p>
            <a:pPr>
              <a:buFont typeface="Arial"/>
              <a:buChar char="•"/>
            </a:pPr>
            <a:r>
              <a:rPr lang="en-US" sz="2800" dirty="0" smtClean="0"/>
              <a:t>   Congress also passed </a:t>
            </a:r>
            <a:r>
              <a:rPr lang="en-US" sz="2800" dirty="0" smtClean="0"/>
              <a:t>the</a:t>
            </a:r>
            <a:r>
              <a:rPr lang="en-US" sz="2800" dirty="0" smtClean="0"/>
              <a:t> </a:t>
            </a:r>
            <a:r>
              <a:rPr lang="en-US" sz="2800" dirty="0" smtClean="0"/>
              <a:t>Selective </a:t>
            </a:r>
            <a:r>
              <a:rPr lang="en-US" sz="2800" dirty="0"/>
              <a:t>Training </a:t>
            </a:r>
            <a:r>
              <a:rPr lang="en-US" sz="2800" dirty="0" smtClean="0"/>
              <a:t>and</a:t>
            </a:r>
            <a:r>
              <a:rPr lang="en-US" sz="2800" dirty="0" smtClean="0"/>
              <a:t> </a:t>
            </a:r>
            <a:r>
              <a:rPr lang="en-US" sz="2800" dirty="0" smtClean="0"/>
              <a:t>Service </a:t>
            </a:r>
            <a:r>
              <a:rPr lang="en-US" sz="2800" dirty="0"/>
              <a:t>Act. </a:t>
            </a:r>
            <a:r>
              <a:rPr lang="en-US" sz="2800" dirty="0" smtClean="0"/>
              <a:t> </a:t>
            </a:r>
          </a:p>
          <a:p>
            <a:pPr>
              <a:buFont typeface="Arial"/>
              <a:buChar char="•"/>
            </a:pPr>
            <a:r>
              <a:rPr lang="en-US" sz="2800" dirty="0" smtClean="0"/>
              <a:t>   Forced </a:t>
            </a:r>
            <a:r>
              <a:rPr lang="en-US" sz="2800" dirty="0"/>
              <a:t>16 million men</a:t>
            </a:r>
            <a:r>
              <a:rPr lang="en-US" sz="2800" dirty="0" smtClean="0"/>
              <a:t>,</a:t>
            </a:r>
            <a:r>
              <a:rPr lang="en-US" sz="2800" dirty="0" smtClean="0"/>
              <a:t> </a:t>
            </a:r>
            <a:r>
              <a:rPr lang="en-US" sz="2800" dirty="0" smtClean="0"/>
              <a:t>ages </a:t>
            </a:r>
            <a:r>
              <a:rPr lang="en-US" sz="2800" dirty="0"/>
              <a:t>21-35 to register</a:t>
            </a:r>
            <a:r>
              <a:rPr lang="en-US" sz="2800" dirty="0" smtClean="0"/>
              <a:t> with </a:t>
            </a:r>
            <a:r>
              <a:rPr lang="en-US" sz="2800" dirty="0"/>
              <a:t>the government</a:t>
            </a:r>
            <a:r>
              <a:rPr lang="en-US" sz="2800" dirty="0" smtClean="0"/>
              <a:t>.</a:t>
            </a:r>
          </a:p>
          <a:p>
            <a:pPr>
              <a:buFont typeface="Arial"/>
              <a:buChar char="•"/>
            </a:pPr>
            <a:r>
              <a:rPr lang="en-US" sz="2800" dirty="0" smtClean="0"/>
              <a:t>   Of </a:t>
            </a:r>
            <a:r>
              <a:rPr lang="en-US" sz="2800" dirty="0"/>
              <a:t>those 16 million, </a:t>
            </a:r>
            <a:r>
              <a:rPr lang="en-US" sz="2800" dirty="0" smtClean="0"/>
              <a:t>1</a:t>
            </a:r>
            <a:r>
              <a:rPr lang="en-US" sz="2800" dirty="0" smtClean="0"/>
              <a:t> </a:t>
            </a:r>
            <a:r>
              <a:rPr lang="en-US" sz="2800" dirty="0" smtClean="0"/>
              <a:t>million </a:t>
            </a:r>
            <a:r>
              <a:rPr lang="en-US" sz="2800" dirty="0"/>
              <a:t>would </a:t>
            </a:r>
            <a:r>
              <a:rPr lang="en-US" sz="2800" dirty="0" smtClean="0"/>
              <a:t>be</a:t>
            </a:r>
            <a:r>
              <a:rPr lang="en-US" sz="2800" dirty="0" smtClean="0"/>
              <a:t> </a:t>
            </a:r>
            <a:r>
              <a:rPr lang="en-US" sz="2800" dirty="0" smtClean="0"/>
              <a:t>selected </a:t>
            </a:r>
            <a:r>
              <a:rPr lang="en-US" sz="2800" dirty="0"/>
              <a:t>to serve for a</a:t>
            </a:r>
            <a:r>
              <a:rPr lang="en-US" sz="2800" dirty="0" smtClean="0"/>
              <a:t> period </a:t>
            </a:r>
            <a:r>
              <a:rPr lang="en-US" sz="2800" dirty="0"/>
              <a:t>of 1 year.</a:t>
            </a:r>
          </a:p>
        </p:txBody>
      </p:sp>
      <p:sp>
        <p:nvSpPr>
          <p:cNvPr id="5" name="TextBox 4"/>
          <p:cNvSpPr txBox="1"/>
          <p:nvPr/>
        </p:nvSpPr>
        <p:spPr>
          <a:xfrm>
            <a:off x="4913313" y="0"/>
            <a:ext cx="4230687" cy="2246769"/>
          </a:xfrm>
          <a:prstGeom prst="rect">
            <a:avLst/>
          </a:prstGeom>
          <a:noFill/>
        </p:spPr>
        <p:txBody>
          <a:bodyPr wrap="square" rtlCol="0">
            <a:spAutoFit/>
          </a:bodyPr>
          <a:lstStyle/>
          <a:p>
            <a:pPr>
              <a:buFont typeface="Arial"/>
              <a:buChar char="•"/>
            </a:pPr>
            <a:r>
              <a:rPr lang="en-US" sz="2800" dirty="0" smtClean="0"/>
              <a:t> In the fall of 1940 </a:t>
            </a:r>
            <a:r>
              <a:rPr lang="en-US" sz="2800" dirty="0" smtClean="0"/>
              <a:t>  </a:t>
            </a:r>
            <a:r>
              <a:rPr lang="en-US" sz="2800" dirty="0" smtClean="0"/>
              <a:t>Congress </a:t>
            </a:r>
            <a:r>
              <a:rPr lang="en-US" sz="2800" dirty="0" smtClean="0"/>
              <a:t>approved</a:t>
            </a:r>
            <a:r>
              <a:rPr lang="en-US" sz="2800" dirty="0" smtClean="0"/>
              <a:t> </a:t>
            </a:r>
            <a:r>
              <a:rPr lang="en-US" sz="2800" dirty="0" smtClean="0"/>
              <a:t>spending </a:t>
            </a:r>
            <a:r>
              <a:rPr lang="en-US" sz="2800" dirty="0" smtClean="0"/>
              <a:t>$37 Billion on </a:t>
            </a:r>
            <a:r>
              <a:rPr lang="en-US" sz="2800" dirty="0" smtClean="0"/>
              <a:t> </a:t>
            </a:r>
            <a:r>
              <a:rPr lang="en-US" sz="2800" dirty="0" smtClean="0"/>
              <a:t> </a:t>
            </a:r>
            <a:r>
              <a:rPr lang="en-US" sz="2800" dirty="0" smtClean="0"/>
              <a:t>naval </a:t>
            </a:r>
            <a:r>
              <a:rPr lang="en-US" sz="2800" dirty="0" smtClean="0"/>
              <a:t>and </a:t>
            </a:r>
            <a:r>
              <a:rPr lang="en-US" sz="2800" dirty="0" smtClean="0"/>
              <a:t>airplane </a:t>
            </a:r>
            <a:r>
              <a:rPr lang="en-US" sz="2800" dirty="0" smtClean="0"/>
              <a:t>construction.</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8" name="Text Box 6"/>
          <p:cNvSpPr txBox="1">
            <a:spLocks noChangeArrowheads="1"/>
          </p:cNvSpPr>
          <p:nvPr/>
        </p:nvSpPr>
        <p:spPr bwMode="auto">
          <a:xfrm>
            <a:off x="0" y="0"/>
            <a:ext cx="3934070" cy="6740307"/>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4800" dirty="0" smtClean="0"/>
              <a:t>As Germany began to pound Britain from the air </a:t>
            </a:r>
            <a:r>
              <a:rPr lang="en-US" sz="4800" dirty="0" smtClean="0"/>
              <a:t>1940-1941, </a:t>
            </a:r>
            <a:r>
              <a:rPr lang="en-US" sz="4800" dirty="0" smtClean="0"/>
              <a:t>Roosevelt </a:t>
            </a:r>
            <a:r>
              <a:rPr lang="en-US" sz="4800" dirty="0" smtClean="0"/>
              <a:t>urged Congress to</a:t>
            </a:r>
            <a:r>
              <a:rPr lang="en-US" sz="4800" dirty="0" smtClean="0"/>
              <a:t> do more to help.</a:t>
            </a:r>
            <a:endParaRPr lang="en-US" sz="4800" dirty="0"/>
          </a:p>
        </p:txBody>
      </p:sp>
      <p:pic>
        <p:nvPicPr>
          <p:cNvPr id="4" name="Picture 3"/>
          <p:cNvPicPr>
            <a:picLocks noChangeAspect="1"/>
          </p:cNvPicPr>
          <p:nvPr/>
        </p:nvPicPr>
        <p:blipFill>
          <a:blip r:embed="rId2"/>
          <a:stretch>
            <a:fillRect/>
          </a:stretch>
        </p:blipFill>
        <p:spPr>
          <a:xfrm>
            <a:off x="3934070" y="337200"/>
            <a:ext cx="5209931" cy="61836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4" descr="President Roosevelt Signing the Declaration of War Against Japan, 1941."/>
          <p:cNvPicPr>
            <a:picLocks noChangeAspect="1" noChangeArrowheads="1"/>
          </p:cNvPicPr>
          <p:nvPr/>
        </p:nvPicPr>
        <p:blipFill>
          <a:blip r:embed="rId2"/>
          <a:srcRect/>
          <a:stretch>
            <a:fillRect/>
          </a:stretch>
        </p:blipFill>
        <p:spPr bwMode="auto">
          <a:xfrm>
            <a:off x="0" y="0"/>
            <a:ext cx="5503788" cy="6820934"/>
          </a:xfrm>
          <a:prstGeom prst="rect">
            <a:avLst/>
          </a:prstGeom>
          <a:noFill/>
          <a:ln w="9525">
            <a:noFill/>
            <a:miter lim="800000"/>
            <a:headEnd/>
            <a:tailEnd/>
          </a:ln>
        </p:spPr>
      </p:pic>
      <p:sp>
        <p:nvSpPr>
          <p:cNvPr id="32771" name="Text Box 5"/>
          <p:cNvSpPr txBox="1">
            <a:spLocks noChangeArrowheads="1"/>
          </p:cNvSpPr>
          <p:nvPr/>
        </p:nvSpPr>
        <p:spPr bwMode="auto">
          <a:xfrm>
            <a:off x="5503788" y="80626"/>
            <a:ext cx="3640212" cy="6740308"/>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3600" dirty="0"/>
              <a:t>To</a:t>
            </a:r>
            <a:r>
              <a:rPr lang="en-US" sz="3600" dirty="0" smtClean="0"/>
              <a:t> that end, Congress passed the Lend </a:t>
            </a:r>
            <a:r>
              <a:rPr lang="en-US" sz="3600" dirty="0"/>
              <a:t>Lease Act</a:t>
            </a:r>
            <a:r>
              <a:rPr lang="en-US" sz="3600" dirty="0" smtClean="0"/>
              <a:t> in March, 1941 that </a:t>
            </a:r>
            <a:r>
              <a:rPr lang="en-US" sz="3600" dirty="0"/>
              <a:t>allowed the U.S. to lend weapons and supplies to “any country whose defense was vital to the United States.”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WordArt 2"/>
          <p:cNvSpPr>
            <a:spLocks noChangeArrowheads="1" noChangeShapeType="1" noTextEdit="1"/>
          </p:cNvSpPr>
          <p:nvPr/>
        </p:nvSpPr>
        <p:spPr bwMode="auto">
          <a:xfrm>
            <a:off x="0" y="0"/>
            <a:ext cx="9144000" cy="685800"/>
          </a:xfrm>
          <a:prstGeom prst="rect">
            <a:avLst/>
          </a:prstGeom>
        </p:spPr>
        <p:txBody>
          <a:bodyPr wrap="none" fromWordArt="1">
            <a:prstTxWarp prst="textPlain">
              <a:avLst>
                <a:gd name="adj" fmla="val 50000"/>
              </a:avLst>
            </a:prstTxWarp>
          </a:bodyPr>
          <a:lstStyle/>
          <a:p>
            <a:pPr algn="ctr"/>
            <a:r>
              <a:rPr lang="en-US" sz="3600" kern="10" dirty="0" smtClean="0">
                <a:ln w="28575">
                  <a:solidFill>
                    <a:srgbClr val="FF0000"/>
                  </a:solidFill>
                  <a:round/>
                  <a:headEnd/>
                  <a:tailEnd/>
                </a:ln>
                <a:effectLst>
                  <a:outerShdw blurRad="63500" dist="46662" dir="2115817" algn="ctr" rotWithShape="0">
                    <a:srgbClr val="B2B2B2">
                      <a:alpha val="79999"/>
                    </a:srgbClr>
                  </a:outerShdw>
                </a:effectLst>
                <a:latin typeface="Times New Roman"/>
                <a:ea typeface="Times New Roman"/>
                <a:cs typeface="Times New Roman"/>
              </a:rPr>
              <a:t>Hitler is a Dumbass!</a:t>
            </a:r>
            <a:endParaRPr lang="en-US" sz="3600" kern="10" dirty="0">
              <a:ln w="28575">
                <a:solidFill>
                  <a:srgbClr val="FF0000"/>
                </a:solidFill>
                <a:round/>
                <a:headEnd/>
                <a:tailEnd/>
              </a:ln>
              <a:effectLst>
                <a:outerShdw blurRad="63500" dist="46662" dir="2115817" algn="ctr" rotWithShape="0">
                  <a:srgbClr val="B2B2B2">
                    <a:alpha val="79999"/>
                  </a:srgbClr>
                </a:outerShdw>
              </a:effectLst>
              <a:latin typeface="Times New Roman"/>
              <a:ea typeface="Times New Roman"/>
              <a:cs typeface="Times New Roman"/>
            </a:endParaRPr>
          </a:p>
        </p:txBody>
      </p:sp>
      <p:pic>
        <p:nvPicPr>
          <p:cNvPr id="9" name="Picture 8"/>
          <p:cNvPicPr>
            <a:picLocks noChangeAspect="1"/>
          </p:cNvPicPr>
          <p:nvPr/>
        </p:nvPicPr>
        <p:blipFill>
          <a:blip r:embed="rId2"/>
          <a:stretch>
            <a:fillRect/>
          </a:stretch>
        </p:blipFill>
        <p:spPr>
          <a:xfrm>
            <a:off x="0" y="1249456"/>
            <a:ext cx="6350000" cy="4762500"/>
          </a:xfrm>
          <a:prstGeom prst="rect">
            <a:avLst/>
          </a:prstGeom>
        </p:spPr>
      </p:pic>
      <p:sp>
        <p:nvSpPr>
          <p:cNvPr id="10" name="TextBox 9"/>
          <p:cNvSpPr txBox="1"/>
          <p:nvPr/>
        </p:nvSpPr>
        <p:spPr>
          <a:xfrm>
            <a:off x="6350001" y="787791"/>
            <a:ext cx="2793999" cy="2554545"/>
          </a:xfrm>
          <a:prstGeom prst="rect">
            <a:avLst/>
          </a:prstGeom>
          <a:noFill/>
        </p:spPr>
        <p:txBody>
          <a:bodyPr wrap="square" rtlCol="0">
            <a:spAutoFit/>
          </a:bodyPr>
          <a:lstStyle/>
          <a:p>
            <a:r>
              <a:rPr lang="en-US" sz="3200" dirty="0" smtClean="0"/>
              <a:t>In June of 1941, Hitler broke the non-aggression pact with the Soviet Union. </a:t>
            </a:r>
            <a:endParaRPr lang="en-US" sz="3200" dirty="0"/>
          </a:p>
        </p:txBody>
      </p:sp>
      <p:sp>
        <p:nvSpPr>
          <p:cNvPr id="11" name="TextBox 10"/>
          <p:cNvSpPr txBox="1"/>
          <p:nvPr/>
        </p:nvSpPr>
        <p:spPr>
          <a:xfrm>
            <a:off x="6350001" y="3429000"/>
            <a:ext cx="2793999" cy="3539430"/>
          </a:xfrm>
          <a:prstGeom prst="rect">
            <a:avLst/>
          </a:prstGeom>
          <a:noFill/>
        </p:spPr>
        <p:txBody>
          <a:bodyPr wrap="square" rtlCol="0">
            <a:spAutoFit/>
          </a:bodyPr>
          <a:lstStyle/>
          <a:p>
            <a:r>
              <a:rPr lang="en-US" sz="3200" dirty="0" smtClean="0"/>
              <a:t>He did so in an effort to secure Soviet oil fields, and to capture Moscow before the Soviets could stop him.</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428178"/>
            <a:ext cx="4960471" cy="6001643"/>
          </a:xfrm>
          <a:prstGeom prst="rect">
            <a:avLst/>
          </a:prstGeom>
          <a:noFill/>
        </p:spPr>
        <p:txBody>
          <a:bodyPr wrap="square" rtlCol="0">
            <a:spAutoFit/>
          </a:bodyPr>
          <a:lstStyle/>
          <a:p>
            <a:pPr algn="ctr"/>
            <a:r>
              <a:rPr lang="en-US" sz="4800" dirty="0" smtClean="0"/>
              <a:t>As the possibility of war grew in Europe throughout the first half of the 1930’s, America hoped to learn from the mistakes of its past.</a:t>
            </a:r>
            <a:endParaRPr lang="en-US" sz="4800" dirty="0"/>
          </a:p>
        </p:txBody>
      </p:sp>
      <p:pic>
        <p:nvPicPr>
          <p:cNvPr id="5" name="Picture 4"/>
          <p:cNvPicPr>
            <a:picLocks noChangeAspect="1"/>
          </p:cNvPicPr>
          <p:nvPr/>
        </p:nvPicPr>
        <p:blipFill>
          <a:blip r:embed="rId2"/>
          <a:stretch>
            <a:fillRect/>
          </a:stretch>
        </p:blipFill>
        <p:spPr>
          <a:xfrm>
            <a:off x="5139765" y="0"/>
            <a:ext cx="4004235" cy="687907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0" y="0"/>
            <a:ext cx="9144000" cy="2690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800" i="0" u="none" strike="noStrike" kern="0" cap="none" spc="0" normalizeH="0" baseline="0" noProof="0" dirty="0" smtClean="0">
                <a:ln>
                  <a:noFill/>
                </a:ln>
                <a:effectLst/>
                <a:uLnTx/>
                <a:uFillTx/>
                <a:latin typeface="+mn-lt"/>
                <a:ea typeface="ＭＳ Ｐゴシック" pitchFamily="-107" charset="-128"/>
                <a:cs typeface="ＭＳ Ｐゴシック" pitchFamily="-107" charset="-128"/>
              </a:rPr>
              <a:t>As</a:t>
            </a:r>
            <a:r>
              <a:rPr kumimoji="0" lang="en-US" sz="2800" i="0" u="none" strike="noStrike" kern="0" cap="none" spc="0" normalizeH="0" noProof="0" dirty="0" smtClean="0">
                <a:ln>
                  <a:noFill/>
                </a:ln>
                <a:effectLst/>
                <a:uLnTx/>
                <a:uFillTx/>
                <a:latin typeface="+mn-lt"/>
                <a:ea typeface="ＭＳ Ｐゴシック" pitchFamily="-107" charset="-128"/>
                <a:cs typeface="ＭＳ Ｐゴシック" pitchFamily="-107" charset="-128"/>
              </a:rPr>
              <a:t> a result, </a:t>
            </a:r>
            <a:r>
              <a:rPr kumimoji="0" lang="en-US" sz="2800" i="0" u="none" strike="noStrike" kern="0" cap="none" spc="0" normalizeH="0" baseline="0" noProof="0" dirty="0" smtClean="0">
                <a:ln>
                  <a:noFill/>
                </a:ln>
                <a:effectLst/>
                <a:uLnTx/>
                <a:uFillTx/>
                <a:latin typeface="+mn-lt"/>
                <a:ea typeface="ＭＳ Ｐゴシック" pitchFamily="-107" charset="-128"/>
                <a:cs typeface="ＭＳ Ｐゴシック" pitchFamily="-107" charset="-128"/>
              </a:rPr>
              <a:t>FDR began sending lend-lease supplies to the Soviet</a:t>
            </a:r>
            <a:r>
              <a:rPr kumimoji="0" lang="en-US" sz="2800" i="0" u="none" strike="noStrike" kern="0" cap="none" spc="0" normalizeH="0" noProof="0" dirty="0" smtClean="0">
                <a:ln>
                  <a:noFill/>
                </a:ln>
                <a:effectLst/>
                <a:uLnTx/>
                <a:uFillTx/>
                <a:latin typeface="+mn-lt"/>
                <a:ea typeface="ＭＳ Ｐゴシック" pitchFamily="-107" charset="-128"/>
                <a:cs typeface="ＭＳ Ｐゴシック" pitchFamily="-107" charset="-128"/>
              </a:rPr>
              <a:t> Union (USSR).</a:t>
            </a:r>
            <a:endParaRPr kumimoji="0" lang="en-US" sz="2800" i="0" u="none" strike="noStrike" kern="0" cap="none" spc="0" normalizeH="0" baseline="0" noProof="0" dirty="0" smtClean="0">
              <a:ln>
                <a:noFill/>
              </a:ln>
              <a:effectLst/>
              <a:uLnTx/>
              <a:uFillTx/>
              <a:latin typeface="+mn-lt"/>
              <a:ea typeface="ＭＳ Ｐゴシック" pitchFamily="-107" charset="-128"/>
              <a:cs typeface="ＭＳ Ｐゴシック" pitchFamily="-107" charset="-128"/>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800" i="0" u="none" strike="noStrike" kern="0" cap="none" spc="0" normalizeH="0" baseline="0" noProof="0" dirty="0" smtClean="0">
                <a:ln>
                  <a:noFill/>
                </a:ln>
                <a:effectLst/>
                <a:uLnTx/>
                <a:uFillTx/>
                <a:latin typeface="+mn-lt"/>
                <a:ea typeface="ＭＳ Ｐゴシック" pitchFamily="-107" charset="-128"/>
                <a:cs typeface="ＭＳ Ｐゴシック" pitchFamily="-107" charset="-128"/>
              </a:rPr>
              <a:t>German U-boats traveled in “wolf packs” at night torpedoing weapon shipments headed for the Britain and the </a:t>
            </a:r>
            <a:r>
              <a:rPr kumimoji="0" lang="en-US" sz="2800" i="0" u="none" strike="noStrike" kern="0" cap="none" spc="0" normalizeH="0" baseline="0" noProof="0" dirty="0" smtClean="0">
                <a:ln>
                  <a:noFill/>
                </a:ln>
                <a:effectLst/>
                <a:uLnTx/>
                <a:uFillTx/>
                <a:latin typeface="+mn-lt"/>
                <a:ea typeface="ＭＳ Ｐゴシック" pitchFamily="-107" charset="-128"/>
                <a:cs typeface="ＭＳ Ｐゴシック" pitchFamily="-107" charset="-128"/>
              </a:rPr>
              <a:t>USSR.</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800" i="0" u="none" strike="noStrike" kern="0" cap="none" spc="0" normalizeH="0" baseline="0" noProof="0" dirty="0" smtClean="0">
                <a:ln>
                  <a:noFill/>
                </a:ln>
                <a:effectLst/>
                <a:uLnTx/>
                <a:uFillTx/>
                <a:latin typeface="+mn-lt"/>
                <a:ea typeface="ＭＳ Ｐゴシック" pitchFamily="-107" charset="-128"/>
                <a:cs typeface="ＭＳ Ｐゴシック" pitchFamily="-107" charset="-128"/>
              </a:rPr>
              <a:t>FDR allowed U.S. warships to attack German U-boats in self-</a:t>
            </a:r>
            <a:r>
              <a:rPr kumimoji="0" lang="en-US" sz="2800" i="0" u="none" strike="noStrike" kern="0" cap="none" spc="0" normalizeH="0" baseline="0" noProof="0" dirty="0" smtClean="0">
                <a:ln>
                  <a:noFill/>
                </a:ln>
                <a:effectLst/>
                <a:uLnTx/>
                <a:uFillTx/>
                <a:latin typeface="+mn-lt"/>
                <a:ea typeface="ＭＳ Ｐゴシック" pitchFamily="-107" charset="-128"/>
                <a:cs typeface="ＭＳ Ｐゴシック" pitchFamily="-107" charset="-128"/>
              </a:rPr>
              <a:t>defense.</a:t>
            </a:r>
            <a:endParaRPr kumimoji="0" lang="en-US" sz="2800" i="0" u="none" strike="noStrike" kern="0" cap="none" spc="0" normalizeH="0" baseline="0" noProof="0" dirty="0">
              <a:ln>
                <a:noFill/>
              </a:ln>
              <a:effectLst/>
              <a:uLnTx/>
              <a:uFillTx/>
              <a:latin typeface="+mn-lt"/>
              <a:ea typeface="ＭＳ Ｐゴシック" pitchFamily="-107" charset="-128"/>
              <a:cs typeface="ＭＳ Ｐゴシック" pitchFamily="-107" charset="-128"/>
            </a:endParaRPr>
          </a:p>
        </p:txBody>
      </p:sp>
      <p:pic>
        <p:nvPicPr>
          <p:cNvPr id="5" name="Picture 4"/>
          <p:cNvPicPr>
            <a:picLocks noChangeAspect="1"/>
          </p:cNvPicPr>
          <p:nvPr/>
        </p:nvPicPr>
        <p:blipFill>
          <a:blip r:embed="rId2"/>
          <a:stretch>
            <a:fillRect/>
          </a:stretch>
        </p:blipFill>
        <p:spPr>
          <a:xfrm>
            <a:off x="998817" y="2690812"/>
            <a:ext cx="7146365" cy="40528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476250" y="1299882"/>
            <a:ext cx="8191500" cy="5558118"/>
          </a:xfrm>
          <a:prstGeom prst="rect">
            <a:avLst/>
          </a:prstGeom>
          <a:noFill/>
          <a:ln w="9525">
            <a:noFill/>
            <a:miter lim="800000"/>
            <a:headEnd/>
            <a:tailEnd/>
          </a:ln>
          <a:effectLst/>
        </p:spPr>
      </p:pic>
      <p:sp>
        <p:nvSpPr>
          <p:cNvPr id="5" name="TextBox 4"/>
          <p:cNvSpPr txBox="1"/>
          <p:nvPr/>
        </p:nvSpPr>
        <p:spPr>
          <a:xfrm>
            <a:off x="0" y="0"/>
            <a:ext cx="9144000" cy="1384995"/>
          </a:xfrm>
          <a:prstGeom prst="rect">
            <a:avLst/>
          </a:prstGeom>
          <a:noFill/>
        </p:spPr>
        <p:txBody>
          <a:bodyPr wrap="square" rtlCol="0">
            <a:spAutoFit/>
          </a:bodyPr>
          <a:lstStyle/>
          <a:p>
            <a:pPr algn="ctr"/>
            <a:r>
              <a:rPr lang="en-US" sz="2800" dirty="0" smtClean="0"/>
              <a:t>As 1941 drew to a close, America had been successful in staying out of the war.  However, things didn’t look good for the future.</a:t>
            </a: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152400"/>
            <a:ext cx="9144000" cy="106680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3200"/>
              <a:t>While all of this was going on, another storm was brewing across the Pacific.</a:t>
            </a:r>
          </a:p>
        </p:txBody>
      </p:sp>
      <p:pic>
        <p:nvPicPr>
          <p:cNvPr id="47107" name="Picture 3"/>
          <p:cNvPicPr>
            <a:picLocks noChangeAspect="1" noChangeArrowheads="1"/>
          </p:cNvPicPr>
          <p:nvPr/>
        </p:nvPicPr>
        <p:blipFill>
          <a:blip r:embed="rId2"/>
          <a:srcRect/>
          <a:stretch>
            <a:fillRect/>
          </a:stretch>
        </p:blipFill>
        <p:spPr bwMode="auto">
          <a:xfrm>
            <a:off x="685800" y="1371600"/>
            <a:ext cx="7620000" cy="4405313"/>
          </a:xfrm>
          <a:prstGeom prst="rect">
            <a:avLst/>
          </a:prstGeom>
          <a:noFill/>
          <a:ln w="9525">
            <a:noFill/>
            <a:miter lim="800000"/>
            <a:headEnd/>
            <a:tailEnd/>
          </a:ln>
        </p:spPr>
      </p:pic>
      <p:sp>
        <p:nvSpPr>
          <p:cNvPr id="47108" name="Text Box 4"/>
          <p:cNvSpPr txBox="1">
            <a:spLocks noChangeArrowheads="1"/>
          </p:cNvSpPr>
          <p:nvPr/>
        </p:nvSpPr>
        <p:spPr bwMode="auto">
          <a:xfrm>
            <a:off x="609600" y="5715000"/>
            <a:ext cx="7924800" cy="106680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3200"/>
              <a:t>Japan was beginning to plan its own course of action.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224" name="Picture 2"/>
          <p:cNvPicPr>
            <a:picLocks noChangeAspect="1" noChangeArrowheads="1"/>
          </p:cNvPicPr>
          <p:nvPr/>
        </p:nvPicPr>
        <p:blipFill>
          <a:blip r:embed="rId2"/>
          <a:srcRect/>
          <a:stretch>
            <a:fillRect/>
          </a:stretch>
        </p:blipFill>
        <p:spPr bwMode="auto">
          <a:xfrm>
            <a:off x="0" y="197423"/>
            <a:ext cx="5060576" cy="6463154"/>
          </a:xfrm>
          <a:prstGeom prst="rect">
            <a:avLst/>
          </a:prstGeom>
          <a:noFill/>
          <a:ln w="9525">
            <a:noFill/>
            <a:miter lim="800000"/>
            <a:headEnd/>
            <a:tailEnd/>
          </a:ln>
        </p:spPr>
      </p:pic>
      <p:sp>
        <p:nvSpPr>
          <p:cNvPr id="46225" name="Text Box 3"/>
          <p:cNvSpPr txBox="1">
            <a:spLocks noChangeArrowheads="1"/>
          </p:cNvSpPr>
          <p:nvPr/>
        </p:nvSpPr>
        <p:spPr bwMode="auto">
          <a:xfrm>
            <a:off x="5289176" y="612844"/>
            <a:ext cx="3854824" cy="5632312"/>
          </a:xfrm>
          <a:prstGeom prst="rect">
            <a:avLst/>
          </a:prstGeom>
          <a:noFill/>
          <a:ln w="9525">
            <a:noFill/>
            <a:miter lim="800000"/>
            <a:headEnd/>
            <a:tailEnd/>
          </a:ln>
        </p:spPr>
        <p:txBody>
          <a:bodyPr wrap="square">
            <a:prstTxWarp prst="textNoShape">
              <a:avLst/>
            </a:prstTxWarp>
            <a:spAutoFit/>
          </a:bodyPr>
          <a:lstStyle/>
          <a:p>
            <a:pPr algn="ctr" eaLnBrk="0" hangingPunct="0">
              <a:spcBef>
                <a:spcPct val="50000"/>
              </a:spcBef>
            </a:pPr>
            <a:r>
              <a:rPr lang="en-US" sz="3600" dirty="0" smtClean="0">
                <a:latin typeface="Calibri" pitchFamily="27" charset="0"/>
              </a:rPr>
              <a:t>The Japanese government, led by Hideki </a:t>
            </a:r>
            <a:r>
              <a:rPr lang="en-US" sz="3600" dirty="0" err="1" smtClean="0">
                <a:latin typeface="Calibri" pitchFamily="27" charset="0"/>
              </a:rPr>
              <a:t>Tojo</a:t>
            </a:r>
            <a:r>
              <a:rPr lang="en-US" sz="3600" dirty="0" smtClean="0">
                <a:latin typeface="Calibri" pitchFamily="27" charset="0"/>
              </a:rPr>
              <a:t>, believed that a push for Japanese imperial expansion would help Japan deal with its own economic problems.  </a:t>
            </a:r>
            <a:endParaRPr lang="en-US" sz="3600" dirty="0">
              <a:latin typeface="Palatino" pitchFamily="27"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248" name="Picture 2" descr="Map of Japanese Empire"/>
          <p:cNvPicPr>
            <a:picLocks noChangeAspect="1" noChangeArrowheads="1"/>
          </p:cNvPicPr>
          <p:nvPr/>
        </p:nvPicPr>
        <p:blipFill>
          <a:blip r:embed="rId2"/>
          <a:srcRect/>
          <a:stretch>
            <a:fillRect/>
          </a:stretch>
        </p:blipFill>
        <p:spPr bwMode="auto">
          <a:xfrm>
            <a:off x="368300" y="1077217"/>
            <a:ext cx="8407400" cy="5762435"/>
          </a:xfrm>
          <a:prstGeom prst="rect">
            <a:avLst/>
          </a:prstGeom>
          <a:noFill/>
          <a:ln w="9525">
            <a:noFill/>
            <a:miter lim="800000"/>
            <a:headEnd/>
            <a:tailEnd/>
          </a:ln>
        </p:spPr>
      </p:pic>
      <p:sp>
        <p:nvSpPr>
          <p:cNvPr id="47249" name="Rectangle 3"/>
          <p:cNvSpPr>
            <a:spLocks noChangeArrowheads="1"/>
          </p:cNvSpPr>
          <p:nvPr/>
        </p:nvSpPr>
        <p:spPr bwMode="auto">
          <a:xfrm>
            <a:off x="0" y="0"/>
            <a:ext cx="9144000" cy="1077218"/>
          </a:xfrm>
          <a:prstGeom prst="rect">
            <a:avLst/>
          </a:prstGeom>
          <a:noFill/>
          <a:ln w="9525">
            <a:noFill/>
            <a:miter lim="800000"/>
            <a:headEnd/>
            <a:tailEnd/>
          </a:ln>
        </p:spPr>
        <p:txBody>
          <a:bodyPr>
            <a:prstTxWarp prst="textNoShape">
              <a:avLst/>
            </a:prstTxWarp>
            <a:spAutoFit/>
          </a:bodyPr>
          <a:lstStyle/>
          <a:p>
            <a:pPr algn="ctr"/>
            <a:r>
              <a:rPr lang="en-US" sz="3200" dirty="0" smtClean="0">
                <a:latin typeface="Calibri" pitchFamily="27" charset="0"/>
              </a:rPr>
              <a:t>To that end, Japan invaded Manchuria in 1931 and into China in 1937.  </a:t>
            </a:r>
            <a:endParaRPr lang="en-US" sz="3200" dirty="0">
              <a:latin typeface="Calibri" pitchFamily="27"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descr="Map of Japanese Empire"/>
          <p:cNvPicPr>
            <a:picLocks noChangeAspect="1" noChangeArrowheads="1"/>
          </p:cNvPicPr>
          <p:nvPr/>
        </p:nvPicPr>
        <p:blipFill>
          <a:blip r:embed="rId2"/>
          <a:srcRect/>
          <a:stretch>
            <a:fillRect/>
          </a:stretch>
        </p:blipFill>
        <p:spPr bwMode="auto">
          <a:xfrm>
            <a:off x="368300" y="954107"/>
            <a:ext cx="8407400" cy="5885546"/>
          </a:xfrm>
          <a:prstGeom prst="rect">
            <a:avLst/>
          </a:prstGeom>
          <a:noFill/>
          <a:ln w="9525">
            <a:noFill/>
            <a:miter lim="800000"/>
            <a:headEnd/>
            <a:tailEnd/>
          </a:ln>
        </p:spPr>
      </p:pic>
      <p:sp>
        <p:nvSpPr>
          <p:cNvPr id="5" name="Rectangle 3"/>
          <p:cNvSpPr>
            <a:spLocks noChangeArrowheads="1"/>
          </p:cNvSpPr>
          <p:nvPr/>
        </p:nvSpPr>
        <p:spPr bwMode="auto">
          <a:xfrm>
            <a:off x="0" y="0"/>
            <a:ext cx="9144000" cy="954107"/>
          </a:xfrm>
          <a:prstGeom prst="rect">
            <a:avLst/>
          </a:prstGeom>
          <a:noFill/>
          <a:ln w="9525">
            <a:noFill/>
            <a:miter lim="800000"/>
            <a:headEnd/>
            <a:tailEnd/>
          </a:ln>
        </p:spPr>
        <p:txBody>
          <a:bodyPr>
            <a:prstTxWarp prst="textNoShape">
              <a:avLst/>
            </a:prstTxWarp>
            <a:spAutoFit/>
          </a:bodyPr>
          <a:lstStyle/>
          <a:p>
            <a:pPr algn="ctr"/>
            <a:r>
              <a:rPr lang="en-US" sz="2800" dirty="0" smtClean="0">
                <a:latin typeface="Calibri" pitchFamily="27" charset="0"/>
              </a:rPr>
              <a:t>Japan continued its expansion invading the French colony of Indochina in July, 1941.</a:t>
            </a:r>
            <a:endParaRPr lang="en-US" sz="2800" dirty="0">
              <a:latin typeface="Calibri" pitchFamily="27"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572000" y="254000"/>
            <a:ext cx="4572000" cy="6247864"/>
          </a:xfrm>
          <a:prstGeom prst="rect">
            <a:avLst/>
          </a:prstGeom>
          <a:noFill/>
        </p:spPr>
        <p:txBody>
          <a:bodyPr wrap="square" rtlCol="0">
            <a:spAutoFit/>
          </a:bodyPr>
          <a:lstStyle/>
          <a:p>
            <a:pPr algn="ctr"/>
            <a:r>
              <a:rPr lang="en-US" sz="4000" dirty="0" smtClean="0">
                <a:latin typeface="Calibri" pitchFamily="27" charset="0"/>
              </a:rPr>
              <a:t>In response to the invasion of Indochina, America and Britain threatened to cut off trade with Japan if the Japanese did not withdraw from both Indochina and China itself.</a:t>
            </a:r>
            <a:endParaRPr lang="en-US" sz="4000" dirty="0"/>
          </a:p>
        </p:txBody>
      </p:sp>
      <p:pic>
        <p:nvPicPr>
          <p:cNvPr id="5" name="Picture 4"/>
          <p:cNvPicPr>
            <a:picLocks noChangeAspect="1"/>
          </p:cNvPicPr>
          <p:nvPr/>
        </p:nvPicPr>
        <p:blipFill>
          <a:blip r:embed="rId2"/>
          <a:stretch>
            <a:fillRect/>
          </a:stretch>
        </p:blipFill>
        <p:spPr>
          <a:xfrm>
            <a:off x="0" y="0"/>
            <a:ext cx="4572000" cy="6874514"/>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273" name="Text Box 3"/>
          <p:cNvSpPr txBox="1">
            <a:spLocks noChangeArrowheads="1"/>
          </p:cNvSpPr>
          <p:nvPr/>
        </p:nvSpPr>
        <p:spPr bwMode="auto">
          <a:xfrm>
            <a:off x="5677646" y="0"/>
            <a:ext cx="3466353" cy="6740307"/>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4800" dirty="0" smtClean="0">
                <a:latin typeface="Calibri" pitchFamily="27" charset="0"/>
              </a:rPr>
              <a:t>The Japanese depended upon trade with America, especially for much of their oil. </a:t>
            </a:r>
            <a:endParaRPr lang="en-US" sz="4800" dirty="0">
              <a:latin typeface="Calibri" pitchFamily="27" charset="0"/>
            </a:endParaRPr>
          </a:p>
        </p:txBody>
      </p:sp>
      <p:pic>
        <p:nvPicPr>
          <p:cNvPr id="5" name="Picture 4"/>
          <p:cNvPicPr>
            <a:picLocks noChangeAspect="1"/>
          </p:cNvPicPr>
          <p:nvPr/>
        </p:nvPicPr>
        <p:blipFill>
          <a:blip r:embed="rId2"/>
          <a:stretch>
            <a:fillRect/>
          </a:stretch>
        </p:blipFill>
        <p:spPr>
          <a:xfrm>
            <a:off x="0" y="826620"/>
            <a:ext cx="5292104" cy="5180192"/>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1" y="0"/>
            <a:ext cx="3923539" cy="2062103"/>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3200" dirty="0">
                <a:latin typeface="Calibri" pitchFamily="27" charset="0"/>
              </a:rPr>
              <a:t>Japan had three possible responses to the British and U.S. action.</a:t>
            </a:r>
          </a:p>
        </p:txBody>
      </p:sp>
      <p:sp>
        <p:nvSpPr>
          <p:cNvPr id="6" name="Text Box 4"/>
          <p:cNvSpPr txBox="1">
            <a:spLocks noChangeArrowheads="1"/>
          </p:cNvSpPr>
          <p:nvPr/>
        </p:nvSpPr>
        <p:spPr bwMode="auto">
          <a:xfrm>
            <a:off x="0" y="2062103"/>
            <a:ext cx="3810000" cy="1077218"/>
          </a:xfrm>
          <a:prstGeom prst="rect">
            <a:avLst/>
          </a:prstGeom>
          <a:noFill/>
          <a:ln w="9525">
            <a:noFill/>
            <a:miter lim="800000"/>
            <a:headEnd/>
            <a:tailEnd/>
          </a:ln>
        </p:spPr>
        <p:txBody>
          <a:bodyPr>
            <a:prstTxWarp prst="textNoShape">
              <a:avLst/>
            </a:prstTxWarp>
            <a:spAutoFit/>
          </a:bodyPr>
          <a:lstStyle/>
          <a:p>
            <a:pPr>
              <a:spcBef>
                <a:spcPct val="50000"/>
              </a:spcBef>
            </a:pPr>
            <a:r>
              <a:rPr lang="en-US" sz="3200" dirty="0">
                <a:latin typeface="Calibri" pitchFamily="27" charset="0"/>
              </a:rPr>
              <a:t>1.  Withdraw in shame from</a:t>
            </a:r>
            <a:r>
              <a:rPr lang="en-US" sz="3200" dirty="0" smtClean="0">
                <a:latin typeface="Calibri" pitchFamily="27" charset="0"/>
              </a:rPr>
              <a:t> China.</a:t>
            </a:r>
            <a:endParaRPr lang="en-US" sz="3200" dirty="0">
              <a:latin typeface="Calibri" pitchFamily="27" charset="0"/>
            </a:endParaRPr>
          </a:p>
        </p:txBody>
      </p:sp>
      <p:sp>
        <p:nvSpPr>
          <p:cNvPr id="7" name="Text Box 5"/>
          <p:cNvSpPr txBox="1">
            <a:spLocks noChangeArrowheads="1"/>
          </p:cNvSpPr>
          <p:nvPr/>
        </p:nvSpPr>
        <p:spPr bwMode="auto">
          <a:xfrm>
            <a:off x="0" y="3869765"/>
            <a:ext cx="3810000" cy="2554545"/>
          </a:xfrm>
          <a:prstGeom prst="rect">
            <a:avLst/>
          </a:prstGeom>
          <a:noFill/>
          <a:ln w="9525">
            <a:noFill/>
            <a:miter lim="800000"/>
            <a:headEnd/>
            <a:tailEnd/>
          </a:ln>
        </p:spPr>
        <p:txBody>
          <a:bodyPr>
            <a:prstTxWarp prst="textNoShape">
              <a:avLst/>
            </a:prstTxWarp>
            <a:spAutoFit/>
          </a:bodyPr>
          <a:lstStyle/>
          <a:p>
            <a:pPr>
              <a:spcBef>
                <a:spcPct val="50000"/>
              </a:spcBef>
            </a:pPr>
            <a:r>
              <a:rPr lang="en-US" sz="3200" dirty="0">
                <a:latin typeface="Calibri" pitchFamily="27" charset="0"/>
              </a:rPr>
              <a:t>2. </a:t>
            </a:r>
            <a:r>
              <a:rPr lang="en-US" sz="3200" dirty="0" smtClean="0">
                <a:latin typeface="Calibri" pitchFamily="27" charset="0"/>
              </a:rPr>
              <a:t> Stay in China but </a:t>
            </a:r>
            <a:r>
              <a:rPr lang="en-US" sz="3200" dirty="0">
                <a:latin typeface="Calibri" pitchFamily="27" charset="0"/>
              </a:rPr>
              <a:t>face</a:t>
            </a:r>
            <a:r>
              <a:rPr lang="en-US" sz="3200" dirty="0" smtClean="0">
                <a:latin typeface="Calibri" pitchFamily="27" charset="0"/>
              </a:rPr>
              <a:t> possible economic </a:t>
            </a:r>
            <a:r>
              <a:rPr lang="en-US" sz="3200" dirty="0">
                <a:latin typeface="Calibri" pitchFamily="27" charset="0"/>
              </a:rPr>
              <a:t>ruin due to lack of imported natural resources.</a:t>
            </a:r>
          </a:p>
        </p:txBody>
      </p:sp>
      <p:pic>
        <p:nvPicPr>
          <p:cNvPr id="8" name="Picture 7"/>
          <p:cNvPicPr>
            <a:picLocks noChangeAspect="1"/>
          </p:cNvPicPr>
          <p:nvPr/>
        </p:nvPicPr>
        <p:blipFill>
          <a:blip r:embed="rId2"/>
          <a:stretch>
            <a:fillRect/>
          </a:stretch>
        </p:blipFill>
        <p:spPr>
          <a:xfrm>
            <a:off x="4303059" y="0"/>
            <a:ext cx="4840941"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28600" y="1997839"/>
            <a:ext cx="3923539" cy="2862322"/>
          </a:xfrm>
          <a:prstGeom prst="rect">
            <a:avLst/>
          </a:prstGeom>
          <a:noFill/>
        </p:spPr>
        <p:txBody>
          <a:bodyPr wrap="square" rtlCol="0">
            <a:spAutoFit/>
          </a:bodyPr>
          <a:lstStyle/>
          <a:p>
            <a:r>
              <a:rPr lang="en-US" sz="3600" dirty="0" smtClean="0"/>
              <a:t>3.  Scare America and Great Britain into accepting even more Japanese expansion.</a:t>
            </a:r>
            <a:endParaRPr lang="en-US" sz="3600" dirty="0"/>
          </a:p>
        </p:txBody>
      </p:sp>
      <p:pic>
        <p:nvPicPr>
          <p:cNvPr id="6" name="Picture 5"/>
          <p:cNvPicPr>
            <a:picLocks noChangeAspect="1"/>
          </p:cNvPicPr>
          <p:nvPr/>
        </p:nvPicPr>
        <p:blipFill>
          <a:blip r:embed="rId2"/>
          <a:stretch>
            <a:fillRect/>
          </a:stretch>
        </p:blipFill>
        <p:spPr>
          <a:xfrm>
            <a:off x="4303059" y="0"/>
            <a:ext cx="4840941"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 y="-40626"/>
            <a:ext cx="9144000" cy="1200329"/>
          </a:xfrm>
          <a:prstGeom prst="rect">
            <a:avLst/>
          </a:prstGeom>
          <a:noFill/>
        </p:spPr>
        <p:txBody>
          <a:bodyPr wrap="square" rtlCol="0">
            <a:spAutoFit/>
          </a:bodyPr>
          <a:lstStyle/>
          <a:p>
            <a:pPr algn="ctr"/>
            <a:r>
              <a:rPr lang="en-US" sz="3600" dirty="0" smtClean="0"/>
              <a:t>When World War I began in 1914, America hoped to stay out of the fighting.</a:t>
            </a:r>
            <a:endParaRPr lang="en-US" sz="3600" dirty="0"/>
          </a:p>
        </p:txBody>
      </p:sp>
      <p:pic>
        <p:nvPicPr>
          <p:cNvPr id="6" name="Picture 2" descr="map3"/>
          <p:cNvPicPr>
            <a:picLocks noChangeAspect="1" noChangeArrowheads="1"/>
          </p:cNvPicPr>
          <p:nvPr/>
        </p:nvPicPr>
        <p:blipFill>
          <a:blip r:embed="rId2"/>
          <a:srcRect/>
          <a:stretch>
            <a:fillRect/>
          </a:stretch>
        </p:blipFill>
        <p:spPr bwMode="auto">
          <a:xfrm>
            <a:off x="571500" y="1219200"/>
            <a:ext cx="8001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320" name="Picture 3"/>
          <p:cNvPicPr>
            <a:picLocks noChangeAspect="1" noChangeArrowheads="1"/>
          </p:cNvPicPr>
          <p:nvPr/>
        </p:nvPicPr>
        <p:blipFill>
          <a:blip r:embed="rId2"/>
          <a:srcRect/>
          <a:stretch>
            <a:fillRect/>
          </a:stretch>
        </p:blipFill>
        <p:spPr bwMode="auto">
          <a:xfrm>
            <a:off x="0" y="0"/>
            <a:ext cx="3989294" cy="6899086"/>
          </a:xfrm>
          <a:prstGeom prst="rect">
            <a:avLst/>
          </a:prstGeom>
          <a:noFill/>
          <a:ln w="9525">
            <a:noFill/>
            <a:miter lim="800000"/>
            <a:headEnd/>
            <a:tailEnd/>
          </a:ln>
        </p:spPr>
      </p:pic>
      <p:sp>
        <p:nvSpPr>
          <p:cNvPr id="50321" name="TextBox 6"/>
          <p:cNvSpPr txBox="1">
            <a:spLocks noChangeArrowheads="1"/>
          </p:cNvSpPr>
          <p:nvPr/>
        </p:nvSpPr>
        <p:spPr bwMode="auto">
          <a:xfrm>
            <a:off x="4572000" y="2819400"/>
            <a:ext cx="4191000" cy="1446213"/>
          </a:xfrm>
          <a:prstGeom prst="rect">
            <a:avLst/>
          </a:prstGeom>
          <a:noFill/>
          <a:ln w="9525">
            <a:noFill/>
            <a:miter lim="800000"/>
            <a:headEnd/>
            <a:tailEnd/>
          </a:ln>
        </p:spPr>
        <p:txBody>
          <a:bodyPr>
            <a:prstTxWarp prst="textNoShape">
              <a:avLst/>
            </a:prstTxWarp>
            <a:spAutoFit/>
          </a:bodyPr>
          <a:lstStyle/>
          <a:p>
            <a:pPr algn="ctr"/>
            <a:r>
              <a:rPr lang="en-US" sz="4400">
                <a:latin typeface="Calibri" pitchFamily="27" charset="0"/>
              </a:rPr>
              <a:t>What choice did Japan make?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2" descr="page1.jpg (37920 bytes)"/>
          <p:cNvPicPr>
            <a:picLocks noChangeAspect="1" noChangeArrowheads="1"/>
          </p:cNvPicPr>
          <p:nvPr/>
        </p:nvPicPr>
        <p:blipFill>
          <a:blip r:embed="rId2"/>
          <a:srcRect/>
          <a:stretch>
            <a:fillRect/>
          </a:stretch>
        </p:blipFill>
        <p:spPr bwMode="auto">
          <a:xfrm>
            <a:off x="306388" y="1447800"/>
            <a:ext cx="4265612" cy="5257800"/>
          </a:xfrm>
          <a:prstGeom prst="rect">
            <a:avLst/>
          </a:prstGeom>
          <a:noFill/>
          <a:ln w="9525">
            <a:noFill/>
            <a:miter lim="800000"/>
            <a:headEnd/>
            <a:tailEnd/>
          </a:ln>
        </p:spPr>
      </p:pic>
      <p:pic>
        <p:nvPicPr>
          <p:cNvPr id="24579" name="Picture 3" descr="page2.jpg (39837 bytes)"/>
          <p:cNvPicPr>
            <a:picLocks noChangeAspect="1" noChangeArrowheads="1"/>
          </p:cNvPicPr>
          <p:nvPr/>
        </p:nvPicPr>
        <p:blipFill>
          <a:blip r:embed="rId3"/>
          <a:srcRect/>
          <a:stretch>
            <a:fillRect/>
          </a:stretch>
        </p:blipFill>
        <p:spPr bwMode="auto">
          <a:xfrm>
            <a:off x="4572000" y="1447800"/>
            <a:ext cx="4276725" cy="5257800"/>
          </a:xfrm>
          <a:prstGeom prst="rect">
            <a:avLst/>
          </a:prstGeom>
          <a:noFill/>
          <a:ln w="9525">
            <a:noFill/>
            <a:miter lim="800000"/>
            <a:headEnd/>
            <a:tailEnd/>
          </a:ln>
        </p:spPr>
      </p:pic>
      <p:sp>
        <p:nvSpPr>
          <p:cNvPr id="24580" name="Text Box 4"/>
          <p:cNvSpPr txBox="1">
            <a:spLocks noChangeArrowheads="1"/>
          </p:cNvSpPr>
          <p:nvPr/>
        </p:nvSpPr>
        <p:spPr bwMode="auto">
          <a:xfrm>
            <a:off x="0" y="0"/>
            <a:ext cx="9144000" cy="1200329"/>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3600" dirty="0"/>
              <a:t>“</a:t>
            </a:r>
            <a:r>
              <a:rPr lang="en-US" sz="3600" dirty="0" smtClean="0"/>
              <a:t> December 7</a:t>
            </a:r>
            <a:r>
              <a:rPr lang="en-US" sz="3600" baseline="30000" dirty="0" smtClean="0"/>
              <a:t>th</a:t>
            </a:r>
            <a:r>
              <a:rPr lang="en-US" sz="3600" dirty="0" smtClean="0"/>
              <a:t>, 1941, a date </a:t>
            </a:r>
            <a:r>
              <a:rPr lang="en-US" sz="3600" dirty="0"/>
              <a:t>which will live in infamy.”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WordArt 4"/>
          <p:cNvSpPr>
            <a:spLocks noChangeArrowheads="1" noChangeShapeType="1" noTextEdit="1"/>
          </p:cNvSpPr>
          <p:nvPr/>
        </p:nvSpPr>
        <p:spPr bwMode="auto">
          <a:xfrm>
            <a:off x="226803" y="257009"/>
            <a:ext cx="8648811" cy="6289177"/>
          </a:xfrm>
          <a:prstGeom prst="rect">
            <a:avLst/>
          </a:prstGeom>
        </p:spPr>
        <p:txBody>
          <a:bodyPr wrap="none" fromWordArt="1">
            <a:prstTxWarp prst="textPlain">
              <a:avLst>
                <a:gd name="adj" fmla="val 50000"/>
              </a:avLst>
            </a:prstTxWarp>
          </a:bodyPr>
          <a:lstStyle/>
          <a:p>
            <a:pPr algn="ctr"/>
            <a:r>
              <a:rPr lang="en-US" sz="3600" kern="10" dirty="0" smtClean="0">
                <a:ln w="28575">
                  <a:solidFill>
                    <a:srgbClr val="FF0000"/>
                  </a:solidFill>
                  <a:round/>
                  <a:headEnd/>
                  <a:tailEnd/>
                </a:ln>
                <a:effectLst>
                  <a:outerShdw blurRad="63500" dist="46662" dir="2115817" algn="ctr" rotWithShape="0">
                    <a:srgbClr val="B2B2B2">
                      <a:alpha val="79999"/>
                    </a:srgbClr>
                  </a:outerShdw>
                </a:effectLst>
                <a:latin typeface="Times New Roman"/>
                <a:ea typeface="Times New Roman"/>
                <a:cs typeface="Times New Roman"/>
              </a:rPr>
              <a:t>Fin.</a:t>
            </a:r>
            <a:endParaRPr lang="en-US" sz="3600" kern="10" dirty="0">
              <a:ln w="28575">
                <a:solidFill>
                  <a:srgbClr val="FF0000"/>
                </a:solidFill>
                <a:round/>
                <a:headEnd/>
                <a:tailEnd/>
              </a:ln>
              <a:effectLst>
                <a:outerShdw blurRad="63500" dist="46662" dir="2115817" algn="ctr" rotWithShape="0">
                  <a:srgbClr val="B2B2B2">
                    <a:alpha val="79999"/>
                  </a:srgbClr>
                </a:outerShdw>
              </a:effectLst>
              <a:latin typeface="Times New Roman"/>
              <a:ea typeface="Times New Roman"/>
              <a:cs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68941" y="1228397"/>
            <a:ext cx="4093883" cy="4401205"/>
          </a:xfrm>
          <a:prstGeom prst="rect">
            <a:avLst/>
          </a:prstGeom>
          <a:noFill/>
        </p:spPr>
        <p:txBody>
          <a:bodyPr wrap="square" rtlCol="0">
            <a:spAutoFit/>
          </a:bodyPr>
          <a:lstStyle/>
          <a:p>
            <a:pPr algn="ctr"/>
            <a:r>
              <a:rPr lang="en-US" sz="4000" dirty="0" smtClean="0"/>
              <a:t>Instead, US business interests hoped to trade with both England and Germany the two main sides in the war.</a:t>
            </a:r>
            <a:endParaRPr lang="en-US" sz="4000" dirty="0"/>
          </a:p>
        </p:txBody>
      </p:sp>
      <p:pic>
        <p:nvPicPr>
          <p:cNvPr id="5" name="Picture 7" descr="http://i48.photobucket.com/albums/f217/jmade9/GOOD%20TIME/dollar_sign_rotate_hg_wht.gif"/>
          <p:cNvPicPr>
            <a:picLocks noChangeAspect="1" noChangeArrowheads="1" noCrop="1"/>
          </p:cNvPicPr>
          <p:nvPr/>
        </p:nvPicPr>
        <p:blipFill>
          <a:blip r:embed="rId2"/>
          <a:srcRect/>
          <a:stretch>
            <a:fillRect/>
          </a:stretch>
        </p:blipFill>
        <p:spPr bwMode="auto">
          <a:xfrm>
            <a:off x="4572000" y="800100"/>
            <a:ext cx="4206875"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5029200" y="600164"/>
            <a:ext cx="4114800" cy="1200329"/>
          </a:xfrm>
          <a:prstGeom prst="rect">
            <a:avLst/>
          </a:prstGeom>
          <a:noFill/>
        </p:spPr>
        <p:txBody>
          <a:bodyPr wrap="square" rtlCol="0">
            <a:spAutoFit/>
          </a:bodyPr>
          <a:lstStyle/>
          <a:p>
            <a:r>
              <a:rPr lang="en-US" sz="3600" dirty="0" smtClean="0"/>
              <a:t>However, this posed a growing problem.</a:t>
            </a:r>
            <a:endParaRPr lang="en-US" sz="3600" dirty="0"/>
          </a:p>
        </p:txBody>
      </p:sp>
      <p:sp>
        <p:nvSpPr>
          <p:cNvPr id="5" name="TextBox 4"/>
          <p:cNvSpPr txBox="1"/>
          <p:nvPr/>
        </p:nvSpPr>
        <p:spPr>
          <a:xfrm>
            <a:off x="5029200" y="2181412"/>
            <a:ext cx="4114800" cy="3970318"/>
          </a:xfrm>
          <a:prstGeom prst="rect">
            <a:avLst/>
          </a:prstGeom>
          <a:noFill/>
        </p:spPr>
        <p:txBody>
          <a:bodyPr wrap="square" rtlCol="0">
            <a:spAutoFit/>
          </a:bodyPr>
          <a:lstStyle/>
          <a:p>
            <a:r>
              <a:rPr lang="en-US" sz="3600" dirty="0" smtClean="0"/>
              <a:t>When the US traded with Germany, the English were upset.</a:t>
            </a:r>
          </a:p>
          <a:p>
            <a:endParaRPr lang="en-US" sz="3600" dirty="0" smtClean="0"/>
          </a:p>
          <a:p>
            <a:r>
              <a:rPr lang="en-US" sz="3600" dirty="0" smtClean="0"/>
              <a:t>When the US traded with England, Germany was upset.</a:t>
            </a:r>
            <a:endParaRPr lang="en-US" sz="3600" dirty="0"/>
          </a:p>
        </p:txBody>
      </p:sp>
      <p:pic>
        <p:nvPicPr>
          <p:cNvPr id="6" name="Picture 5" descr="antiwar_wilson"/>
          <p:cNvPicPr>
            <a:picLocks noChangeAspect="1" noChangeArrowheads="1"/>
          </p:cNvPicPr>
          <p:nvPr/>
        </p:nvPicPr>
        <p:blipFill>
          <a:blip r:embed="rId2"/>
          <a:srcRect/>
          <a:stretch>
            <a:fillRect/>
          </a:stretch>
        </p:blipFill>
        <p:spPr bwMode="auto">
          <a:xfrm>
            <a:off x="0" y="0"/>
            <a:ext cx="5029200" cy="6813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115669"/>
            <a:ext cx="9144000" cy="584776"/>
          </a:xfrm>
          <a:prstGeom prst="rect">
            <a:avLst/>
          </a:prstGeom>
          <a:noFill/>
        </p:spPr>
        <p:txBody>
          <a:bodyPr wrap="square" rtlCol="0">
            <a:spAutoFit/>
          </a:bodyPr>
          <a:lstStyle/>
          <a:p>
            <a:pPr algn="ctr"/>
            <a:r>
              <a:rPr lang="en-US" sz="3200" dirty="0" smtClean="0"/>
              <a:t>This eventually led America to war against Germany.</a:t>
            </a:r>
            <a:endParaRPr lang="en-US" sz="3200" dirty="0"/>
          </a:p>
        </p:txBody>
      </p:sp>
      <p:pic>
        <p:nvPicPr>
          <p:cNvPr id="6" name="Picture 2" descr="http://www.titanicandco.com/lusitania/lusitania3.jpg"/>
          <p:cNvPicPr>
            <a:picLocks noChangeAspect="1" noChangeArrowheads="1"/>
          </p:cNvPicPr>
          <p:nvPr/>
        </p:nvPicPr>
        <p:blipFill>
          <a:blip r:embed="rId2"/>
          <a:srcRect/>
          <a:stretch>
            <a:fillRect/>
          </a:stretch>
        </p:blipFill>
        <p:spPr bwMode="auto">
          <a:xfrm>
            <a:off x="0" y="825500"/>
            <a:ext cx="9144000" cy="603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9144000" cy="1077218"/>
          </a:xfrm>
          <a:prstGeom prst="rect">
            <a:avLst/>
          </a:prstGeom>
          <a:noFill/>
        </p:spPr>
        <p:txBody>
          <a:bodyPr wrap="square" rtlCol="0">
            <a:spAutoFit/>
          </a:bodyPr>
          <a:lstStyle/>
          <a:p>
            <a:pPr algn="ctr"/>
            <a:r>
              <a:rPr lang="en-US" sz="3200" dirty="0" smtClean="0"/>
              <a:t>Thus, if war was going to happen in Europe again, America didn’t want to get sucked in.</a:t>
            </a:r>
            <a:endParaRPr lang="en-US" sz="3200" dirty="0"/>
          </a:p>
        </p:txBody>
      </p:sp>
      <p:pic>
        <p:nvPicPr>
          <p:cNvPr id="5" name="Picture 4"/>
          <p:cNvPicPr>
            <a:picLocks noChangeAspect="1"/>
          </p:cNvPicPr>
          <p:nvPr/>
        </p:nvPicPr>
        <p:blipFill>
          <a:blip r:embed="rId2"/>
          <a:stretch>
            <a:fillRect/>
          </a:stretch>
        </p:blipFill>
        <p:spPr>
          <a:xfrm>
            <a:off x="268941" y="1077217"/>
            <a:ext cx="8606118" cy="595973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1" y="144373"/>
            <a:ext cx="4823375" cy="6740307"/>
          </a:xfrm>
          <a:prstGeom prst="rect">
            <a:avLst/>
          </a:prstGeom>
          <a:noFill/>
        </p:spPr>
        <p:txBody>
          <a:bodyPr wrap="square" rtlCol="0">
            <a:spAutoFit/>
          </a:bodyPr>
          <a:lstStyle/>
          <a:p>
            <a:pPr algn="ctr"/>
            <a:r>
              <a:rPr lang="en-US" sz="4800" dirty="0" smtClean="0"/>
              <a:t>As Hitler began to possibly provoke a war, </a:t>
            </a:r>
            <a:r>
              <a:rPr lang="en-US" sz="4800" dirty="0" smtClean="0"/>
              <a:t>Congress wanted to make sure that the US didn’t follow the path that led America into WWI.</a:t>
            </a:r>
            <a:endParaRPr lang="en-US" sz="4800" dirty="0"/>
          </a:p>
        </p:txBody>
      </p:sp>
      <p:pic>
        <p:nvPicPr>
          <p:cNvPr id="6" name="Picture 5"/>
          <p:cNvPicPr>
            <a:picLocks noChangeAspect="1"/>
          </p:cNvPicPr>
          <p:nvPr/>
        </p:nvPicPr>
        <p:blipFill>
          <a:blip r:embed="rId2"/>
          <a:stretch>
            <a:fillRect/>
          </a:stretch>
        </p:blipFill>
        <p:spPr>
          <a:xfrm>
            <a:off x="4740985" y="1"/>
            <a:ext cx="4403015" cy="68156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244</TotalTime>
  <Words>1196</Words>
  <Application>Microsoft Macintosh PowerPoint</Application>
  <PresentationFormat>On-screen Show (4:3)</PresentationFormat>
  <Paragraphs>77</Paragraphs>
  <Slides>42</Slides>
  <Notes>0</Notes>
  <HiddenSlides>0</HiddenSlides>
  <MMClips>0</MMClips>
  <ScaleCrop>false</ScaleCrop>
  <HeadingPairs>
    <vt:vector size="4" baseType="variant">
      <vt:variant>
        <vt:lpstr>Design Template</vt:lpstr>
      </vt:variant>
      <vt:variant>
        <vt:i4>1</vt:i4>
      </vt:variant>
      <vt:variant>
        <vt:lpstr>Slide Titles</vt:lpstr>
      </vt:variant>
      <vt:variant>
        <vt:i4>42</vt:i4>
      </vt:variant>
    </vt:vector>
  </HeadingPairs>
  <TitlesOfParts>
    <vt:vector size="4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Monarch 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Justin Abbott</dc:creator>
  <cp:lastModifiedBy>Justin Abbott</cp:lastModifiedBy>
  <cp:revision>8</cp:revision>
  <dcterms:created xsi:type="dcterms:W3CDTF">2014-12-01T14:26:51Z</dcterms:created>
  <dcterms:modified xsi:type="dcterms:W3CDTF">2014-12-01T17:11:19Z</dcterms:modified>
</cp:coreProperties>
</file>