
<file path=[Content_Types].xml><?xml version="1.0" encoding="utf-8"?>
<Types xmlns="http://schemas.openxmlformats.org/package/2006/content-types">
  <Override PartName="/ppt/slides/slide12.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67" r:id="rId6"/>
    <p:sldId id="295" r:id="rId7"/>
    <p:sldId id="268" r:id="rId8"/>
    <p:sldId id="269" r:id="rId9"/>
    <p:sldId id="270" r:id="rId10"/>
    <p:sldId id="271" r:id="rId11"/>
    <p:sldId id="296" r:id="rId12"/>
    <p:sldId id="272" r:id="rId13"/>
    <p:sldId id="273" r:id="rId14"/>
    <p:sldId id="274" r:id="rId15"/>
    <p:sldId id="297" r:id="rId16"/>
    <p:sldId id="275" r:id="rId17"/>
    <p:sldId id="260" r:id="rId18"/>
    <p:sldId id="276" r:id="rId19"/>
    <p:sldId id="277" r:id="rId20"/>
    <p:sldId id="278" r:id="rId21"/>
    <p:sldId id="261" r:id="rId22"/>
    <p:sldId id="279" r:id="rId23"/>
    <p:sldId id="280" r:id="rId24"/>
    <p:sldId id="262" r:id="rId25"/>
    <p:sldId id="281" r:id="rId26"/>
    <p:sldId id="263" r:id="rId27"/>
    <p:sldId id="282" r:id="rId28"/>
    <p:sldId id="264" r:id="rId29"/>
    <p:sldId id="283" r:id="rId30"/>
    <p:sldId id="284" r:id="rId31"/>
    <p:sldId id="285" r:id="rId32"/>
    <p:sldId id="286" r:id="rId33"/>
    <p:sldId id="265" r:id="rId34"/>
    <p:sldId id="287" r:id="rId35"/>
    <p:sldId id="288" r:id="rId36"/>
    <p:sldId id="289" r:id="rId37"/>
    <p:sldId id="290" r:id="rId38"/>
    <p:sldId id="266" r:id="rId39"/>
    <p:sldId id="291" r:id="rId40"/>
    <p:sldId id="292" r:id="rId41"/>
    <p:sldId id="293" r:id="rId42"/>
    <p:sldId id="294"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showGuides="1">
      <p:cViewPr varScale="1">
        <p:scale>
          <a:sx n="85" d="100"/>
          <a:sy n="85" d="100"/>
        </p:scale>
        <p:origin x="-912" y="14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slide" Target="slides/slide42.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47" Type="http://schemas.openxmlformats.org/officeDocument/2006/relationships/theme" Target="theme/theme1.xml"/><Relationship Id="rId48" Type="http://schemas.openxmlformats.org/officeDocument/2006/relationships/tableStyles" Target="tableStyle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presProps" Target="pres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slide" Target="slides/slide41.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printerSettings" Target="printerSettings/printerSettings1.bin"/><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15485E-1BC9-D54F-A4FB-68524EEA8EDB}" type="datetimeFigureOut">
              <a:rPr lang="en-US" smtClean="0"/>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5485E-1BC9-D54F-A4FB-68524EEA8EDB}" type="datetimeFigureOut">
              <a:rPr lang="en-US" smtClean="0"/>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5485E-1BC9-D54F-A4FB-68524EEA8EDB}" type="datetimeFigureOut">
              <a:rPr lang="en-US" smtClean="0"/>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5485E-1BC9-D54F-A4FB-68524EEA8EDB}" type="datetimeFigureOut">
              <a:rPr lang="en-US" smtClean="0"/>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15485E-1BC9-D54F-A4FB-68524EEA8EDB}" type="datetimeFigureOut">
              <a:rPr lang="en-US" smtClean="0"/>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15485E-1BC9-D54F-A4FB-68524EEA8EDB}" type="datetimeFigureOut">
              <a:rPr lang="en-US" smtClean="0"/>
              <a:t>10/2/11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15485E-1BC9-D54F-A4FB-68524EEA8EDB}" type="datetimeFigureOut">
              <a:rPr lang="en-US" smtClean="0"/>
              <a:t>10/2/11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15485E-1BC9-D54F-A4FB-68524EEA8EDB}" type="datetimeFigureOut">
              <a:rPr lang="en-US" smtClean="0"/>
              <a:t>10/2/11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5485E-1BC9-D54F-A4FB-68524EEA8EDB}" type="datetimeFigureOut">
              <a:rPr lang="en-US" smtClean="0"/>
              <a:t>10/2/11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5485E-1BC9-D54F-A4FB-68524EEA8EDB}" type="datetimeFigureOut">
              <a:rPr lang="en-US" smtClean="0"/>
              <a:t>10/2/11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5485E-1BC9-D54F-A4FB-68524EEA8EDB}" type="datetimeFigureOut">
              <a:rPr lang="en-US" smtClean="0"/>
              <a:t>10/2/11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B0457-6A4C-6542-96A1-32F8C726EEB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5485E-1BC9-D54F-A4FB-68524EEA8EDB}" type="datetimeFigureOut">
              <a:rPr lang="en-US" smtClean="0"/>
              <a:t>10/2/11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B0457-6A4C-6542-96A1-32F8C726EEB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436779" y="305068"/>
            <a:ext cx="6270442" cy="6247864"/>
          </a:xfrm>
          <a:prstGeom prst="rect">
            <a:avLst/>
          </a:prstGeom>
          <a:noFill/>
        </p:spPr>
        <p:txBody>
          <a:bodyPr wrap="none" lIns="91440" tIns="45720" rIns="91440" bIns="45720">
            <a:spAutoFit/>
          </a:bodyPr>
          <a:lstStyle/>
          <a:p>
            <a:pPr algn="ctr"/>
            <a:r>
              <a:rPr lang="en-US" sz="10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a:t>
            </a:r>
          </a:p>
          <a:p>
            <a:pPr algn="ctr"/>
            <a:r>
              <a:rPr lang="en-US" sz="10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Progressive</a:t>
            </a:r>
          </a:p>
          <a:p>
            <a:pPr algn="ctr"/>
            <a:r>
              <a:rPr lang="en-US" sz="10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Era</a:t>
            </a:r>
          </a:p>
          <a:p>
            <a:pPr algn="ctr"/>
            <a:r>
              <a:rPr lang="en-US" sz="10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1900-1920</a:t>
            </a:r>
            <a:endParaRPr lang="en-US" sz="10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754327"/>
          </a:xfrm>
          <a:prstGeom prst="rect">
            <a:avLst/>
          </a:prstGeom>
          <a:noFill/>
        </p:spPr>
        <p:txBody>
          <a:bodyPr wrap="square" rtlCol="0">
            <a:spAutoFit/>
          </a:bodyPr>
          <a:lstStyle/>
          <a:p>
            <a:pPr algn="ctr"/>
            <a:r>
              <a:rPr lang="en-US" sz="3600" dirty="0" smtClean="0"/>
              <a:t>The amount of land given to Railroad companies more than paid for the construction of the railroads.</a:t>
            </a:r>
            <a:endParaRPr lang="en-US" sz="3600" dirty="0"/>
          </a:p>
        </p:txBody>
      </p:sp>
      <p:pic>
        <p:nvPicPr>
          <p:cNvPr id="6" name="Picture 5"/>
          <p:cNvPicPr>
            <a:picLocks noChangeAspect="1"/>
          </p:cNvPicPr>
          <p:nvPr/>
        </p:nvPicPr>
        <p:blipFill>
          <a:blip r:embed="rId2"/>
          <a:stretch>
            <a:fillRect/>
          </a:stretch>
        </p:blipFill>
        <p:spPr>
          <a:xfrm>
            <a:off x="0" y="1794504"/>
            <a:ext cx="9144000" cy="506349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754327"/>
          </a:xfrm>
          <a:prstGeom prst="rect">
            <a:avLst/>
          </a:prstGeom>
          <a:noFill/>
        </p:spPr>
        <p:txBody>
          <a:bodyPr wrap="square" rtlCol="0">
            <a:spAutoFit/>
          </a:bodyPr>
          <a:lstStyle/>
          <a:p>
            <a:pPr algn="ctr"/>
            <a:r>
              <a:rPr lang="en-US" sz="3600" dirty="0" smtClean="0"/>
              <a:t>As a result, railroad companies had a lot of extra land that they could sell, and then keep all of the profit for themselves.</a:t>
            </a:r>
            <a:endParaRPr lang="en-US" sz="3600" dirty="0"/>
          </a:p>
        </p:txBody>
      </p:sp>
      <p:pic>
        <p:nvPicPr>
          <p:cNvPr id="5" name="Picture 4"/>
          <p:cNvPicPr>
            <a:picLocks noChangeAspect="1"/>
          </p:cNvPicPr>
          <p:nvPr/>
        </p:nvPicPr>
        <p:blipFill>
          <a:blip r:embed="rId2"/>
          <a:stretch>
            <a:fillRect/>
          </a:stretch>
        </p:blipFill>
        <p:spPr>
          <a:xfrm>
            <a:off x="0" y="1949824"/>
            <a:ext cx="9200020" cy="458694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335845"/>
            <a:ext cx="3959411" cy="6186310"/>
          </a:xfrm>
          <a:prstGeom prst="rect">
            <a:avLst/>
          </a:prstGeom>
          <a:noFill/>
        </p:spPr>
        <p:txBody>
          <a:bodyPr wrap="square" rtlCol="0">
            <a:spAutoFit/>
          </a:bodyPr>
          <a:lstStyle/>
          <a:p>
            <a:pPr algn="ctr"/>
            <a:r>
              <a:rPr lang="en-US" sz="3600" dirty="0" smtClean="0"/>
              <a:t>In order to convince the government to continue to actively support big business, companies openly bribed members of the U.S. Congress, and state legislatures across America.</a:t>
            </a:r>
            <a:endParaRPr lang="en-US" sz="3600" dirty="0"/>
          </a:p>
        </p:txBody>
      </p:sp>
      <p:pic>
        <p:nvPicPr>
          <p:cNvPr id="5" name="Picture 4"/>
          <p:cNvPicPr>
            <a:picLocks noChangeAspect="1"/>
          </p:cNvPicPr>
          <p:nvPr/>
        </p:nvPicPr>
        <p:blipFill>
          <a:blip r:embed="rId2"/>
          <a:stretch>
            <a:fillRect/>
          </a:stretch>
        </p:blipFill>
        <p:spPr>
          <a:xfrm>
            <a:off x="3959412" y="0"/>
            <a:ext cx="5184588"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3999" cy="1569660"/>
          </a:xfrm>
          <a:prstGeom prst="rect">
            <a:avLst/>
          </a:prstGeom>
          <a:noFill/>
        </p:spPr>
        <p:txBody>
          <a:bodyPr wrap="square" rtlCol="0">
            <a:spAutoFit/>
          </a:bodyPr>
          <a:lstStyle/>
          <a:p>
            <a:pPr algn="ctr"/>
            <a:r>
              <a:rPr lang="en-US" sz="2400" dirty="0" smtClean="0"/>
              <a:t>The bribery of state legislatures was particularly troubling in that it was the various state legislatures, and not the people themselves, who appointed members to the Unite States Senate.  Why was this such a problem?</a:t>
            </a:r>
            <a:endParaRPr lang="en-US" sz="2400" dirty="0"/>
          </a:p>
        </p:txBody>
      </p:sp>
      <p:pic>
        <p:nvPicPr>
          <p:cNvPr id="5" name="Picture 4"/>
          <p:cNvPicPr>
            <a:picLocks noChangeAspect="1"/>
          </p:cNvPicPr>
          <p:nvPr/>
        </p:nvPicPr>
        <p:blipFill>
          <a:blip r:embed="rId2"/>
          <a:stretch>
            <a:fillRect/>
          </a:stretch>
        </p:blipFill>
        <p:spPr>
          <a:xfrm>
            <a:off x="221612" y="1558737"/>
            <a:ext cx="8700776" cy="59380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But even if the people themselves had the right to vote in Senators, it might not have mattered.</a:t>
            </a:r>
            <a:endParaRPr lang="en-US" sz="2800" dirty="0"/>
          </a:p>
        </p:txBody>
      </p:sp>
      <p:pic>
        <p:nvPicPr>
          <p:cNvPr id="6" name="Picture 5"/>
          <p:cNvPicPr>
            <a:picLocks noChangeAspect="1"/>
          </p:cNvPicPr>
          <p:nvPr/>
        </p:nvPicPr>
        <p:blipFill>
          <a:blip r:embed="rId2"/>
          <a:stretch>
            <a:fillRect/>
          </a:stretch>
        </p:blipFill>
        <p:spPr>
          <a:xfrm>
            <a:off x="522941" y="954107"/>
            <a:ext cx="8307294" cy="65835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Votes were not secret!  Anyone who wanted to know who you voted for could easily find out.  Why was this a major problem?</a:t>
            </a:r>
            <a:endParaRPr lang="en-US" sz="3200" dirty="0"/>
          </a:p>
        </p:txBody>
      </p:sp>
      <p:pic>
        <p:nvPicPr>
          <p:cNvPr id="5" name="Picture 4"/>
          <p:cNvPicPr>
            <a:picLocks noChangeAspect="1"/>
          </p:cNvPicPr>
          <p:nvPr/>
        </p:nvPicPr>
        <p:blipFill>
          <a:blip r:embed="rId2"/>
          <a:stretch>
            <a:fillRect/>
          </a:stretch>
        </p:blipFill>
        <p:spPr>
          <a:xfrm>
            <a:off x="522941" y="1569660"/>
            <a:ext cx="8307294" cy="658353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292662"/>
          </a:xfrm>
          <a:prstGeom prst="rect">
            <a:avLst/>
          </a:prstGeom>
          <a:noFill/>
        </p:spPr>
        <p:txBody>
          <a:bodyPr wrap="square" rtlCol="0">
            <a:spAutoFit/>
          </a:bodyPr>
          <a:lstStyle/>
          <a:p>
            <a:pPr algn="ctr"/>
            <a:r>
              <a:rPr lang="en-US" sz="2600" dirty="0" smtClean="0"/>
              <a:t>Perhaps the biggest problem of all then, was that government, at the state and national level, was dominated by wealthy business interests, at the expense of the poor and the working class.</a:t>
            </a:r>
            <a:endParaRPr lang="en-US" sz="2600" dirty="0"/>
          </a:p>
        </p:txBody>
      </p:sp>
      <p:pic>
        <p:nvPicPr>
          <p:cNvPr id="5" name="Picture 4"/>
          <p:cNvPicPr>
            <a:picLocks noChangeAspect="1"/>
          </p:cNvPicPr>
          <p:nvPr/>
        </p:nvPicPr>
        <p:blipFill>
          <a:blip r:embed="rId2"/>
          <a:stretch>
            <a:fillRect/>
          </a:stretch>
        </p:blipFill>
        <p:spPr>
          <a:xfrm>
            <a:off x="366059" y="1394563"/>
            <a:ext cx="8411881" cy="592939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2.  Power of Trusts</a:t>
            </a:r>
            <a:endPar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6" name="Picture 5"/>
          <p:cNvPicPr>
            <a:picLocks noChangeAspect="1"/>
          </p:cNvPicPr>
          <p:nvPr/>
        </p:nvPicPr>
        <p:blipFill>
          <a:blip r:embed="rId2"/>
          <a:stretch>
            <a:fillRect/>
          </a:stretch>
        </p:blipFill>
        <p:spPr>
          <a:xfrm>
            <a:off x="0" y="1015663"/>
            <a:ext cx="9172004" cy="546880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noFill/>
        </p:spPr>
        <p:txBody>
          <a:bodyPr wrap="square" rtlCol="0">
            <a:spAutoFit/>
          </a:bodyPr>
          <a:lstStyle/>
          <a:p>
            <a:pPr algn="ctr"/>
            <a:r>
              <a:rPr lang="en-US" sz="3200" dirty="0" smtClean="0"/>
              <a:t>Trusts, wealthy business owners, dominated almost every element of society.</a:t>
            </a:r>
            <a:endParaRPr lang="en-US" sz="3200" dirty="0"/>
          </a:p>
        </p:txBody>
      </p:sp>
      <p:pic>
        <p:nvPicPr>
          <p:cNvPr id="6" name="Picture 5"/>
          <p:cNvPicPr>
            <a:picLocks noChangeAspect="1"/>
          </p:cNvPicPr>
          <p:nvPr/>
        </p:nvPicPr>
        <p:blipFill>
          <a:blip r:embed="rId2"/>
          <a:stretch>
            <a:fillRect/>
          </a:stretch>
        </p:blipFill>
        <p:spPr>
          <a:xfrm>
            <a:off x="0" y="1077218"/>
            <a:ext cx="9144000" cy="5943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Responding to popular outcry, Congress, in 1890, passed the Sherman Anti-trust Act, designed to outlaw monopolies.</a:t>
            </a:r>
            <a:endParaRPr lang="en-US" sz="3200" dirty="0"/>
          </a:p>
        </p:txBody>
      </p:sp>
      <p:pic>
        <p:nvPicPr>
          <p:cNvPr id="5" name="Picture 4"/>
          <p:cNvPicPr>
            <a:picLocks noChangeAspect="1"/>
          </p:cNvPicPr>
          <p:nvPr/>
        </p:nvPicPr>
        <p:blipFill>
          <a:blip r:embed="rId2"/>
          <a:stretch>
            <a:fillRect/>
          </a:stretch>
        </p:blipFill>
        <p:spPr>
          <a:xfrm>
            <a:off x="750420" y="1569659"/>
            <a:ext cx="7643159" cy="532762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920621"/>
            <a:ext cx="3075584" cy="5016758"/>
          </a:xfrm>
          <a:prstGeom prst="rect">
            <a:avLst/>
          </a:prstGeom>
          <a:noFill/>
        </p:spPr>
        <p:txBody>
          <a:bodyPr wrap="square" rtlCol="0">
            <a:spAutoFit/>
          </a:bodyPr>
          <a:lstStyle/>
          <a:p>
            <a:pPr algn="ctr"/>
            <a:r>
              <a:rPr lang="en-US" sz="4000" dirty="0" smtClean="0"/>
              <a:t>Over the course of the Gilded Age, a number of problems grew increasingly bad.</a:t>
            </a:r>
            <a:endParaRPr lang="en-US" sz="4000" dirty="0"/>
          </a:p>
        </p:txBody>
      </p:sp>
      <p:pic>
        <p:nvPicPr>
          <p:cNvPr id="5" name="Picture 4"/>
          <p:cNvPicPr>
            <a:picLocks noChangeAspect="1"/>
          </p:cNvPicPr>
          <p:nvPr/>
        </p:nvPicPr>
        <p:blipFill>
          <a:blip r:embed="rId2"/>
          <a:stretch>
            <a:fillRect/>
          </a:stretch>
        </p:blipFill>
        <p:spPr>
          <a:xfrm>
            <a:off x="3075584" y="470647"/>
            <a:ext cx="6068416" cy="591670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05068"/>
            <a:ext cx="4078941" cy="6247864"/>
          </a:xfrm>
          <a:prstGeom prst="rect">
            <a:avLst/>
          </a:prstGeom>
          <a:noFill/>
        </p:spPr>
        <p:txBody>
          <a:bodyPr wrap="square" rtlCol="0">
            <a:spAutoFit/>
          </a:bodyPr>
          <a:lstStyle/>
          <a:p>
            <a:pPr algn="ctr"/>
            <a:r>
              <a:rPr lang="en-US" sz="4000" dirty="0" smtClean="0"/>
              <a:t>However, the government never fully enforced that law, and the power of trusts, monopolies continued.  Remind me why monopolies aren’t a good thing?</a:t>
            </a:r>
            <a:endParaRPr lang="en-US" sz="4000" dirty="0"/>
          </a:p>
        </p:txBody>
      </p:sp>
      <p:pic>
        <p:nvPicPr>
          <p:cNvPr id="5" name="Picture 4"/>
          <p:cNvPicPr>
            <a:picLocks noChangeAspect="1"/>
          </p:cNvPicPr>
          <p:nvPr/>
        </p:nvPicPr>
        <p:blipFill>
          <a:blip r:embed="rId2"/>
          <a:stretch>
            <a:fillRect/>
          </a:stretch>
        </p:blipFill>
        <p:spPr>
          <a:xfrm>
            <a:off x="3600823" y="657411"/>
            <a:ext cx="5543177" cy="554317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3.  Working Conditions</a:t>
            </a:r>
            <a:endPar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p:cNvPicPr>
            <a:picLocks noChangeAspect="1"/>
          </p:cNvPicPr>
          <p:nvPr/>
        </p:nvPicPr>
        <p:blipFill>
          <a:blip r:embed="rId2"/>
          <a:stretch>
            <a:fillRect/>
          </a:stretch>
        </p:blipFill>
        <p:spPr>
          <a:xfrm>
            <a:off x="359139" y="1015663"/>
            <a:ext cx="8425722" cy="584233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303058" cy="2062103"/>
          </a:xfrm>
          <a:prstGeom prst="rect">
            <a:avLst/>
          </a:prstGeom>
          <a:noFill/>
        </p:spPr>
        <p:txBody>
          <a:bodyPr wrap="square" rtlCol="0">
            <a:spAutoFit/>
          </a:bodyPr>
          <a:lstStyle/>
          <a:p>
            <a:r>
              <a:rPr lang="en-US" sz="3200" dirty="0" smtClean="0"/>
              <a:t>We can boil this down into three simple things, that everyone here should know:</a:t>
            </a:r>
            <a:endParaRPr lang="en-US" sz="3200" dirty="0"/>
          </a:p>
        </p:txBody>
      </p:sp>
      <p:sp>
        <p:nvSpPr>
          <p:cNvPr id="5" name="TextBox 4"/>
          <p:cNvSpPr txBox="1"/>
          <p:nvPr/>
        </p:nvSpPr>
        <p:spPr>
          <a:xfrm>
            <a:off x="0" y="2286000"/>
            <a:ext cx="4303059" cy="3970318"/>
          </a:xfrm>
          <a:prstGeom prst="rect">
            <a:avLst/>
          </a:prstGeom>
          <a:noFill/>
        </p:spPr>
        <p:txBody>
          <a:bodyPr wrap="square" rtlCol="0">
            <a:spAutoFit/>
          </a:bodyPr>
          <a:lstStyle/>
          <a:p>
            <a:r>
              <a:rPr lang="en-US" sz="3600" dirty="0" smtClean="0"/>
              <a:t>- Wages were terrible.</a:t>
            </a:r>
          </a:p>
          <a:p>
            <a:endParaRPr lang="en-US" sz="3600" dirty="0" smtClean="0"/>
          </a:p>
          <a:p>
            <a:r>
              <a:rPr lang="en-US" sz="3600" dirty="0" smtClean="0"/>
              <a:t>- Hours were far too long.</a:t>
            </a:r>
          </a:p>
          <a:p>
            <a:endParaRPr lang="en-US" sz="3600" dirty="0" smtClean="0"/>
          </a:p>
          <a:p>
            <a:r>
              <a:rPr lang="en-US" sz="3600" dirty="0" smtClean="0"/>
              <a:t>-  Safety was almost non-existent.</a:t>
            </a:r>
            <a:endParaRPr lang="en-US" sz="3600" dirty="0"/>
          </a:p>
        </p:txBody>
      </p:sp>
      <p:pic>
        <p:nvPicPr>
          <p:cNvPr id="6" name="Picture 5"/>
          <p:cNvPicPr>
            <a:picLocks noChangeAspect="1"/>
          </p:cNvPicPr>
          <p:nvPr/>
        </p:nvPicPr>
        <p:blipFill>
          <a:blip r:embed="rId2"/>
          <a:stretch>
            <a:fillRect/>
          </a:stretch>
        </p:blipFill>
        <p:spPr>
          <a:xfrm>
            <a:off x="4303058" y="228600"/>
            <a:ext cx="4840941" cy="640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To make matters worse, unions had been actively stopped by the U.S. government as they pushed to change these things.</a:t>
            </a:r>
            <a:endParaRPr lang="en-US" sz="3200" dirty="0"/>
          </a:p>
        </p:txBody>
      </p:sp>
      <p:pic>
        <p:nvPicPr>
          <p:cNvPr id="5" name="Picture 4"/>
          <p:cNvPicPr>
            <a:picLocks noChangeAspect="1"/>
          </p:cNvPicPr>
          <p:nvPr/>
        </p:nvPicPr>
        <p:blipFill>
          <a:blip r:embed="rId2"/>
          <a:stretch>
            <a:fillRect/>
          </a:stretch>
        </p:blipFill>
        <p:spPr>
          <a:xfrm>
            <a:off x="975471" y="1569659"/>
            <a:ext cx="7193057" cy="528469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4.  Tenements</a:t>
            </a:r>
            <a:endPar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p:cNvPicPr>
            <a:picLocks noChangeAspect="1"/>
          </p:cNvPicPr>
          <p:nvPr/>
        </p:nvPicPr>
        <p:blipFill>
          <a:blip r:embed="rId2"/>
          <a:stretch>
            <a:fillRect/>
          </a:stretch>
        </p:blipFill>
        <p:spPr>
          <a:xfrm>
            <a:off x="687294" y="1030941"/>
            <a:ext cx="7769412" cy="582705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646331"/>
          </a:xfrm>
          <a:prstGeom prst="rect">
            <a:avLst/>
          </a:prstGeom>
          <a:noFill/>
        </p:spPr>
        <p:txBody>
          <a:bodyPr wrap="square" rtlCol="0">
            <a:spAutoFit/>
          </a:bodyPr>
          <a:lstStyle/>
          <a:p>
            <a:pPr algn="ctr"/>
            <a:r>
              <a:rPr lang="en-US" sz="3600" dirty="0" smtClean="0"/>
              <a:t>Duh!</a:t>
            </a:r>
            <a:endParaRPr lang="en-US" sz="3600" dirty="0"/>
          </a:p>
        </p:txBody>
      </p:sp>
      <p:pic>
        <p:nvPicPr>
          <p:cNvPr id="5" name="Picture 4"/>
          <p:cNvPicPr>
            <a:picLocks noChangeAspect="1"/>
          </p:cNvPicPr>
          <p:nvPr/>
        </p:nvPicPr>
        <p:blipFill>
          <a:blip r:embed="rId2"/>
          <a:stretch>
            <a:fillRect/>
          </a:stretch>
        </p:blipFill>
        <p:spPr>
          <a:xfrm>
            <a:off x="676088" y="646331"/>
            <a:ext cx="7791824" cy="629579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5.  Child Labor</a:t>
            </a:r>
            <a:endPar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p:cNvPicPr>
            <a:picLocks noChangeAspect="1"/>
          </p:cNvPicPr>
          <p:nvPr/>
        </p:nvPicPr>
        <p:blipFill>
          <a:blip r:embed="rId2"/>
          <a:stretch>
            <a:fillRect/>
          </a:stretch>
        </p:blipFill>
        <p:spPr>
          <a:xfrm>
            <a:off x="0" y="1239780"/>
            <a:ext cx="9144000" cy="540475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73529" y="3075057"/>
            <a:ext cx="3600824" cy="707886"/>
          </a:xfrm>
          <a:prstGeom prst="rect">
            <a:avLst/>
          </a:prstGeom>
          <a:noFill/>
        </p:spPr>
        <p:txBody>
          <a:bodyPr wrap="square" rtlCol="0">
            <a:spAutoFit/>
          </a:bodyPr>
          <a:lstStyle/>
          <a:p>
            <a:pPr algn="ctr"/>
            <a:r>
              <a:rPr lang="en-US" sz="4000" dirty="0" smtClean="0"/>
              <a:t>Duh!</a:t>
            </a:r>
            <a:endParaRPr lang="en-US" sz="4000" dirty="0"/>
          </a:p>
        </p:txBody>
      </p:sp>
      <p:pic>
        <p:nvPicPr>
          <p:cNvPr id="5" name="Picture 4"/>
          <p:cNvPicPr>
            <a:picLocks noChangeAspect="1"/>
          </p:cNvPicPr>
          <p:nvPr/>
        </p:nvPicPr>
        <p:blipFill>
          <a:blip r:embed="rId2"/>
          <a:stretch>
            <a:fillRect/>
          </a:stretch>
        </p:blipFill>
        <p:spPr>
          <a:xfrm>
            <a:off x="4198471" y="-1"/>
            <a:ext cx="4945529" cy="688472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6.  Alcohol Abuse</a:t>
            </a:r>
            <a:endPar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p:cNvPicPr>
            <a:picLocks noChangeAspect="1"/>
          </p:cNvPicPr>
          <p:nvPr/>
        </p:nvPicPr>
        <p:blipFill>
          <a:blip r:embed="rId2"/>
          <a:stretch>
            <a:fillRect/>
          </a:stretch>
        </p:blipFill>
        <p:spPr>
          <a:xfrm>
            <a:off x="974911" y="1015662"/>
            <a:ext cx="7194177" cy="582728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5" descr="au_16"/>
          <p:cNvPicPr>
            <a:picLocks noChangeAspect="1" noChangeArrowheads="1"/>
          </p:cNvPicPr>
          <p:nvPr/>
        </p:nvPicPr>
        <p:blipFill>
          <a:blip r:embed="rId2"/>
          <a:srcRect/>
          <a:stretch>
            <a:fillRect/>
          </a:stretch>
        </p:blipFill>
        <p:spPr bwMode="auto">
          <a:xfrm>
            <a:off x="152400" y="114300"/>
            <a:ext cx="3908425" cy="7277100"/>
          </a:xfrm>
          <a:prstGeom prst="rect">
            <a:avLst/>
          </a:prstGeom>
          <a:noFill/>
          <a:ln w="9525">
            <a:noFill/>
            <a:miter lim="800000"/>
            <a:headEnd/>
            <a:tailEnd/>
          </a:ln>
        </p:spPr>
      </p:pic>
      <p:sp>
        <p:nvSpPr>
          <p:cNvPr id="37891" name="Text Box 6"/>
          <p:cNvSpPr txBox="1">
            <a:spLocks noChangeArrowheads="1"/>
          </p:cNvSpPr>
          <p:nvPr/>
        </p:nvSpPr>
        <p:spPr bwMode="auto">
          <a:xfrm>
            <a:off x="4267200" y="674400"/>
            <a:ext cx="4648200" cy="5509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dirty="0" smtClean="0"/>
              <a:t>“Demon Rum” flowed freely from bars and saloons across America.  Working class neighborhoods were filled with alcohol.  Why?</a:t>
            </a:r>
            <a:endParaRPr lang="en-US" sz="4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35845"/>
            <a:ext cx="4273176" cy="6186310"/>
          </a:xfrm>
          <a:prstGeom prst="rect">
            <a:avLst/>
          </a:prstGeom>
          <a:noFill/>
        </p:spPr>
        <p:txBody>
          <a:bodyPr wrap="square" rtlCol="0">
            <a:spAutoFit/>
          </a:bodyPr>
          <a:lstStyle/>
          <a:p>
            <a:pPr algn="ctr"/>
            <a:r>
              <a:rPr lang="en-US" sz="3600" dirty="0" smtClean="0"/>
              <a:t>By 1900 they had grown so problematic that they could no longer be ignored.  As such, Americans across the country began to take on the task of solving the problems that plagued the United States.</a:t>
            </a:r>
            <a:endParaRPr lang="en-US" sz="3600" dirty="0"/>
          </a:p>
        </p:txBody>
      </p:sp>
      <p:pic>
        <p:nvPicPr>
          <p:cNvPr id="5" name="Picture 2"/>
          <p:cNvPicPr>
            <a:picLocks noChangeAspect="1" noChangeArrowheads="1"/>
          </p:cNvPicPr>
          <p:nvPr/>
        </p:nvPicPr>
        <p:blipFill>
          <a:blip r:embed="rId2"/>
          <a:srcRect/>
          <a:stretch>
            <a:fillRect/>
          </a:stretch>
        </p:blipFill>
        <p:spPr bwMode="auto">
          <a:xfrm>
            <a:off x="4248466" y="-8965"/>
            <a:ext cx="4895534" cy="686696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5" name="Text Box 5"/>
          <p:cNvSpPr txBox="1">
            <a:spLocks noChangeArrowheads="1"/>
          </p:cNvSpPr>
          <p:nvPr/>
        </p:nvSpPr>
        <p:spPr bwMode="auto">
          <a:xfrm>
            <a:off x="4572000" y="0"/>
            <a:ext cx="4572000" cy="1077218"/>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dirty="0"/>
              <a:t>Heavy </a:t>
            </a:r>
            <a:r>
              <a:rPr lang="en-US" sz="3200" dirty="0" smtClean="0"/>
              <a:t>drinking caused a number of problems:</a:t>
            </a:r>
            <a:endParaRPr lang="en-US" sz="3200" dirty="0"/>
          </a:p>
        </p:txBody>
      </p:sp>
      <p:sp>
        <p:nvSpPr>
          <p:cNvPr id="4" name="TextBox 3"/>
          <p:cNvSpPr txBox="1"/>
          <p:nvPr/>
        </p:nvSpPr>
        <p:spPr>
          <a:xfrm>
            <a:off x="4572000" y="1077218"/>
            <a:ext cx="4572000" cy="5016757"/>
          </a:xfrm>
          <a:prstGeom prst="rect">
            <a:avLst/>
          </a:prstGeom>
          <a:noFill/>
        </p:spPr>
        <p:txBody>
          <a:bodyPr wrap="square" rtlCol="0" anchor="t">
            <a:spAutoFit/>
          </a:bodyPr>
          <a:lstStyle/>
          <a:p>
            <a:r>
              <a:rPr lang="en-US" sz="3200" dirty="0" smtClean="0"/>
              <a:t>-  Decreased the efficiency of workers.</a:t>
            </a:r>
          </a:p>
          <a:p>
            <a:r>
              <a:rPr lang="en-US" sz="3200" dirty="0"/>
              <a:t>-</a:t>
            </a:r>
            <a:r>
              <a:rPr lang="en-US" sz="3200" dirty="0" smtClean="0"/>
              <a:t>  </a:t>
            </a:r>
            <a:r>
              <a:rPr lang="en-US" sz="3200" dirty="0"/>
              <a:t>D</a:t>
            </a:r>
            <a:r>
              <a:rPr lang="en-US" sz="3200" dirty="0" smtClean="0"/>
              <a:t>runk more workers more prone to accident.</a:t>
            </a:r>
          </a:p>
          <a:p>
            <a:r>
              <a:rPr lang="en-US" sz="3200" dirty="0" smtClean="0"/>
              <a:t>-  </a:t>
            </a:r>
            <a:r>
              <a:rPr lang="en-US" sz="3200" dirty="0"/>
              <a:t>I</a:t>
            </a:r>
            <a:r>
              <a:rPr lang="en-US" sz="3200" dirty="0" smtClean="0"/>
              <a:t>ncreased domestic abuse.</a:t>
            </a:r>
          </a:p>
          <a:p>
            <a:r>
              <a:rPr lang="en-US" sz="3200" dirty="0" smtClean="0"/>
              <a:t>-  </a:t>
            </a:r>
            <a:r>
              <a:rPr lang="en-US" sz="3200" dirty="0"/>
              <a:t>C</a:t>
            </a:r>
            <a:r>
              <a:rPr lang="en-US" sz="3200" dirty="0" smtClean="0"/>
              <a:t>ost families money they might otherwise have spent on food, clothing etc.</a:t>
            </a:r>
            <a:endParaRPr lang="en-US" sz="3200" dirty="0"/>
          </a:p>
        </p:txBody>
      </p:sp>
      <p:pic>
        <p:nvPicPr>
          <p:cNvPr id="6" name="Picture 5"/>
          <p:cNvPicPr>
            <a:picLocks noChangeAspect="1"/>
          </p:cNvPicPr>
          <p:nvPr/>
        </p:nvPicPr>
        <p:blipFill>
          <a:blip r:embed="rId2"/>
          <a:stretch>
            <a:fillRect/>
          </a:stretch>
        </p:blipFill>
        <p:spPr>
          <a:xfrm>
            <a:off x="0" y="0"/>
            <a:ext cx="457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5" descr="raster"/>
          <p:cNvPicPr>
            <a:picLocks noChangeAspect="1" noChangeArrowheads="1"/>
          </p:cNvPicPr>
          <p:nvPr/>
        </p:nvPicPr>
        <p:blipFill>
          <a:blip r:embed="rId2"/>
          <a:srcRect/>
          <a:stretch>
            <a:fillRect/>
          </a:stretch>
        </p:blipFill>
        <p:spPr bwMode="auto">
          <a:xfrm>
            <a:off x="228600" y="228600"/>
            <a:ext cx="8686800" cy="6542088"/>
          </a:xfrm>
          <a:prstGeom prst="rect">
            <a:avLst/>
          </a:prstGeom>
          <a:noFill/>
          <a:ln w="9525">
            <a:noFill/>
            <a:miter lim="800000"/>
            <a:headEnd/>
            <a:tailEnd/>
          </a:ln>
        </p:spPr>
      </p:pic>
      <p:sp>
        <p:nvSpPr>
          <p:cNvPr id="39939" name="Text Box 6"/>
          <p:cNvSpPr txBox="1">
            <a:spLocks noChangeArrowheads="1"/>
          </p:cNvSpPr>
          <p:nvPr/>
        </p:nvSpPr>
        <p:spPr bwMode="auto">
          <a:xfrm>
            <a:off x="1104900" y="6096000"/>
            <a:ext cx="69342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a:t>“The Temperance Home”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7" descr="raster"/>
          <p:cNvPicPr>
            <a:picLocks noChangeAspect="1" noChangeArrowheads="1"/>
          </p:cNvPicPr>
          <p:nvPr/>
        </p:nvPicPr>
        <p:blipFill>
          <a:blip r:embed="rId2"/>
          <a:srcRect/>
          <a:stretch>
            <a:fillRect/>
          </a:stretch>
        </p:blipFill>
        <p:spPr bwMode="auto">
          <a:xfrm>
            <a:off x="190500" y="152400"/>
            <a:ext cx="8763000" cy="6553200"/>
          </a:xfrm>
          <a:prstGeom prst="rect">
            <a:avLst/>
          </a:prstGeom>
          <a:noFill/>
          <a:ln w="9525">
            <a:noFill/>
            <a:miter lim="800000"/>
            <a:headEnd/>
            <a:tailEnd/>
          </a:ln>
        </p:spPr>
      </p:pic>
      <p:sp>
        <p:nvSpPr>
          <p:cNvPr id="40963" name="Text Box 8"/>
          <p:cNvSpPr txBox="1">
            <a:spLocks noChangeArrowheads="1"/>
          </p:cNvSpPr>
          <p:nvPr/>
        </p:nvSpPr>
        <p:spPr bwMode="auto">
          <a:xfrm>
            <a:off x="1638300" y="6096000"/>
            <a:ext cx="5867400" cy="5191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a:t>“The Drunkard’s Home”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7.  Women’s Rights</a:t>
            </a:r>
            <a:endPar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p:cNvPicPr>
            <a:picLocks noChangeAspect="1"/>
          </p:cNvPicPr>
          <p:nvPr/>
        </p:nvPicPr>
        <p:blipFill>
          <a:blip r:embed="rId2"/>
          <a:stretch>
            <a:fillRect/>
          </a:stretch>
        </p:blipFill>
        <p:spPr>
          <a:xfrm>
            <a:off x="527050" y="1206500"/>
            <a:ext cx="8089900" cy="56515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972235"/>
            <a:ext cx="3810000" cy="2554545"/>
          </a:xfrm>
          <a:prstGeom prst="rect">
            <a:avLst/>
          </a:prstGeom>
          <a:noFill/>
        </p:spPr>
        <p:txBody>
          <a:bodyPr wrap="square" rtlCol="0">
            <a:spAutoFit/>
          </a:bodyPr>
          <a:lstStyle/>
          <a:p>
            <a:pPr algn="ctr"/>
            <a:r>
              <a:rPr lang="en-US" sz="4000" dirty="0" smtClean="0"/>
              <a:t>The problems of women generally varied by social class.</a:t>
            </a:r>
            <a:endParaRPr lang="en-US" sz="4000" dirty="0"/>
          </a:p>
        </p:txBody>
      </p:sp>
      <p:pic>
        <p:nvPicPr>
          <p:cNvPr id="6" name="Picture 5"/>
          <p:cNvPicPr>
            <a:picLocks noChangeAspect="1"/>
          </p:cNvPicPr>
          <p:nvPr/>
        </p:nvPicPr>
        <p:blipFill>
          <a:blip r:embed="rId2"/>
          <a:stretch>
            <a:fillRect/>
          </a:stretch>
        </p:blipFill>
        <p:spPr>
          <a:xfrm>
            <a:off x="3810000" y="-1"/>
            <a:ext cx="5334000" cy="689810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20481"/>
            <a:ext cx="9144000" cy="1384995"/>
          </a:xfrm>
          <a:prstGeom prst="rect">
            <a:avLst/>
          </a:prstGeom>
          <a:noFill/>
        </p:spPr>
        <p:txBody>
          <a:bodyPr wrap="square" rtlCol="0">
            <a:spAutoFit/>
          </a:bodyPr>
          <a:lstStyle/>
          <a:p>
            <a:pPr algn="ctr"/>
            <a:r>
              <a:rPr lang="en-US" sz="2800" dirty="0" smtClean="0"/>
              <a:t>Upper class and middle class women were expected to stay at home and take care of their families. </a:t>
            </a:r>
            <a:r>
              <a:rPr lang="en-US" sz="2800" dirty="0" smtClean="0"/>
              <a:t>They were not supposed to go out and get a job.</a:t>
            </a:r>
          </a:p>
        </p:txBody>
      </p:sp>
      <p:pic>
        <p:nvPicPr>
          <p:cNvPr id="6" name="Picture 5"/>
          <p:cNvPicPr>
            <a:picLocks noChangeAspect="1"/>
          </p:cNvPicPr>
          <p:nvPr/>
        </p:nvPicPr>
        <p:blipFill>
          <a:blip r:embed="rId2"/>
          <a:stretch>
            <a:fillRect/>
          </a:stretch>
        </p:blipFill>
        <p:spPr>
          <a:xfrm>
            <a:off x="972297" y="1534301"/>
            <a:ext cx="7199406" cy="532369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4365"/>
            <a:ext cx="3257176" cy="6740308"/>
          </a:xfrm>
          <a:prstGeom prst="rect">
            <a:avLst/>
          </a:prstGeom>
          <a:noFill/>
        </p:spPr>
        <p:txBody>
          <a:bodyPr wrap="square" rtlCol="0">
            <a:spAutoFit/>
          </a:bodyPr>
          <a:lstStyle/>
          <a:p>
            <a:pPr algn="ctr"/>
            <a:r>
              <a:rPr lang="en-US" sz="3600" dirty="0" smtClean="0"/>
              <a:t>Lower class, working class women, had to work.  They had no choice but to get a job to earn money to support their families. </a:t>
            </a:r>
            <a:r>
              <a:rPr lang="en-US" sz="3600" dirty="0" smtClean="0"/>
              <a:t> And for that work, they were paid less than men.</a:t>
            </a:r>
          </a:p>
        </p:txBody>
      </p:sp>
      <p:pic>
        <p:nvPicPr>
          <p:cNvPr id="7" name="Picture 6"/>
          <p:cNvPicPr>
            <a:picLocks noChangeAspect="1"/>
          </p:cNvPicPr>
          <p:nvPr/>
        </p:nvPicPr>
        <p:blipFill>
          <a:blip r:embed="rId2"/>
          <a:stretch>
            <a:fillRect/>
          </a:stretch>
        </p:blipFill>
        <p:spPr>
          <a:xfrm>
            <a:off x="3257177" y="735778"/>
            <a:ext cx="5886823" cy="538644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3048000" cy="5632312"/>
          </a:xfrm>
          <a:prstGeom prst="rect">
            <a:avLst/>
          </a:prstGeom>
          <a:noFill/>
        </p:spPr>
        <p:txBody>
          <a:bodyPr wrap="square" rtlCol="0">
            <a:spAutoFit/>
          </a:bodyPr>
          <a:lstStyle/>
          <a:p>
            <a:r>
              <a:rPr lang="en-US" sz="3600" dirty="0" smtClean="0"/>
              <a:t>However, all women had one problem in common, regardless of whether they were rich, poor, or somewhere in between:</a:t>
            </a:r>
            <a:endParaRPr lang="en-US" sz="3600" dirty="0"/>
          </a:p>
        </p:txBody>
      </p:sp>
      <p:sp>
        <p:nvSpPr>
          <p:cNvPr id="5" name="TextBox 4"/>
          <p:cNvSpPr txBox="1"/>
          <p:nvPr/>
        </p:nvSpPr>
        <p:spPr>
          <a:xfrm>
            <a:off x="1" y="5661979"/>
            <a:ext cx="3048002" cy="1077218"/>
          </a:xfrm>
          <a:prstGeom prst="rect">
            <a:avLst/>
          </a:prstGeom>
          <a:noFill/>
        </p:spPr>
        <p:txBody>
          <a:bodyPr wrap="square" rtlCol="0">
            <a:spAutoFit/>
          </a:bodyPr>
          <a:lstStyle/>
          <a:p>
            <a:pPr algn="ctr"/>
            <a:r>
              <a:rPr lang="en-US" sz="3200" dirty="0" smtClean="0"/>
              <a:t>None of them could vote.</a:t>
            </a:r>
            <a:endParaRPr lang="en-US" sz="3200" dirty="0"/>
          </a:p>
        </p:txBody>
      </p:sp>
      <p:pic>
        <p:nvPicPr>
          <p:cNvPr id="6" name="Picture 5"/>
          <p:cNvPicPr>
            <a:picLocks noChangeAspect="1"/>
          </p:cNvPicPr>
          <p:nvPr/>
        </p:nvPicPr>
        <p:blipFill>
          <a:blip r:embed="rId2"/>
          <a:stretch>
            <a:fillRect/>
          </a:stretch>
        </p:blipFill>
        <p:spPr>
          <a:xfrm>
            <a:off x="3048000" y="0"/>
            <a:ext cx="6096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8.  </a:t>
            </a:r>
            <a:r>
              <a:rPr lang="en-US"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Consumer Safety</a:t>
            </a:r>
            <a:endPar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p:cNvPicPr>
            <a:picLocks noChangeAspect="1"/>
          </p:cNvPicPr>
          <p:nvPr/>
        </p:nvPicPr>
        <p:blipFill>
          <a:blip r:embed="rId2"/>
          <a:stretch>
            <a:fillRect/>
          </a:stretch>
        </p:blipFill>
        <p:spPr>
          <a:xfrm>
            <a:off x="313765" y="1015663"/>
            <a:ext cx="8830235" cy="584401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18802"/>
            <a:ext cx="9144000" cy="1569660"/>
          </a:xfrm>
          <a:prstGeom prst="rect">
            <a:avLst/>
          </a:prstGeom>
          <a:noFill/>
        </p:spPr>
        <p:txBody>
          <a:bodyPr wrap="square" rtlCol="0">
            <a:spAutoFit/>
          </a:bodyPr>
          <a:lstStyle/>
          <a:p>
            <a:pPr algn="ctr"/>
            <a:r>
              <a:rPr lang="en-US" sz="3200" dirty="0" smtClean="0"/>
              <a:t>Because the government did not regulate the practices of business and industry, products were made and sold with no safety regulation. </a:t>
            </a:r>
            <a:endParaRPr lang="en-US" sz="3200" dirty="0"/>
          </a:p>
        </p:txBody>
      </p:sp>
      <p:pic>
        <p:nvPicPr>
          <p:cNvPr id="5" name="Picture 4"/>
          <p:cNvPicPr>
            <a:picLocks noChangeAspect="1"/>
          </p:cNvPicPr>
          <p:nvPr/>
        </p:nvPicPr>
        <p:blipFill>
          <a:blip r:embed="rId2"/>
          <a:stretch>
            <a:fillRect/>
          </a:stretch>
        </p:blipFill>
        <p:spPr>
          <a:xfrm>
            <a:off x="603436" y="1550857"/>
            <a:ext cx="7937128" cy="568534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1.  Government Corruption</a:t>
            </a:r>
            <a:endPar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6" name="Picture 5"/>
          <p:cNvPicPr>
            <a:picLocks noChangeAspect="1"/>
          </p:cNvPicPr>
          <p:nvPr/>
        </p:nvPicPr>
        <p:blipFill>
          <a:blip r:embed="rId2"/>
          <a:stretch>
            <a:fillRect/>
          </a:stretch>
        </p:blipFill>
        <p:spPr>
          <a:xfrm>
            <a:off x="222373" y="1015663"/>
            <a:ext cx="8699253" cy="566304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6192234" cy="1077218"/>
          </a:xfrm>
          <a:prstGeom prst="rect">
            <a:avLst/>
          </a:prstGeom>
          <a:noFill/>
        </p:spPr>
        <p:txBody>
          <a:bodyPr wrap="square" rtlCol="0">
            <a:spAutoFit/>
          </a:bodyPr>
          <a:lstStyle/>
          <a:p>
            <a:r>
              <a:rPr lang="en-US" sz="3200" dirty="0" smtClean="0"/>
              <a:t>This was most problematic when it came to food and medicine.</a:t>
            </a:r>
            <a:endParaRPr lang="en-US" sz="3200" dirty="0"/>
          </a:p>
        </p:txBody>
      </p:sp>
      <p:sp>
        <p:nvSpPr>
          <p:cNvPr id="5" name="TextBox 4"/>
          <p:cNvSpPr txBox="1"/>
          <p:nvPr/>
        </p:nvSpPr>
        <p:spPr>
          <a:xfrm>
            <a:off x="0" y="1688353"/>
            <a:ext cx="6192234" cy="2062103"/>
          </a:xfrm>
          <a:prstGeom prst="rect">
            <a:avLst/>
          </a:prstGeom>
          <a:noFill/>
        </p:spPr>
        <p:txBody>
          <a:bodyPr wrap="square" rtlCol="0">
            <a:spAutoFit/>
          </a:bodyPr>
          <a:lstStyle/>
          <a:p>
            <a:r>
              <a:rPr lang="en-US" sz="3200" dirty="0" smtClean="0"/>
              <a:t>Medicine manufacturers packed their products full of unhealthy things and made wild claims about what their products would do.</a:t>
            </a:r>
            <a:endParaRPr lang="en-US" sz="3200" dirty="0"/>
          </a:p>
        </p:txBody>
      </p:sp>
      <p:sp>
        <p:nvSpPr>
          <p:cNvPr id="6" name="TextBox 5"/>
          <p:cNvSpPr txBox="1"/>
          <p:nvPr/>
        </p:nvSpPr>
        <p:spPr>
          <a:xfrm>
            <a:off x="0" y="4243294"/>
            <a:ext cx="6192234" cy="2062103"/>
          </a:xfrm>
          <a:prstGeom prst="rect">
            <a:avLst/>
          </a:prstGeom>
          <a:noFill/>
        </p:spPr>
        <p:txBody>
          <a:bodyPr wrap="square" rtlCol="0">
            <a:spAutoFit/>
          </a:bodyPr>
          <a:lstStyle/>
          <a:p>
            <a:r>
              <a:rPr lang="en-US" sz="3200" dirty="0" smtClean="0"/>
              <a:t>Food manufacturers were not regulated and got away with putting all sorts of horrible things into their products too.</a:t>
            </a:r>
            <a:endParaRPr lang="en-US" sz="3200" dirty="0"/>
          </a:p>
        </p:txBody>
      </p:sp>
      <p:pic>
        <p:nvPicPr>
          <p:cNvPr id="7" name="Picture 6"/>
          <p:cNvPicPr>
            <a:picLocks noChangeAspect="1"/>
          </p:cNvPicPr>
          <p:nvPr/>
        </p:nvPicPr>
        <p:blipFill>
          <a:blip r:embed="rId2"/>
          <a:stretch>
            <a:fillRect/>
          </a:stretch>
        </p:blipFill>
        <p:spPr>
          <a:xfrm>
            <a:off x="6192234" y="0"/>
            <a:ext cx="295176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3858491" cy="2554545"/>
          </a:xfrm>
          <a:prstGeom prst="rect">
            <a:avLst/>
          </a:prstGeom>
          <a:noFill/>
        </p:spPr>
        <p:txBody>
          <a:bodyPr wrap="square" rtlCol="0">
            <a:spAutoFit/>
          </a:bodyPr>
          <a:lstStyle/>
          <a:p>
            <a:pPr algn="ctr"/>
            <a:r>
              <a:rPr lang="en-US" sz="3200" dirty="0" smtClean="0"/>
              <a:t>People had been talking about these problems for many years prior to the Progressive era.</a:t>
            </a:r>
            <a:endParaRPr lang="en-US" sz="3200" dirty="0"/>
          </a:p>
        </p:txBody>
      </p:sp>
      <p:sp>
        <p:nvSpPr>
          <p:cNvPr id="5" name="TextBox 4"/>
          <p:cNvSpPr txBox="1"/>
          <p:nvPr/>
        </p:nvSpPr>
        <p:spPr>
          <a:xfrm>
            <a:off x="0" y="3134933"/>
            <a:ext cx="3858491" cy="3046988"/>
          </a:xfrm>
          <a:prstGeom prst="rect">
            <a:avLst/>
          </a:prstGeom>
          <a:noFill/>
        </p:spPr>
        <p:txBody>
          <a:bodyPr wrap="square" rtlCol="0">
            <a:spAutoFit/>
          </a:bodyPr>
          <a:lstStyle/>
          <a:p>
            <a:pPr algn="ctr"/>
            <a:r>
              <a:rPr lang="en-US" sz="3200" dirty="0" smtClean="0"/>
              <a:t>The question we next need to answer, is why by 1900, did America get serious about cleaning itself up.</a:t>
            </a:r>
            <a:endParaRPr lang="en-US" sz="3200" dirty="0"/>
          </a:p>
        </p:txBody>
      </p:sp>
      <p:pic>
        <p:nvPicPr>
          <p:cNvPr id="6" name="Picture 5"/>
          <p:cNvPicPr>
            <a:picLocks noChangeAspect="1"/>
          </p:cNvPicPr>
          <p:nvPr/>
        </p:nvPicPr>
        <p:blipFill>
          <a:blip r:embed="rId2"/>
          <a:stretch>
            <a:fillRect/>
          </a:stretch>
        </p:blipFill>
        <p:spPr>
          <a:xfrm>
            <a:off x="3858491" y="0"/>
            <a:ext cx="528551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305068"/>
            <a:ext cx="9144000" cy="6247864"/>
          </a:xfrm>
          <a:prstGeom prst="rect">
            <a:avLst/>
          </a:prstGeom>
          <a:noFill/>
        </p:spPr>
        <p:txBody>
          <a:bodyPr wrap="square" lIns="91440" tIns="45720" rIns="91440" bIns="45720">
            <a:spAutoFit/>
          </a:bodyPr>
          <a:lstStyle/>
          <a:p>
            <a:pPr algn="ctr"/>
            <a:r>
              <a:rPr lang="en-US" sz="40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Fin.</a:t>
            </a:r>
            <a:endParaRPr lang="en-US" sz="40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Throughout the Gilded Age, the government had, theoretically, been following the ideology of laissez faire.</a:t>
            </a:r>
            <a:endParaRPr lang="en-US" sz="2800" dirty="0"/>
          </a:p>
        </p:txBody>
      </p:sp>
      <p:pic>
        <p:nvPicPr>
          <p:cNvPr id="6" name="Picture 5"/>
          <p:cNvPicPr>
            <a:picLocks noChangeAspect="1"/>
          </p:cNvPicPr>
          <p:nvPr/>
        </p:nvPicPr>
        <p:blipFill>
          <a:blip r:embed="rId2"/>
          <a:stretch>
            <a:fillRect/>
          </a:stretch>
        </p:blipFill>
        <p:spPr>
          <a:xfrm>
            <a:off x="24806" y="1178225"/>
            <a:ext cx="9119194" cy="56797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9144000" cy="1384995"/>
          </a:xfrm>
          <a:prstGeom prst="rect">
            <a:avLst/>
          </a:prstGeom>
          <a:noFill/>
        </p:spPr>
        <p:txBody>
          <a:bodyPr wrap="square" rtlCol="0">
            <a:spAutoFit/>
          </a:bodyPr>
          <a:lstStyle/>
          <a:p>
            <a:pPr algn="ctr"/>
            <a:r>
              <a:rPr lang="en-US" sz="2800" dirty="0" smtClean="0"/>
              <a:t>However, in a true laissez faire system, the government really does nothing about business; it doesn’t restrict business, but it doesn’t help business either. </a:t>
            </a:r>
            <a:endParaRPr lang="en-US" sz="2800" dirty="0"/>
          </a:p>
        </p:txBody>
      </p:sp>
      <p:pic>
        <p:nvPicPr>
          <p:cNvPr id="6" name="Picture 5"/>
          <p:cNvPicPr>
            <a:picLocks noChangeAspect="1"/>
          </p:cNvPicPr>
          <p:nvPr/>
        </p:nvPicPr>
        <p:blipFill>
          <a:blip r:embed="rId2"/>
          <a:stretch>
            <a:fillRect/>
          </a:stretch>
        </p:blipFill>
        <p:spPr>
          <a:xfrm>
            <a:off x="24806" y="1384995"/>
            <a:ext cx="9119194" cy="54730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938992"/>
          </a:xfrm>
          <a:prstGeom prst="rect">
            <a:avLst/>
          </a:prstGeom>
          <a:noFill/>
        </p:spPr>
        <p:txBody>
          <a:bodyPr wrap="square" rtlCol="0">
            <a:spAutoFit/>
          </a:bodyPr>
          <a:lstStyle/>
          <a:p>
            <a:pPr algn="ctr"/>
            <a:r>
              <a:rPr lang="en-US" sz="4000" dirty="0" smtClean="0"/>
              <a:t>During the Gilded Age, the U.S. government </a:t>
            </a:r>
            <a:r>
              <a:rPr lang="en-US" sz="4000" b="1" i="1" dirty="0" smtClean="0"/>
              <a:t>totally</a:t>
            </a:r>
            <a:r>
              <a:rPr lang="en-US" sz="4000" dirty="0" smtClean="0"/>
              <a:t> helped business and industry make even more money!</a:t>
            </a:r>
            <a:endParaRPr lang="en-US" sz="4000" dirty="0"/>
          </a:p>
        </p:txBody>
      </p:sp>
      <p:pic>
        <p:nvPicPr>
          <p:cNvPr id="5" name="Picture 4"/>
          <p:cNvPicPr>
            <a:picLocks noChangeAspect="1"/>
          </p:cNvPicPr>
          <p:nvPr/>
        </p:nvPicPr>
        <p:blipFill>
          <a:blip r:embed="rId2"/>
          <a:stretch>
            <a:fillRect/>
          </a:stretch>
        </p:blipFill>
        <p:spPr>
          <a:xfrm>
            <a:off x="0" y="2107977"/>
            <a:ext cx="9159721" cy="495525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9452"/>
            <a:ext cx="4001994" cy="646331"/>
          </a:xfrm>
          <a:prstGeom prst="rect">
            <a:avLst/>
          </a:prstGeom>
          <a:noFill/>
        </p:spPr>
        <p:txBody>
          <a:bodyPr wrap="square" rtlCol="0">
            <a:spAutoFit/>
          </a:bodyPr>
          <a:lstStyle/>
          <a:p>
            <a:pPr algn="ctr"/>
            <a:r>
              <a:rPr lang="en-US" sz="3600" dirty="0" smtClean="0"/>
              <a:t>How?</a:t>
            </a:r>
            <a:endParaRPr lang="en-US" sz="3600" dirty="0"/>
          </a:p>
        </p:txBody>
      </p:sp>
      <p:sp>
        <p:nvSpPr>
          <p:cNvPr id="5" name="TextBox 4"/>
          <p:cNvSpPr txBox="1"/>
          <p:nvPr/>
        </p:nvSpPr>
        <p:spPr>
          <a:xfrm>
            <a:off x="0" y="797510"/>
            <a:ext cx="4001994" cy="6124754"/>
          </a:xfrm>
          <a:prstGeom prst="rect">
            <a:avLst/>
          </a:prstGeom>
          <a:noFill/>
        </p:spPr>
        <p:txBody>
          <a:bodyPr wrap="square" rtlCol="0">
            <a:spAutoFit/>
          </a:bodyPr>
          <a:lstStyle/>
          <a:p>
            <a:r>
              <a:rPr lang="en-US" sz="2800" dirty="0" smtClean="0"/>
              <a:t>1.  Tariffs</a:t>
            </a:r>
          </a:p>
          <a:p>
            <a:endParaRPr lang="en-US" sz="2800" dirty="0" smtClean="0"/>
          </a:p>
          <a:p>
            <a:r>
              <a:rPr lang="en-US" sz="2800" dirty="0" smtClean="0"/>
              <a:t>- A tax placed upon goods brought into America from foreign nations.</a:t>
            </a:r>
          </a:p>
          <a:p>
            <a:endParaRPr lang="en-US" sz="2800" dirty="0" smtClean="0"/>
          </a:p>
          <a:p>
            <a:r>
              <a:rPr lang="en-US" sz="2800" dirty="0" smtClean="0"/>
              <a:t>-  The goal is to make American products comparatively cheaper than foreign made goods.  Why?</a:t>
            </a:r>
          </a:p>
          <a:p>
            <a:endParaRPr lang="en-US" sz="2800" dirty="0" smtClean="0"/>
          </a:p>
          <a:p>
            <a:r>
              <a:rPr lang="en-US" sz="2800" dirty="0" smtClean="0"/>
              <a:t>- Get people to buy American!</a:t>
            </a:r>
            <a:endParaRPr lang="en-US" sz="2800" dirty="0"/>
          </a:p>
        </p:txBody>
      </p:sp>
      <p:pic>
        <p:nvPicPr>
          <p:cNvPr id="6" name="Picture 5"/>
          <p:cNvPicPr>
            <a:picLocks noChangeAspect="1"/>
          </p:cNvPicPr>
          <p:nvPr/>
        </p:nvPicPr>
        <p:blipFill>
          <a:blip r:embed="rId2"/>
          <a:stretch>
            <a:fillRect/>
          </a:stretch>
        </p:blipFill>
        <p:spPr>
          <a:xfrm>
            <a:off x="4001994" y="145884"/>
            <a:ext cx="5142006" cy="65662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572000" cy="1754327"/>
          </a:xfrm>
          <a:prstGeom prst="rect">
            <a:avLst/>
          </a:prstGeom>
          <a:noFill/>
        </p:spPr>
        <p:txBody>
          <a:bodyPr wrap="square" rtlCol="0">
            <a:spAutoFit/>
          </a:bodyPr>
          <a:lstStyle/>
          <a:p>
            <a:r>
              <a:rPr lang="en-US" sz="3600" dirty="0" smtClean="0"/>
              <a:t>2.  Railroad companies were given land grants by the government.</a:t>
            </a:r>
            <a:endParaRPr lang="en-US" sz="3600" dirty="0"/>
          </a:p>
        </p:txBody>
      </p:sp>
      <p:sp>
        <p:nvSpPr>
          <p:cNvPr id="5" name="TextBox 4"/>
          <p:cNvSpPr txBox="1"/>
          <p:nvPr/>
        </p:nvSpPr>
        <p:spPr>
          <a:xfrm>
            <a:off x="0" y="1906439"/>
            <a:ext cx="4572000" cy="5078314"/>
          </a:xfrm>
          <a:prstGeom prst="rect">
            <a:avLst/>
          </a:prstGeom>
          <a:noFill/>
        </p:spPr>
        <p:txBody>
          <a:bodyPr wrap="square" rtlCol="0">
            <a:spAutoFit/>
          </a:bodyPr>
          <a:lstStyle/>
          <a:p>
            <a:r>
              <a:rPr lang="en-US" sz="3600" dirty="0" smtClean="0"/>
              <a:t>- Railroad construction companies were given tons of land.  The government instructed these companies to sell that land in order to raise the necessary money to build the railroads.</a:t>
            </a:r>
            <a:endParaRPr lang="en-US" sz="3600" dirty="0"/>
          </a:p>
        </p:txBody>
      </p:sp>
      <p:pic>
        <p:nvPicPr>
          <p:cNvPr id="6" name="Picture 5"/>
          <p:cNvPicPr>
            <a:picLocks noChangeAspect="1"/>
          </p:cNvPicPr>
          <p:nvPr/>
        </p:nvPicPr>
        <p:blipFill>
          <a:blip r:embed="rId2"/>
          <a:stretch>
            <a:fillRect/>
          </a:stretch>
        </p:blipFill>
        <p:spPr>
          <a:xfrm>
            <a:off x="4572000" y="-91655"/>
            <a:ext cx="4572000" cy="7076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TotalTime>
  <Words>877</Words>
  <Application>Microsoft Macintosh PowerPoint</Application>
  <PresentationFormat>On-screen Show (4:3)</PresentationFormat>
  <Paragraphs>66</Paragraphs>
  <Slides>42</Slides>
  <Notes>0</Notes>
  <HiddenSlides>0</HiddenSlides>
  <MMClips>0</MMClips>
  <ScaleCrop>false</ScaleCrop>
  <HeadingPairs>
    <vt:vector size="4" baseType="variant">
      <vt:variant>
        <vt:lpstr>Design Template</vt:lpstr>
      </vt:variant>
      <vt:variant>
        <vt:i4>1</vt:i4>
      </vt:variant>
      <vt:variant>
        <vt:lpstr>Slide Titles</vt:lpstr>
      </vt:variant>
      <vt:variant>
        <vt:i4>42</vt:i4>
      </vt:variant>
    </vt:vector>
  </HeadingPairs>
  <TitlesOfParts>
    <vt:vector size="4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1</cp:revision>
  <dcterms:created xsi:type="dcterms:W3CDTF">2011-10-03T02:00:18Z</dcterms:created>
  <dcterms:modified xsi:type="dcterms:W3CDTF">2011-10-03T03:48:46Z</dcterms:modified>
</cp:coreProperties>
</file>